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1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5B5"/>
    <a:srgbClr val="00863D"/>
    <a:srgbClr val="B9CDE5"/>
    <a:srgbClr val="8EB4E3"/>
    <a:srgbClr val="376092"/>
    <a:srgbClr val="6699FF"/>
    <a:srgbClr val="E46C0A"/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A4F887-6B72-4DE9-8F22-EA2FBFF848F0}" type="datetimeFigureOut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43F62B-18D8-49FE-A978-453E859F3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15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123B60-B73E-446E-A9F2-402AB3D56CBE}" type="datetimeFigureOut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62202A-4580-4AD3-867B-6D44380BAA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75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A7AC1249-BD60-4FD9-A802-C2AD20CCA37D}" type="slidenum">
              <a:rPr lang="cs-CZ" altLang="cs-CZ" sz="1200" smtClean="0"/>
              <a:pPr eaLnBrk="1" hangingPunct="1"/>
              <a:t>1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093278B-E3B2-4BD0-A714-571642F5D691}" type="slidenum">
              <a:rPr lang="cs-CZ" altLang="cs-CZ" sz="1200" smtClean="0"/>
              <a:pPr eaLnBrk="1" hangingPunct="1"/>
              <a:t>2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7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9C1F2344-6367-4F32-AB5B-548CA546221A}" type="slidenum">
              <a:rPr lang="cs-CZ" altLang="cs-CZ" sz="1200"/>
              <a:pPr algn="r" eaLnBrk="1" hangingPunct="1"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F6EBF298-60FB-4770-A764-09BAA259B275}" type="slidenum">
              <a:rPr lang="cs-CZ" altLang="cs-CZ" sz="1200"/>
              <a:pPr algn="r" eaLnBrk="1" hangingPunct="1"/>
              <a:t>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20A79825-A454-459A-AFF2-C6638652525D}" type="slidenum">
              <a:rPr lang="cs-CZ" altLang="cs-CZ" sz="1200"/>
              <a:pPr algn="r" eaLnBrk="1" hangingPunct="1"/>
              <a:t>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FD07FC9F-8397-40C4-9424-9C3D158EA841}" type="slidenum">
              <a:rPr lang="cs-CZ" altLang="cs-CZ" sz="1200"/>
              <a:pPr algn="r" eaLnBrk="1" hangingPunct="1"/>
              <a:t>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A5F2BC85-436E-48E0-A0B3-D203F2F042D9}" type="slidenum">
              <a:rPr lang="cs-CZ" altLang="cs-CZ" sz="1200"/>
              <a:pPr algn="r" eaLnBrk="1" hangingPunct="1"/>
              <a:t>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27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8BCC563D-0998-4A7C-96B5-9358F1F32DB3}" type="slidenum">
              <a:rPr lang="cs-CZ" altLang="cs-CZ" sz="1200"/>
              <a:pPr algn="r" eaLnBrk="1" hangingPunct="1"/>
              <a:t>8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9A8E285B-F9F5-4DF1-BEEA-756791D13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08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387819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89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8975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268779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287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87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52484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287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352926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D230F7A-255E-43A3-8130-2E00398C8277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1657369-87CB-4E83-8313-64EDF0A88C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278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129EE25-FAB0-48F6-B64B-2D12EA5F376E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28EF0CC-9C40-4CC6-995F-5791BFD12C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704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59780A4-4714-4900-B221-3B822AE767B9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3075739-B917-4E3D-94A6-3304CD804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861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00737BE-1FEB-4CD8-A658-A5E7214D515F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30CBA47-9770-437A-A0E8-BC156CF45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005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4F1F0C3-2F40-4F19-8892-23480107BBE1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3E405B0-1E3B-4EB4-B464-C9F2532A5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15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29E15E4-7D34-46B9-BC0F-910658522C57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2B6E71C-47F3-4C5F-8047-00D62838A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53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2022363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DFF80C8-2826-489D-9716-E6A477C54497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9CA00B7-6BD5-4DFF-81E1-D25A6BE050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405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00FF0DE-D6C6-459D-919F-06FD43780149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EB3ED51-7B65-4CBC-BD80-BB3ACBFDB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44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DBEE193-16ED-4E55-9BBB-0E71B6100013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24B8871-A7F4-4B19-BA83-053574206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37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2772C59-CBAA-48F3-A150-F5D999B3B950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4E8FDCD-B830-4C62-A615-47A6E68FF6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02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D60FCAB-4A0B-4A75-818D-842CDA38721C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ADCE7D8-E451-4ACD-B774-378695F2F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59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404316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9024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305287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27401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06812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274487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30519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cs-CZ"/>
              <a:t>Základní škola Děčín VI, Na Stráni 879/2 – příspěvková organizace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152400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/>
              <a:t>Elektronická učebnice – II. stupeň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7010400" y="152400"/>
            <a:ext cx="2133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800" b="1">
                <a:solidFill>
                  <a:schemeClr val="accent2"/>
                </a:solidFill>
              </a:rPr>
              <a:t>Matematika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FBE407D-1C0B-401D-BC5D-60AF3ADA83C9}" type="datetime1">
              <a:rPr lang="cs-CZ"/>
              <a:pPr>
                <a:defRPr/>
              </a:pPr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08D2581-AB6A-45C5-AAF3-6254C3269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vp.cz/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lodenice.cz/pro%20esky/prevody_jednotek_delky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000" smtClean="0"/>
              <a:t>Základní škola Děčín VI, Na Stráni 879/2 – příspěvková organizace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18.1 Poměr</a:t>
            </a:r>
          </a:p>
        </p:txBody>
      </p:sp>
      <p:sp>
        <p:nvSpPr>
          <p:cNvPr id="15364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altLang="cs-CZ" sz="12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12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Děčín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 VI, Na Stráni 879/2  – příspěvková organizace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obrázek 5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6211888"/>
            <a:ext cx="3062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Skupina 15"/>
          <p:cNvGrpSpPr/>
          <p:nvPr/>
        </p:nvGrpSpPr>
        <p:grpSpPr>
          <a:xfrm>
            <a:off x="-7854" y="6211669"/>
            <a:ext cx="9151854" cy="646331"/>
            <a:chOff x="0" y="6211669"/>
            <a:chExt cx="9151854" cy="646331"/>
          </a:xfrm>
          <a:solidFill>
            <a:srgbClr val="FCD5B5"/>
          </a:solidFill>
        </p:grpSpPr>
        <p:sp>
          <p:nvSpPr>
            <p:cNvPr id="17" name="TextovéPole 29"/>
            <p:cNvSpPr txBox="1"/>
            <p:nvPr/>
          </p:nvSpPr>
          <p:spPr>
            <a:xfrm>
              <a:off x="0" y="6211669"/>
              <a:ext cx="9151854" cy="64633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pPr>
                <a:defRPr/>
              </a:pPr>
              <a:r>
                <a:rPr lang="cs-CZ" sz="1200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Hana Jirkovská</a:t>
              </a:r>
            </a:p>
            <a:p>
              <a:pPr>
                <a:defRPr/>
              </a:pPr>
              <a:endParaRPr lang="cs-CZ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" name="obrázek 5" descr="Image"/>
            <p:cNvPicPr/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6089884" y="6211669"/>
              <a:ext cx="3061970" cy="646331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5367" name="Text Box 15"/>
          <p:cNvSpPr txBox="1">
            <a:spLocks noChangeArrowheads="1"/>
          </p:cNvSpPr>
          <p:nvPr/>
        </p:nvSpPr>
        <p:spPr bwMode="auto">
          <a:xfrm>
            <a:off x="323850" y="1484313"/>
            <a:ext cx="84963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Co znamená „tým A vyhrál nad týmem B 38 ku 35“ ?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Členy poměru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Základní tvar poměru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Převrácený poměr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Rozšiřování a krácení poměru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Rozdělit číslo v daném poměru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Změnit číslo v daném poměru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cs-CZ" altLang="cs-CZ" sz="2400" b="1">
                <a:solidFill>
                  <a:srgbClr val="376092"/>
                </a:solidFill>
                <a:latin typeface="Times New Roman" pitchFamily="18" charset="0"/>
              </a:rPr>
              <a:t> Měřítko map a plánů</a:t>
            </a:r>
          </a:p>
        </p:txBody>
      </p:sp>
      <p:pic>
        <p:nvPicPr>
          <p:cNvPr id="16400" name="Picture 16" descr="mapa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660650"/>
            <a:ext cx="302418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995738" y="574675"/>
            <a:ext cx="4175125" cy="822325"/>
          </a:xfrm>
          <a:prstGeom prst="rect">
            <a:avLst/>
          </a:prstGeom>
          <a:solidFill>
            <a:srgbClr val="FFDA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/>
              <a:t>Zdroj:</a:t>
            </a:r>
          </a:p>
          <a:p>
            <a:pPr eaLnBrk="1" hangingPunct="1"/>
            <a:r>
              <a:rPr lang="cs-CZ" altLang="cs-CZ" sz="1200">
                <a:hlinkClick r:id="rId5"/>
              </a:rPr>
              <a:t>http://rvp.cz/</a:t>
            </a:r>
            <a:endParaRPr lang="cs-CZ" altLang="cs-CZ" sz="1200"/>
          </a:p>
          <a:p>
            <a:pPr eaLnBrk="1" hangingPunct="1"/>
            <a:r>
              <a:rPr lang="cs-CZ" altLang="cs-CZ" sz="1200"/>
              <a:t>F. Běloun a kol.: SBÍRKA ÚLOH Z MATEMATIKY PRO ZŠ, SPN 1993</a:t>
            </a:r>
          </a:p>
          <a:p>
            <a:pPr eaLnBrk="1" hangingPunct="1"/>
            <a:r>
              <a:rPr lang="cs-CZ" altLang="cs-CZ" sz="1200"/>
              <a:t>A. Šarounová a kol.: MATEMATIKA 7 II.díl, Prometheus, 1998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64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000" smtClean="0"/>
              <a:t>Základní škola Děčín VI, Na Stráni 879/2 – příspěvková organizace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18.2 Co už umíme</a:t>
            </a:r>
          </a:p>
        </p:txBody>
      </p:sp>
      <p:sp>
        <p:nvSpPr>
          <p:cNvPr id="16388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79388" y="1268413"/>
            <a:ext cx="1368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chemeClr val="hlink"/>
                </a:solidFill>
              </a:rPr>
              <a:t>a) </a:t>
            </a:r>
            <a:r>
              <a:rPr lang="cs-CZ" altLang="cs-CZ" sz="1600"/>
              <a:t>Porovnávat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474788" y="1268413"/>
            <a:ext cx="108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o kolik ?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54288" y="1268413"/>
            <a:ext cx="3889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600"/>
              <a:t>30 je o 20 více než 10</a:t>
            </a:r>
          </a:p>
          <a:p>
            <a:pPr eaLnBrk="1" hangingPunct="1"/>
            <a:r>
              <a:rPr lang="cs-CZ" altLang="cs-CZ" sz="1600"/>
              <a:t>30 je o 20 méně než 50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484313" y="1851025"/>
            <a:ext cx="1071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kolikrát ?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2411413" y="1989138"/>
            <a:ext cx="2376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27313" y="1865313"/>
            <a:ext cx="2644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600"/>
              <a:t>20 je 5x více než 4</a:t>
            </a:r>
          </a:p>
          <a:p>
            <a:pPr eaLnBrk="1" hangingPunct="1"/>
            <a:r>
              <a:rPr lang="cs-CZ" altLang="cs-CZ" sz="1600"/>
              <a:t>4 je 5x méně než 20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31775" y="2636838"/>
            <a:ext cx="1008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chemeClr val="hlink"/>
                </a:solidFill>
              </a:rPr>
              <a:t>b)</a:t>
            </a:r>
            <a:r>
              <a:rPr lang="cs-CZ" altLang="cs-CZ" sz="1600"/>
              <a:t> Zlomky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139825" y="2636838"/>
            <a:ext cx="7200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krácení, rozšiřování, rovnost zlomků, základní tvar, část celku, smíšené číslo,    převrácený zlomek, početní výkony se zlomky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52413" y="3538538"/>
            <a:ext cx="3024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chemeClr val="hlink"/>
                </a:solidFill>
              </a:rPr>
              <a:t>c)</a:t>
            </a:r>
            <a:r>
              <a:rPr lang="cs-CZ" altLang="cs-CZ" sz="1600"/>
              <a:t>  Čísla soudělná a nesoudělná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712788" y="3846513"/>
            <a:ext cx="6264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soudělná jsou čísla 20 a 15, protože jejich společný dělitel je číslo 1 a 5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722313" y="4149725"/>
            <a:ext cx="6696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nesoudělná jsou čísla 20 a 21, protože jejich společný dělitel je jen číslo 1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60350" y="4676775"/>
            <a:ext cx="316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chemeClr val="hlink"/>
                </a:solidFill>
              </a:rPr>
              <a:t>d)</a:t>
            </a:r>
            <a:r>
              <a:rPr lang="cs-CZ" altLang="cs-CZ" sz="1600"/>
              <a:t>  Jednotky délky a jejich převody</a:t>
            </a:r>
          </a:p>
        </p:txBody>
      </p:sp>
      <p:sp>
        <p:nvSpPr>
          <p:cNvPr id="30742" name="Oval 22">
            <a:hlinkClick r:id="rId3"/>
          </p:cNvPr>
          <p:cNvSpPr>
            <a:spLocks noChangeArrowheads="1"/>
          </p:cNvSpPr>
          <p:nvPr/>
        </p:nvSpPr>
        <p:spPr bwMode="auto">
          <a:xfrm>
            <a:off x="1258888" y="5084763"/>
            <a:ext cx="1296987" cy="1150937"/>
          </a:xfrm>
          <a:prstGeom prst="ellipse">
            <a:avLst/>
          </a:prstGeom>
          <a:solidFill>
            <a:srgbClr val="E46C0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Klikni</a:t>
            </a:r>
          </a:p>
        </p:txBody>
      </p:sp>
      <p:pic>
        <p:nvPicPr>
          <p:cNvPr id="30744" name="Picture 24" descr="str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706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5" name="Picture 25" descr="str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981075"/>
            <a:ext cx="1423988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2" grpId="0"/>
      <p:bldP spid="30733" grpId="0"/>
      <p:bldP spid="30734" grpId="0"/>
      <p:bldP spid="30735" grpId="0"/>
      <p:bldP spid="30736" grpId="0"/>
      <p:bldP spid="30737" grpId="0"/>
      <p:bldP spid="30738" grpId="0"/>
      <p:bldP spid="307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zápatí 3"/>
          <p:cNvSpPr txBox="1">
            <a:spLocks noGrp="1"/>
          </p:cNvSpPr>
          <p:nvPr/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Základní škola Děčín VI, Na Stráni 879/2 – příspěvková organizace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18.3 Nové pojmy</a:t>
            </a:r>
          </a:p>
        </p:txBody>
      </p:sp>
      <p:sp>
        <p:nvSpPr>
          <p:cNvPr id="17412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27000" y="1268413"/>
            <a:ext cx="151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Členy poměru: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63713" y="1268413"/>
            <a:ext cx="2160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a : b,      3 : 2,       6 : 11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22238" y="1773238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Krátit a rozšiřovat poměr: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771775" y="1773238"/>
            <a:ext cx="1439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15 : 10 = 3 : 2 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1835150" y="2349500"/>
            <a:ext cx="2592388" cy="935038"/>
          </a:xfrm>
          <a:prstGeom prst="cloudCallout">
            <a:avLst>
              <a:gd name="adj1" fmla="val 14056"/>
              <a:gd name="adj2" fmla="val -80222"/>
            </a:avLst>
          </a:prstGeom>
          <a:solidFill>
            <a:srgbClr val="FFDA6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339975" y="2565400"/>
            <a:ext cx="1673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/>
              <a:t>Společný dělitel je 5,</a:t>
            </a:r>
          </a:p>
          <a:p>
            <a:pPr eaLnBrk="1" hangingPunct="1"/>
            <a:r>
              <a:rPr lang="cs-CZ" altLang="cs-CZ"/>
              <a:t>15 : 5 = 3, 10 : 5 = 2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097338" y="1268413"/>
            <a:ext cx="4249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čteme á ku bé, tři ku dvěma, šest ku jedenácti</a:t>
            </a:r>
          </a:p>
        </p:txBody>
      </p:sp>
      <p:sp>
        <p:nvSpPr>
          <p:cNvPr id="17420" name="Text Box 17"/>
          <p:cNvSpPr txBox="1">
            <a:spLocks noChangeArrowheads="1"/>
          </p:cNvSpPr>
          <p:nvPr/>
        </p:nvSpPr>
        <p:spPr bwMode="auto">
          <a:xfrm>
            <a:off x="5003800" y="1773238"/>
            <a:ext cx="2735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787900" y="1766888"/>
            <a:ext cx="151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3 : 2 = 9 : 6</a:t>
            </a: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4932363" y="2205038"/>
            <a:ext cx="2232025" cy="1152525"/>
          </a:xfrm>
          <a:prstGeom prst="cloudCallout">
            <a:avLst>
              <a:gd name="adj1" fmla="val -32079"/>
              <a:gd name="adj2" fmla="val -64185"/>
            </a:avLst>
          </a:prstGeom>
          <a:solidFill>
            <a:srgbClr val="E46C0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5292725" y="2492375"/>
            <a:ext cx="13954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/>
              <a:t>Rozšíříme třemi,</a:t>
            </a:r>
          </a:p>
          <a:p>
            <a:pPr eaLnBrk="1" hangingPunct="1"/>
            <a:r>
              <a:rPr lang="cs-CZ" altLang="cs-CZ"/>
              <a:t>3 . 3 = 9, 2 . 3 = 6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22238" y="3389313"/>
            <a:ext cx="3744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Poměr v základním tvaru: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771775" y="3405188"/>
            <a:ext cx="5472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12 : 20 = 3 : 5, protože největší společný dělitel 12 a 20 jsou 4, zkrátíme čtyřmi, čísla 3 a 5 jsou již nesoudělná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27000" y="4149725"/>
            <a:ext cx="4032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Rovnost poměrů: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151063" y="4159250"/>
            <a:ext cx="4033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20 : 50 = 2 : 5 = 4 : 10 = 6 : 15 = 14 : 35 …. 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5972175" y="4159250"/>
            <a:ext cx="287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výsledek dělení je stejný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136525" y="4818063"/>
            <a:ext cx="3743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Postupný poměr: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152650" y="4835525"/>
            <a:ext cx="4248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3 : 5 : 7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3154363" y="4830763"/>
            <a:ext cx="4392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počet členů poměru je větší než dva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36525" y="5516563"/>
            <a:ext cx="273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- Měřítko map a plánů: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195513" y="5516563"/>
            <a:ext cx="4826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1 : 10 000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3276600" y="5516563"/>
            <a:ext cx="45624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600"/>
              <a:t>chápeme, že 1 cm na mapě znamená 10 000 cm ve skutečnosti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4" grpId="0"/>
      <p:bldP spid="34825" grpId="0"/>
      <p:bldP spid="34830" grpId="0" animBg="1"/>
      <p:bldP spid="34831" grpId="0"/>
      <p:bldP spid="34832" grpId="0" build="allAtOnce"/>
      <p:bldP spid="34834" grpId="0"/>
      <p:bldP spid="34835" grpId="0" animBg="1"/>
      <p:bldP spid="34836" grpId="0"/>
      <p:bldP spid="34837" grpId="0"/>
      <p:bldP spid="34838" grpId="0"/>
      <p:bldP spid="34839" grpId="0"/>
      <p:bldP spid="34840" grpId="0"/>
      <p:bldP spid="34842" grpId="0"/>
      <p:bldP spid="34843" grpId="0"/>
      <p:bldP spid="34844" grpId="0"/>
      <p:bldP spid="34846" grpId="0"/>
      <p:bldP spid="34847" grpId="0"/>
      <p:bldP spid="34848" grpId="0"/>
      <p:bldP spid="348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3"/>
          <p:cNvSpPr txBox="1">
            <a:spLocks noGrp="1"/>
          </p:cNvSpPr>
          <p:nvPr/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Základní škola Děčín VI, Na Stráni 879/2 – příspěvková organizace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18.4 Výklad nového učiva</a:t>
            </a:r>
          </a:p>
        </p:txBody>
      </p:sp>
      <p:sp>
        <p:nvSpPr>
          <p:cNvPr id="18436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11138" y="1271588"/>
            <a:ext cx="1697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a)</a:t>
            </a:r>
            <a:r>
              <a:rPr lang="cs-CZ" altLang="cs-CZ"/>
              <a:t> Vlastnosti poměru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051050" y="1258888"/>
            <a:ext cx="5761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- oba porovnávané údaje musí být ve stejných jednotkách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060575" y="1528763"/>
            <a:ext cx="6264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- poměry lze psát jako zlomky a tak s nimi i počítat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98438" y="1936750"/>
            <a:ext cx="3240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b)</a:t>
            </a:r>
            <a:r>
              <a:rPr lang="cs-CZ" altLang="cs-CZ"/>
              <a:t> Urči převrácený poměr k poměru 1 : 2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51275" y="1989138"/>
            <a:ext cx="4346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Odpověď je 2 : 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12725" y="2560638"/>
            <a:ext cx="3600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c)</a:t>
            </a:r>
            <a:r>
              <a:rPr lang="cs-CZ" altLang="cs-CZ"/>
              <a:t> Doplň chybějící člen poměrů 3 : 7 = x : 28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871913" y="2565400"/>
            <a:ext cx="3889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28 : 7 = 4,          3 . 4 = 12,            x = 12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12725" y="3198813"/>
            <a:ext cx="6048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d)</a:t>
            </a:r>
            <a:r>
              <a:rPr lang="cs-CZ" altLang="cs-CZ"/>
              <a:t> Rozděl číslo 100 na dva díly v poměru 2 : 3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11163" y="3554413"/>
            <a:ext cx="4465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2 + 3 = 5 dílů,          100 : 5 = 20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3670300" y="359727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cs-CZ" altLang="cs-CZ">
              <a:solidFill>
                <a:srgbClr val="FFDA65"/>
              </a:solidFill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924300" y="3573463"/>
            <a:ext cx="5026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1 díl má hodnotu 20, 2 díly znamenají 40, 3 díly znamenají 60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11163" y="3876675"/>
            <a:ext cx="583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Číslo 100 rozdělíme na 40 a 60.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17488" y="4352925"/>
            <a:ext cx="820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e)</a:t>
            </a:r>
            <a:r>
              <a:rPr lang="cs-CZ" altLang="cs-CZ"/>
              <a:t> Změň číslo 16 v poměru 3 : 2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95288" y="4654550"/>
            <a:ext cx="5184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Číslo 16 zvětšujeme, protože   3 : 2 = 1,5. Tedy  x : 16 = 3 : 2.</a:t>
            </a:r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5524500" y="470535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5949950" y="4662488"/>
            <a:ext cx="213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/>
              <a:t>16 : 2 = 8,               8 . 3 = 24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95288" y="4960938"/>
            <a:ext cx="2116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Nové číslo je 24.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5940425" y="4924425"/>
            <a:ext cx="234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/>
              <a:t>(Lze také počítat 16 . 1,5 = 24)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31775" y="5464175"/>
            <a:ext cx="858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f)</a:t>
            </a:r>
            <a:r>
              <a:rPr lang="cs-CZ" altLang="cs-CZ"/>
              <a:t> Na mapě s měřítkem 1 : 200 000 jsou obce A a B od sebe vzdáleny 8,5 cm. Jaká je jejich vzdálenost ve skutečnosti?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71475" y="5756275"/>
            <a:ext cx="5495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1 cm na mapě znamená 200 000 cm ve skutečnosti, což je 2 km.                       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76238" y="6072188"/>
            <a:ext cx="4392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8,5 cm na mapě znamená 17 km ve skutečnosti.</a:t>
            </a:r>
          </a:p>
        </p:txBody>
      </p:sp>
      <p:sp>
        <p:nvSpPr>
          <p:cNvPr id="36891" name="AutoShape 27"/>
          <p:cNvSpPr>
            <a:spLocks noChangeArrowheads="1"/>
          </p:cNvSpPr>
          <p:nvPr/>
        </p:nvSpPr>
        <p:spPr bwMode="auto">
          <a:xfrm>
            <a:off x="5969000" y="580548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6461125" y="5761038"/>
            <a:ext cx="143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8,5 . 2 = 17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  <p:bldP spid="36874" grpId="0"/>
      <p:bldP spid="36875" grpId="0"/>
      <p:bldP spid="36876" grpId="0"/>
      <p:bldP spid="36877" grpId="0"/>
      <p:bldP spid="36878" grpId="0" animBg="1"/>
      <p:bldP spid="36879" grpId="0"/>
      <p:bldP spid="36880" grpId="0"/>
      <p:bldP spid="36881" grpId="0"/>
      <p:bldP spid="36882" grpId="0"/>
      <p:bldP spid="36884" grpId="0" animBg="1"/>
      <p:bldP spid="36885" grpId="0"/>
      <p:bldP spid="36886" grpId="0"/>
      <p:bldP spid="36887" grpId="0"/>
      <p:bldP spid="36888" grpId="0"/>
      <p:bldP spid="36889" grpId="0"/>
      <p:bldP spid="36890" grpId="0"/>
      <p:bldP spid="36891" grpId="0" animBg="1"/>
      <p:bldP spid="368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3"/>
          <p:cNvSpPr txBox="1">
            <a:spLocks noGrp="1"/>
          </p:cNvSpPr>
          <p:nvPr/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Základní škola Děčín VI, Na Stráni 879/2 – příspěvková organizace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18.5 Procvičení a příklady</a:t>
            </a:r>
          </a:p>
        </p:txBody>
      </p:sp>
      <p:sp>
        <p:nvSpPr>
          <p:cNvPr id="19460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07950" y="1196975"/>
            <a:ext cx="59039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a)</a:t>
            </a:r>
            <a:r>
              <a:rPr lang="cs-CZ" altLang="cs-CZ"/>
              <a:t> Jaké je měřítko plánu, když 2 cm na něm představují 30 metrů?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14325" y="1471613"/>
            <a:ext cx="792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2 cm odpovídají 30 metrům = 3000 cm. 1 cm odpovídá (3000 : 2) 1 500 cm.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6388" y="1744663"/>
            <a:ext cx="741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Měřítko plánu je 1 : 1500.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41288" y="2243138"/>
            <a:ext cx="849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b)</a:t>
            </a:r>
            <a:r>
              <a:rPr lang="cs-CZ" altLang="cs-CZ"/>
              <a:t> Odměna 500 Kč se má rozdělit mezi dva studenty v poměru 7 : 3. Kolik Kč dostane každý z nich?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71475" y="2533650"/>
            <a:ext cx="806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7 + 3 = 10 dílů,    1 díl = 50 Kč (500 : 10),    7 dílů = 7 . 50 = 350 Kč,    3 díly = 3 . 50 = 150Kč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69888" y="2819400"/>
            <a:ext cx="8135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Zkouška: 350Kč + 150Kč = 500Kč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61950" y="3094038"/>
            <a:ext cx="6335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Jeden student dostal 350 Kč a druhý 150 Kč.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55575" y="3716338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c)</a:t>
            </a:r>
            <a:r>
              <a:rPr lang="cs-CZ" altLang="cs-CZ"/>
              <a:t> Rozměry fotografie jsou 100 mm a 130 mm. Jaké by byly při zmenšení v poměru dvě ku pěti?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61950" y="4064000"/>
            <a:ext cx="8135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První neznámý rozměr je x. Platí x : 100 = 2 : 5,     100 : 5 = 20,    20 . 2 = 40,    x = 40 mm</a:t>
            </a:r>
          </a:p>
          <a:p>
            <a:pPr eaLnBrk="1" hangingPunct="1"/>
            <a:r>
              <a:rPr lang="cs-CZ" altLang="cs-CZ"/>
              <a:t>              Druhý neznámý rozměr je y. Platí y : 130 = 2 : 5,    130 : 5 = 26,    26 . 2 = 52,    y = 52 mm</a:t>
            </a:r>
          </a:p>
        </p:txBody>
      </p:sp>
      <p:graphicFrame>
        <p:nvGraphicFramePr>
          <p:cNvPr id="19470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Rovnice" r:id="rId4" imgW="114151" imgH="215619" progId="Equation.3">
                  <p:embed/>
                </p:oleObj>
              </mc:Choice>
              <mc:Fallback>
                <p:oleObj name="Rovnice" r:id="rId4" imgW="114151" imgH="21561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57188" y="4564063"/>
            <a:ext cx="561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Rozměry zmenšené fotografie jsou 40 mm a 52 mm.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69863" y="5219700"/>
            <a:ext cx="6480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d)</a:t>
            </a:r>
            <a:r>
              <a:rPr lang="cs-CZ" altLang="cs-CZ"/>
              <a:t> Zkrať poměr 125 : 70 na základní tvar.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61950" y="5565775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Hledáme největší společný dělitel čísel 125 a 70. Je to 5. Vydělíme 125 : 5 = 25 a 70 : 5 = 14.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58775" y="5861050"/>
            <a:ext cx="59039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Základní tvar daného poměru je 25 : 14.</a:t>
            </a:r>
          </a:p>
        </p:txBody>
      </p:sp>
      <p:pic>
        <p:nvPicPr>
          <p:cNvPr id="38933" name="Picture 21" descr="peniz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917575"/>
            <a:ext cx="1716088" cy="1166813"/>
          </a:xfrm>
          <a:prstGeom prst="rect">
            <a:avLst/>
          </a:prstGeom>
          <a:solidFill>
            <a:srgbClr val="FFDA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  <p:bldP spid="38920" grpId="0"/>
      <p:bldP spid="38921" grpId="0"/>
      <p:bldP spid="38922" grpId="0"/>
      <p:bldP spid="38923" grpId="0"/>
      <p:bldP spid="38924" grpId="0"/>
      <p:bldP spid="38925" grpId="0"/>
      <p:bldP spid="38926" grpId="0"/>
      <p:bldP spid="38929" grpId="0"/>
      <p:bldP spid="38930" grpId="0"/>
      <p:bldP spid="38931" grpId="0"/>
      <p:bldP spid="389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3"/>
          <p:cNvSpPr txBox="1">
            <a:spLocks noGrp="1"/>
          </p:cNvSpPr>
          <p:nvPr/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Základní škola Děčín VI, Na Stráni 879/2 – příspěvková organizace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18.6 Složitější slovní úlohy</a:t>
            </a:r>
          </a:p>
        </p:txBody>
      </p:sp>
      <p:sp>
        <p:nvSpPr>
          <p:cNvPr id="20484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41288" y="1274763"/>
            <a:ext cx="856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a)</a:t>
            </a:r>
            <a:r>
              <a:rPr lang="cs-CZ" altLang="cs-CZ"/>
              <a:t> Vypočti výměru sadu tvaru obdélníka, který má na plánu s měřítkem 1 : 2 000 rozměry 12 cm a 8 cm.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27025" y="1563688"/>
            <a:ext cx="8642350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2 000 cm = 20 m, tedy 1 cm na plánu představuje 20 m ve skutečnosti. 12 cm představuje 240 m</a:t>
            </a:r>
          </a:p>
          <a:p>
            <a:pPr eaLnBrk="1" hangingPunct="1"/>
            <a:r>
              <a:rPr lang="cs-CZ" altLang="cs-CZ"/>
              <a:t>(12 . 20 = 240), 8 cm představuje 160 m (8 . 20 = 160). Obsah obdélníka se vypočte podle vzorce S = a . b.</a:t>
            </a:r>
          </a:p>
          <a:p>
            <a:pPr eaLnBrk="1" hangingPunct="1">
              <a:spcBef>
                <a:spcPct val="5000"/>
              </a:spcBef>
            </a:pPr>
            <a:r>
              <a:rPr lang="cs-CZ" altLang="cs-CZ"/>
              <a:t>S = 240 . 160 = 38 400,      S = 38 400 m</a:t>
            </a:r>
            <a:r>
              <a:rPr lang="cs-CZ" altLang="cs-CZ" baseline="30000"/>
              <a:t>2</a:t>
            </a:r>
            <a:r>
              <a:rPr lang="cs-CZ" altLang="cs-CZ"/>
              <a:t> = 384 a.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11150" y="2282825"/>
            <a:ext cx="7920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Výměra sadu je 384 arů.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31763" y="2908300"/>
            <a:ext cx="849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b)</a:t>
            </a:r>
            <a:r>
              <a:rPr lang="cs-CZ" altLang="cs-CZ"/>
              <a:t> Mosaz je slitina mědi a zinku v poměru 3 : 2. Kolik gramů mědi a zinku je v mosazném tělese o hmotnosti 350 g?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23850" y="3224213"/>
            <a:ext cx="8569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Ve slitině je 3 + 2 = 5 dílů látky. Ve 350 gramech představuje 1 díl 70 gramů (350 : 5 = 70).</a:t>
            </a:r>
          </a:p>
          <a:p>
            <a:pPr eaLnBrk="1" hangingPunct="1"/>
            <a:r>
              <a:rPr lang="cs-CZ" altLang="cs-CZ"/>
              <a:t>2 díly mají hmotnost 140 gramů (70 . 2 = 140), 3 díly mají hmotnost 210 gramů (70 . 3 = 210).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25438" y="3740150"/>
            <a:ext cx="777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Zkouška: 140g + 210g = 350g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23850" y="4024313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V tělese z mosazi o hmotnosti 350 gramů je 140 gramů zinku a 210 gramů mědi.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55575" y="4778375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c)</a:t>
            </a:r>
            <a:endParaRPr lang="cs-CZ" altLang="cs-CZ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23850" y="5268913"/>
            <a:ext cx="83518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Řešení:</a:t>
            </a:r>
            <a:r>
              <a:rPr lang="cs-CZ" altLang="cs-CZ"/>
              <a:t> Cena obleku po prvním zlevnění je x, po druhém zlevnění y. Platí 29 000 : x : y = 8 : 5 : 2.</a:t>
            </a:r>
          </a:p>
          <a:p>
            <a:pPr eaLnBrk="1" hangingPunct="1"/>
            <a:r>
              <a:rPr lang="cs-CZ" altLang="cs-CZ"/>
              <a:t>29 000 : 8 = 3625 (to je 1 díl původní ceny),           3625 . 5 = 18125 (cena po prvním zlevnění)</a:t>
            </a:r>
          </a:p>
          <a:p>
            <a:pPr eaLnBrk="1" hangingPunct="1"/>
            <a:r>
              <a:rPr lang="cs-CZ" altLang="cs-CZ"/>
              <a:t>3625 . 2 = 7 250 (cena po druhém zlevnění)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22263" y="5969000"/>
            <a:ext cx="8353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Odpověď:</a:t>
            </a:r>
            <a:r>
              <a:rPr lang="cs-CZ" altLang="cs-CZ"/>
              <a:t> Konečná cena obleku po druhém zlevnění je 7 250 Kč.</a:t>
            </a:r>
          </a:p>
        </p:txBody>
      </p:sp>
      <p:pic>
        <p:nvPicPr>
          <p:cNvPr id="40975" name="Picture 15" descr="tuxe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463" y="4668838"/>
            <a:ext cx="10255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38138" y="4787900"/>
            <a:ext cx="71294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Oblek stál původně 29 000 Kč. Cena byla dvakrát postupně snížena v poměru 8 : 5 : 2. Kolik stál oblek po druhém zlevnění?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  <p:bldP spid="40969" grpId="0"/>
      <p:bldP spid="40970" grpId="0"/>
      <p:bldP spid="40971" grpId="0"/>
      <p:bldP spid="40972" grpId="0"/>
      <p:bldP spid="40973" grpId="0"/>
      <p:bldP spid="40974" grpId="0"/>
      <p:bldP spid="8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3"/>
          <p:cNvSpPr txBox="1">
            <a:spLocks noGrp="1"/>
          </p:cNvSpPr>
          <p:nvPr/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Základní škola Děčín VI, Na Stráni 879/2 – příspěvková organizace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18.7 CLIL - ratio</a:t>
            </a:r>
          </a:p>
        </p:txBody>
      </p:sp>
      <p:sp>
        <p:nvSpPr>
          <p:cNvPr id="21508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79388" y="1341438"/>
            <a:ext cx="5761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FFDA65"/>
                </a:solidFill>
              </a:rPr>
              <a:t>Vocabulary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3675" y="1649413"/>
            <a:ext cx="835183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cs-CZ" altLang="cs-CZ"/>
              <a:t>Poměr – Ratio 				Měřítko mapy – A scale of map</a:t>
            </a:r>
          </a:p>
          <a:p>
            <a:pPr eaLnBrk="1" hangingPunct="1">
              <a:spcBef>
                <a:spcPct val="15000"/>
              </a:spcBef>
            </a:pPr>
            <a:r>
              <a:rPr lang="cs-CZ" altLang="cs-CZ"/>
              <a:t>Základní tvar poměru – Basic form of the ratio		Člen poměru – Term of ratio</a:t>
            </a:r>
          </a:p>
          <a:p>
            <a:pPr eaLnBrk="1" hangingPunct="1">
              <a:spcBef>
                <a:spcPct val="15000"/>
              </a:spcBef>
            </a:pPr>
            <a:r>
              <a:rPr lang="cs-CZ" altLang="cs-CZ"/>
              <a:t>Převrácený poměr – Inversed ratio			Rozšířit poměr – Enlarge a ratio</a:t>
            </a:r>
          </a:p>
          <a:p>
            <a:pPr eaLnBrk="1" hangingPunct="1">
              <a:spcBef>
                <a:spcPct val="15000"/>
              </a:spcBef>
            </a:pPr>
            <a:r>
              <a:rPr lang="cs-CZ" altLang="cs-CZ"/>
              <a:t>Rozdělit číslo v daném poměru – Divide number in the ratio	Zkrátit poměr – Abridge a ratio</a:t>
            </a:r>
          </a:p>
          <a:p>
            <a:pPr eaLnBrk="1" hangingPunct="1">
              <a:spcBef>
                <a:spcPct val="15000"/>
              </a:spcBef>
            </a:pPr>
            <a:r>
              <a:rPr lang="cs-CZ" altLang="cs-CZ"/>
              <a:t>Změnit číslo – Change number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00025" y="3992563"/>
            <a:ext cx="136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FFDA65"/>
                </a:solidFill>
              </a:rPr>
              <a:t>Exercise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88913" y="4359275"/>
            <a:ext cx="7920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Divide 132 nuts in ratio 3 : 8.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88913" y="4708525"/>
            <a:ext cx="5761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E46C0A"/>
                </a:solidFill>
              </a:rPr>
              <a:t>Solution:</a:t>
            </a:r>
            <a:r>
              <a:rPr lang="cs-CZ" altLang="cs-CZ"/>
              <a:t> 3 + 8 = 11,        132 : 11 = 12,        12 . 3 = 24,        12 . 8 = 96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90500" y="5068888"/>
            <a:ext cx="6551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Proof: 24 + 96 = 132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88913" y="5373688"/>
            <a:ext cx="7920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DA65"/>
                </a:solidFill>
              </a:rPr>
              <a:t>Answer:</a:t>
            </a:r>
            <a:r>
              <a:rPr lang="cs-CZ" altLang="cs-CZ"/>
              <a:t> The nuts are divided in two parts. One part contains 24 nuts and the second contains 96 nuts.</a:t>
            </a:r>
          </a:p>
        </p:txBody>
      </p:sp>
      <p:pic>
        <p:nvPicPr>
          <p:cNvPr id="43022" name="Picture 14" descr="Veverk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895600"/>
            <a:ext cx="30480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6" grpId="0"/>
      <p:bldP spid="43017" grpId="0"/>
      <p:bldP spid="43018" grpId="0"/>
      <p:bldP spid="43020" grpId="0"/>
      <p:bldP spid="430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3"/>
          <p:cNvSpPr txBox="1">
            <a:spLocks noGrp="1"/>
          </p:cNvSpPr>
          <p:nvPr/>
        </p:nvSpPr>
        <p:spPr bwMode="auto">
          <a:xfrm>
            <a:off x="3048000" y="152400"/>
            <a:ext cx="3886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Základní škola Děčín VI, Na Stráni 879/2 – příspěvková organizace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8229600" cy="533400"/>
          </a:xfrm>
        </p:spPr>
        <p:txBody>
          <a:bodyPr/>
          <a:lstStyle/>
          <a:p>
            <a:pPr algn="l" eaLnBrk="1" hangingPunct="1"/>
            <a:r>
              <a:rPr lang="cs-CZ" altLang="cs-CZ" sz="2500" smtClean="0">
                <a:latin typeface="Times New Roman" pitchFamily="18" charset="0"/>
                <a:cs typeface="Times New Roman" pitchFamily="18" charset="0"/>
              </a:rPr>
              <a:t>18.8 Test</a:t>
            </a:r>
          </a:p>
        </p:txBody>
      </p:sp>
      <p:sp>
        <p:nvSpPr>
          <p:cNvPr id="22532" name="TextovéPole 23"/>
          <p:cNvSpPr txBox="1">
            <a:spLocks noChangeArrowheads="1"/>
          </p:cNvSpPr>
          <p:nvPr/>
        </p:nvSpPr>
        <p:spPr bwMode="auto">
          <a:xfrm>
            <a:off x="0" y="-26988"/>
            <a:ext cx="9144000" cy="492126"/>
          </a:xfrm>
          <a:prstGeom prst="rect">
            <a:avLst/>
          </a:prstGeom>
          <a:solidFill>
            <a:srgbClr val="FCD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12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altLang="cs-CZ" sz="100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altLang="cs-CZ" sz="1600" b="1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eaLnBrk="1" hangingPunct="1"/>
            <a:endParaRPr lang="cs-CZ" altLang="cs-CZ" sz="100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8569325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1.</a:t>
            </a:r>
            <a:r>
              <a:rPr lang="cs-CZ" altLang="cs-CZ"/>
              <a:t> Vyjádři v základním tvaru poměr první veličiny ke druhé: 1 km, 150 m</a:t>
            </a:r>
          </a:p>
          <a:p>
            <a:pPr eaLnBrk="1" hangingPunct="1"/>
            <a:r>
              <a:rPr lang="cs-CZ" altLang="cs-CZ"/>
              <a:t>    a) 1:150	       b) 1000:150	c) 20:3	d) 30:2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2.</a:t>
            </a:r>
            <a:r>
              <a:rPr lang="cs-CZ" altLang="cs-CZ"/>
              <a:t> Vypočti neznámý člen v rovnosti poměrů:        x : 30 = 8 : 10</a:t>
            </a:r>
          </a:p>
          <a:p>
            <a:pPr eaLnBrk="1" hangingPunct="1"/>
            <a:r>
              <a:rPr lang="cs-CZ" altLang="cs-CZ"/>
              <a:t>    a) x = 24	        b) x = 32		c) x = 20	d) x = 40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3.</a:t>
            </a:r>
            <a:r>
              <a:rPr lang="cs-CZ" altLang="cs-CZ"/>
              <a:t> Ve třídě je 15 chlapců a 12 dívek. Vyjádři poměr jejich počtů v základním tvaru.</a:t>
            </a:r>
          </a:p>
          <a:p>
            <a:pPr eaLnBrk="1" hangingPunct="1"/>
            <a:r>
              <a:rPr lang="cs-CZ" altLang="cs-CZ"/>
              <a:t>    a) 15 : 12	         b) 5 : 4		c) 4 : 5	d) 10 : 8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4.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    </a:t>
            </a:r>
          </a:p>
          <a:p>
            <a:pPr eaLnBrk="1" hangingPunct="1"/>
            <a:r>
              <a:rPr lang="cs-CZ" altLang="cs-CZ"/>
              <a:t>     a) 12	          b) 15		c) 17	d) 19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5.</a:t>
            </a:r>
            <a:r>
              <a:rPr lang="cs-CZ" altLang="cs-CZ"/>
              <a:t>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     a) 20 cm	          b) 23 cm	c) 16 cm	d) 30 cm</a:t>
            </a:r>
          </a:p>
          <a:p>
            <a:pPr eaLnBrk="1" hangingPunct="1"/>
            <a:endParaRPr lang="cs-CZ" altLang="cs-CZ"/>
          </a:p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265238" y="5445125"/>
            <a:ext cx="741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E46C0A"/>
                </a:solidFill>
              </a:rPr>
              <a:t>Řešení:</a:t>
            </a:r>
            <a:r>
              <a:rPr lang="cs-CZ" altLang="cs-CZ"/>
              <a:t> 1. c), 2. a), 3. b), 4. a), 5. b)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455738" y="5521325"/>
            <a:ext cx="6284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425450" y="3328988"/>
            <a:ext cx="7777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/>
              <a:t>Petr zatloukl za půl hodiny osm hřebíků. Martin byl šikovnější a za stejnou dobu zatloukl více hřebíků </a:t>
            </a:r>
          </a:p>
          <a:p>
            <a:pPr eaLnBrk="1" hangingPunct="1"/>
            <a:r>
              <a:rPr lang="cs-CZ" altLang="cs-CZ"/>
              <a:t>v poměru 3 : 2. Kolik jich bylo?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434975" y="4178300"/>
            <a:ext cx="6335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Jak daleko na mapě s měřítkem 1 : 800 000 budou od sebe Praha a Brno, jestliže jejich přímá vzdálenost je ve skutečnosti 184 km?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5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42988" y="1700213"/>
          <a:ext cx="7273925" cy="433387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598"/>
                <a:gridCol w="5366327"/>
              </a:tblGrid>
              <a:tr h="72752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Jirkovská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</a:tr>
              <a:tr h="737633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</a:tr>
              <a:tr h="737633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</a:tr>
              <a:tr h="85355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Poměr, měřítko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</a:tr>
              <a:tr h="127752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pojem poměr, jeho význam a užití v praxi a při řešení úloh využívajících měřítko plánů a map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60968" marB="60968"/>
                </a:tc>
              </a:tr>
            </a:tbl>
          </a:graphicData>
        </a:graphic>
      </p:graphicFrame>
      <p:sp>
        <p:nvSpPr>
          <p:cNvPr id="23574" name="Nadpis 1"/>
          <p:cNvSpPr txBox="1">
            <a:spLocks/>
          </p:cNvSpPr>
          <p:nvPr/>
        </p:nvSpPr>
        <p:spPr bwMode="auto">
          <a:xfrm>
            <a:off x="20638" y="665163"/>
            <a:ext cx="29162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altLang="cs-CZ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18.9 Anotace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Výchoz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1712</Words>
  <Application>Microsoft Office PowerPoint</Application>
  <PresentationFormat>Předvádění na obrazovce (4:3)</PresentationFormat>
  <Paragraphs>174</Paragraphs>
  <Slides>9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Arial</vt:lpstr>
      <vt:lpstr>Times New Roman</vt:lpstr>
      <vt:lpstr>Výchozí návrh</vt:lpstr>
      <vt:lpstr>Motiv sady Office</vt:lpstr>
      <vt:lpstr>Editor rovnic 3.0</vt:lpstr>
      <vt:lpstr>18.1 Poměr</vt:lpstr>
      <vt:lpstr>18.2 Co už umíme</vt:lpstr>
      <vt:lpstr>18.3 Nové pojmy</vt:lpstr>
      <vt:lpstr>18.4 Výklad nového učiva</vt:lpstr>
      <vt:lpstr>18.5 Procvičení a příklady</vt:lpstr>
      <vt:lpstr>18.6 Složitější slovní úlohy</vt:lpstr>
      <vt:lpstr>18.7 CLIL - ratio</vt:lpstr>
      <vt:lpstr>18.8 Test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makovska</dc:creator>
  <cp:lastModifiedBy>vprusa</cp:lastModifiedBy>
  <cp:revision>74</cp:revision>
  <cp:lastPrinted>1601-01-01T00:00:00Z</cp:lastPrinted>
  <dcterms:created xsi:type="dcterms:W3CDTF">1601-01-01T00:00:00Z</dcterms:created>
  <dcterms:modified xsi:type="dcterms:W3CDTF">2017-02-19T09:28:50Z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