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64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99CC"/>
    <a:srgbClr val="FF6699"/>
    <a:srgbClr val="FFFF99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92" autoAdjust="0"/>
  </p:normalViewPr>
  <p:slideViewPr>
    <p:cSldViewPr>
      <p:cViewPr varScale="1">
        <p:scale>
          <a:sx n="138" d="100"/>
          <a:sy n="138" d="100"/>
        </p:scale>
        <p:origin x="228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dirty="0" smtClean="0"/>
              <a:t>Elektronická učebnice - Základní škola Děčín VI, Na Stráni 879/2, příspěvková organizace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27.12.2018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dirty="0" smtClean="0"/>
              <a:t>Elektronická učebnice - Základní škola Děčín VI, Na Stráni 879/2, příspěvková organizace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27.12.2018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dirty="0" smtClean="0"/>
              <a:t>Elektronická učebnice - Základní škola Děčín VI, Na Stráni 879/2, příspěvková organizace</a:t>
            </a:r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dirty="0" smtClean="0"/>
              <a:t>Elektronická učebnice - Základní škola Děčín VI, Na Stráni 879/2, příspěvková organizace</a:t>
            </a:r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dirty="0" smtClean="0"/>
              <a:t>Elektronická učebnice - Základní škola Děčín VI, Na Stráni 879/2, příspěvková organizace</a:t>
            </a:r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dirty="0" smtClean="0"/>
              <a:t>Elektronická učebnice - Základní škola Děčín VI, Na Stráni 879/2, příspěvková organizace</a:t>
            </a:r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dirty="0" smtClean="0"/>
              <a:t>Elektronická učebnice - Základní škola Děčín VI, Na Stráni 879/2, příspěvková organizace</a:t>
            </a:r>
            <a:endParaRPr 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dirty="0" smtClean="0"/>
              <a:t>Elektronická učebnice - Základní škola Děčín VI, Na Stráni 879/2, příspěvková organizace</a:t>
            </a:r>
            <a:endParaRPr 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dirty="0" smtClean="0"/>
              <a:t>Elektronická učebnice - Základní škola Děčín VI, Na Stráni 879/2, příspěvková organizace</a:t>
            </a:r>
            <a:endParaRPr 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dirty="0" smtClean="0"/>
              <a:t>Elektronická učebnice - Základní škola Děčín VI, Na Stráni 879/2, příspěvková organizace</a:t>
            </a:r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27.12.2018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27.12.2018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27.12.2018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27.12.2018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27.12.2018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27.12.2018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27.12.2018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27.12.2018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27.12.2018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27.12.2018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27.12.2018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27.12.2018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80207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47.1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613" y="4486096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Monika Mrkusová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58724"/>
            <a:ext cx="3029719" cy="55399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>
            <a:off x="766481" y="543434"/>
            <a:ext cx="5795176" cy="477054"/>
          </a:xfrm>
          <a:prstGeom prst="rect">
            <a:avLst/>
          </a:prstGeom>
          <a:solidFill>
            <a:srgbClr val="0099CC"/>
          </a:solidFill>
        </p:spPr>
        <p:txBody>
          <a:bodyPr wrap="none" rtlCol="0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Písemné dělení jednociferným dělitelem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66481" y="1102867"/>
            <a:ext cx="5455917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Připomeň si : Početní výkony v závorce provádíme nejdříve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66481" y="2690505"/>
            <a:ext cx="2582758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Opakuj dělení se zbytkem :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3142" y="2859782"/>
            <a:ext cx="968116" cy="1518096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66481" y="1779662"/>
            <a:ext cx="496482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(24 : 6) : 2 =	(32 : 8) : 2 =	(48 : 8) : 2 =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24 : (6 : 2) =	32 : (8 : 2) =	48 : (8 : 2) = 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766480" y="3369915"/>
            <a:ext cx="2582759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8 : 6	20 : 9	33 : 4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21 : 4	  1 : 5	29 : 7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55 : 9	71 : 8	44 : 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47.10 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81100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55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Monika Mrkusová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Jednociferný dělitel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postup při písemném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dělení jednociferným dělitelem.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275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47.2 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55576" y="1139230"/>
            <a:ext cx="2519023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Vypočítej polovinu z čísel :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55574" y="3029059"/>
            <a:ext cx="1879425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Vypočítej zpaměti :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55576" y="1851670"/>
            <a:ext cx="6647974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6       60        24        140        38        144        150        400        620        900	</a:t>
            </a: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    ___      ___       ___       ___       ___        ___        ___        ___        ___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5576" y="3779336"/>
            <a:ext cx="3414717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39 : 3	45 : 3	65 : 5	80 : 4</a:t>
            </a: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48 : 4	32 : 2	52 : 4	70 : 5</a:t>
            </a: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96 : 3	76 : 4	96 : 8	99 : 9</a:t>
            </a:r>
          </a:p>
        </p:txBody>
      </p:sp>
      <p:pic>
        <p:nvPicPr>
          <p:cNvPr id="1026" name="Picture 2" descr="C:\Users\mrkusova\Pictures\smajlí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175094"/>
            <a:ext cx="128587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47.3 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3491880" y="1139230"/>
            <a:ext cx="1901867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Vypočítej písemně :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467544" y="1569264"/>
            <a:ext cx="3408305" cy="35394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756 : 3</a:t>
            </a:r>
          </a:p>
          <a:p>
            <a:endParaRPr lang="cs-CZ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756 : 3 = </a:t>
            </a:r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1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7 : 3 = </a:t>
            </a:r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(zb.</a:t>
            </a:r>
            <a:r>
              <a:rPr lang="cs-CZ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	                  15 : 3 = </a:t>
            </a:r>
            <a:r>
              <a:rPr lang="cs-CZ" sz="1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(zb. </a:t>
            </a:r>
            <a:r>
              <a:rPr lang="cs-CZ" sz="1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		6 : 3 = </a:t>
            </a:r>
            <a:r>
              <a:rPr lang="cs-CZ" sz="1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(zb. </a:t>
            </a:r>
            <a:r>
              <a:rPr lang="cs-CZ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____________________________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Zapisujeme :   756 : 3 = 252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             15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	        06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                   0</a:t>
            </a:r>
          </a:p>
        </p:txBody>
      </p:sp>
      <p:cxnSp>
        <p:nvCxnSpPr>
          <p:cNvPr id="2079" name="Přímá spojnice 2078"/>
          <p:cNvCxnSpPr/>
          <p:nvPr/>
        </p:nvCxnSpPr>
        <p:spPr>
          <a:xfrm>
            <a:off x="971600" y="278777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3" name="Přímá spojnice 2132"/>
          <p:cNvCxnSpPr/>
          <p:nvPr/>
        </p:nvCxnSpPr>
        <p:spPr>
          <a:xfrm flipH="1">
            <a:off x="611560" y="2490986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7" name="Přímá spojnice 2136"/>
          <p:cNvCxnSpPr/>
          <p:nvPr/>
        </p:nvCxnSpPr>
        <p:spPr>
          <a:xfrm>
            <a:off x="611560" y="2490986"/>
            <a:ext cx="0" cy="80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9" name="Přímá spojnice 2138"/>
          <p:cNvCxnSpPr/>
          <p:nvPr/>
        </p:nvCxnSpPr>
        <p:spPr>
          <a:xfrm flipV="1">
            <a:off x="3491880" y="2427734"/>
            <a:ext cx="0" cy="63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1" name="Přímá spojnice 2140"/>
          <p:cNvCxnSpPr/>
          <p:nvPr/>
        </p:nvCxnSpPr>
        <p:spPr>
          <a:xfrm flipH="1">
            <a:off x="755576" y="2931790"/>
            <a:ext cx="2736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5" name="Přímá spojnice 2144"/>
          <p:cNvCxnSpPr/>
          <p:nvPr/>
        </p:nvCxnSpPr>
        <p:spPr>
          <a:xfrm>
            <a:off x="755576" y="2931790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5" name="Přímá spojnice 2154"/>
          <p:cNvCxnSpPr/>
          <p:nvPr/>
        </p:nvCxnSpPr>
        <p:spPr>
          <a:xfrm flipV="1">
            <a:off x="3491880" y="2859782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9" name="Přímá spojnice 2158"/>
          <p:cNvCxnSpPr/>
          <p:nvPr/>
        </p:nvCxnSpPr>
        <p:spPr>
          <a:xfrm flipH="1">
            <a:off x="827584" y="3507854"/>
            <a:ext cx="2664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1" name="Přímá spojnice 2160"/>
          <p:cNvCxnSpPr/>
          <p:nvPr/>
        </p:nvCxnSpPr>
        <p:spPr>
          <a:xfrm flipV="1">
            <a:off x="3491880" y="3423416"/>
            <a:ext cx="0" cy="844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4" name="Přímá spojnice 2163"/>
          <p:cNvCxnSpPr/>
          <p:nvPr/>
        </p:nvCxnSpPr>
        <p:spPr>
          <a:xfrm flipV="1">
            <a:off x="827584" y="3507855"/>
            <a:ext cx="0" cy="72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6" name="TextovéPole 2165"/>
          <p:cNvSpPr txBox="1"/>
          <p:nvPr/>
        </p:nvSpPr>
        <p:spPr>
          <a:xfrm>
            <a:off x="5220071" y="1569264"/>
            <a:ext cx="3408305" cy="35394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957 : 7</a:t>
            </a:r>
          </a:p>
          <a:p>
            <a:endParaRPr lang="cs-CZ" sz="16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957 : 7 = </a:t>
            </a:r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1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9 : 7 = </a:t>
            </a:r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(zb. </a:t>
            </a:r>
            <a:r>
              <a:rPr lang="cs-CZ" sz="1600" dirty="0" smtClean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	                  25 : 7 = </a:t>
            </a:r>
            <a:r>
              <a:rPr lang="cs-CZ" sz="1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(zb. </a:t>
            </a:r>
            <a:r>
              <a:rPr lang="cs-CZ" sz="1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6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	                  47 : 7 = </a:t>
            </a:r>
            <a:r>
              <a:rPr lang="cs-CZ" sz="1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(zb. </a:t>
            </a:r>
            <a:r>
              <a:rPr lang="cs-CZ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1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_____________________________</a:t>
            </a: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Zapisujeme :   957 : 7 = 136 (zb. 5)</a:t>
            </a:r>
          </a:p>
          <a:p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25</a:t>
            </a:r>
          </a:p>
          <a:p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47</a:t>
            </a:r>
          </a:p>
          <a:p>
            <a:r>
              <a:rPr lang="cs-CZ" sz="16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5</a:t>
            </a:r>
          </a:p>
        </p:txBody>
      </p:sp>
      <p:cxnSp>
        <p:nvCxnSpPr>
          <p:cNvPr id="2170" name="Přímá spojnice 2169"/>
          <p:cNvCxnSpPr/>
          <p:nvPr/>
        </p:nvCxnSpPr>
        <p:spPr>
          <a:xfrm>
            <a:off x="5383540" y="2427734"/>
            <a:ext cx="28608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1" name="Přímá spojnice 2180"/>
          <p:cNvCxnSpPr/>
          <p:nvPr/>
        </p:nvCxnSpPr>
        <p:spPr>
          <a:xfrm>
            <a:off x="8244408" y="2355726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5" name="Přímá spojnice 2184"/>
          <p:cNvCxnSpPr/>
          <p:nvPr/>
        </p:nvCxnSpPr>
        <p:spPr>
          <a:xfrm>
            <a:off x="5383540" y="2427734"/>
            <a:ext cx="0" cy="63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2" name="Přímá spojnice 2201"/>
          <p:cNvCxnSpPr/>
          <p:nvPr/>
        </p:nvCxnSpPr>
        <p:spPr>
          <a:xfrm>
            <a:off x="5508104" y="2895786"/>
            <a:ext cx="0" cy="90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9" name="Přímá spojnice 2208"/>
          <p:cNvCxnSpPr/>
          <p:nvPr/>
        </p:nvCxnSpPr>
        <p:spPr>
          <a:xfrm flipH="1">
            <a:off x="5508104" y="2931790"/>
            <a:ext cx="2736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7" name="Přímá spojnice 2216"/>
          <p:cNvCxnSpPr/>
          <p:nvPr/>
        </p:nvCxnSpPr>
        <p:spPr>
          <a:xfrm flipV="1">
            <a:off x="8244408" y="2859782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9" name="Přímá spojnice 2218"/>
          <p:cNvCxnSpPr/>
          <p:nvPr/>
        </p:nvCxnSpPr>
        <p:spPr>
          <a:xfrm>
            <a:off x="5508104" y="293179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9" name="Přímá spojnice 2228"/>
          <p:cNvCxnSpPr/>
          <p:nvPr/>
        </p:nvCxnSpPr>
        <p:spPr>
          <a:xfrm>
            <a:off x="5508104" y="2931790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3" name="Přímá spojnice 2232"/>
          <p:cNvCxnSpPr/>
          <p:nvPr/>
        </p:nvCxnSpPr>
        <p:spPr>
          <a:xfrm flipH="1">
            <a:off x="5580112" y="3423416"/>
            <a:ext cx="2736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5" name="Přímá spojnice 2234"/>
          <p:cNvCxnSpPr/>
          <p:nvPr/>
        </p:nvCxnSpPr>
        <p:spPr>
          <a:xfrm>
            <a:off x="5580112" y="3423416"/>
            <a:ext cx="0" cy="1204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7" name="Přímá spojnice 2236"/>
          <p:cNvCxnSpPr/>
          <p:nvPr/>
        </p:nvCxnSpPr>
        <p:spPr>
          <a:xfrm flipV="1">
            <a:off x="8316416" y="3338979"/>
            <a:ext cx="0" cy="84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37524"/>
            <a:ext cx="6444208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47.4  Jaké si řekneme nové termíny a názvy 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37" t="12508" r="5385" b="60347"/>
          <a:stretch/>
        </p:blipFill>
        <p:spPr>
          <a:xfrm>
            <a:off x="473637" y="1347614"/>
            <a:ext cx="8196725" cy="35283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47.5 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11559" y="1183352"/>
            <a:ext cx="1576072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Doplň tabulku :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1559" y="2715766"/>
            <a:ext cx="1372492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Děl písemně 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559" y="3387358"/>
            <a:ext cx="1127232" cy="338554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332 : 9 =   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699792" y="3387358"/>
            <a:ext cx="1127232" cy="338554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193 : 7 =   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11609" y="4425740"/>
            <a:ext cx="1127232" cy="338554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242 : 6 =   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683024" y="4425740"/>
            <a:ext cx="1127232" cy="338554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606 : 8 =   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39" t="50089" r="50000" b="27561"/>
          <a:stretch/>
        </p:blipFill>
        <p:spPr>
          <a:xfrm>
            <a:off x="5097121" y="2875890"/>
            <a:ext cx="2499215" cy="2169992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611609" y="1851670"/>
            <a:ext cx="677243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polovina  třetina  čtvrtina  pětina  šestina  osmina  devítina  desetina</a:t>
            </a:r>
          </a:p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720</a:t>
            </a:r>
          </a:p>
        </p:txBody>
      </p:sp>
      <p:cxnSp>
        <p:nvCxnSpPr>
          <p:cNvPr id="18" name="Přímá spojnice 17"/>
          <p:cNvCxnSpPr/>
          <p:nvPr/>
        </p:nvCxnSpPr>
        <p:spPr>
          <a:xfrm>
            <a:off x="1547664" y="1851670"/>
            <a:ext cx="0" cy="584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339752" y="1851670"/>
            <a:ext cx="0" cy="584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2987824" y="1851670"/>
            <a:ext cx="0" cy="584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3707904" y="1851670"/>
            <a:ext cx="0" cy="584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4355976" y="1851670"/>
            <a:ext cx="0" cy="584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5004048" y="1851670"/>
            <a:ext cx="0" cy="584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5724128" y="1851670"/>
            <a:ext cx="0" cy="584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6444208" y="1851670"/>
            <a:ext cx="0" cy="584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47.6 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83568" y="1347614"/>
            <a:ext cx="7272632" cy="15696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Vypočítej. K některým příkladům vymysli slovní úlohy.</a:t>
            </a:r>
          </a:p>
          <a:p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Např.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 dílně vyrobili jeden den 145 kusů výrobků a další den ještě 35 kusů těchto výrobků.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Výrobky uložili do šesti beden. Kolik výrobků bylo v jedné bedně?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cs-CZ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(145 + 35) : 6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83569" y="3409483"/>
            <a:ext cx="7272632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Za 8 kusů těsnění zaplatil instalatér 72 Kč. Kolik korun bude stát 9 kusů tohoto těsnění?					</a:t>
            </a:r>
            <a:r>
              <a:rPr lang="cs-CZ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(72 : 8) . 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47.7 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Mathematics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1491630"/>
            <a:ext cx="7643008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My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grandmother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saved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27 032 Czech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crowns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She wants to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divide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among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her 4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grandchildren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give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passbooks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much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did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save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each passbook?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552" y="2787774"/>
            <a:ext cx="2113335" cy="338554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randmother = babička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42359" y="3795886"/>
            <a:ext cx="1547218" cy="338554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ivide = rozdělit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652120" y="2787774"/>
            <a:ext cx="2338845" cy="338554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grandchildren = vnoučata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652120" y="3795886"/>
            <a:ext cx="2377574" cy="338554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assbook = vkadní knížka 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93858" y="3341301"/>
            <a:ext cx="1332148" cy="338554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ave = ušetřit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47.8 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764412"/>
              </p:ext>
            </p:extLst>
          </p:nvPr>
        </p:nvGraphicFramePr>
        <p:xfrm>
          <a:off x="395536" y="1059180"/>
          <a:ext cx="6264696" cy="390144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366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85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0200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Vyber</a:t>
                      </a:r>
                      <a:r>
                        <a:rPr lang="cs-CZ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správný výsledek : 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844 : 4 =</a:t>
                      </a:r>
                    </a:p>
                    <a:p>
                      <a:pPr marL="0" indent="0" algn="l">
                        <a:buNone/>
                      </a:pPr>
                      <a:endParaRPr lang="cs-CZ" sz="16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221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212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211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122</a:t>
                      </a:r>
                    </a:p>
                    <a:p>
                      <a:pPr marL="342900" indent="-342900" algn="l">
                        <a:buAutoNum type="alphaLcParenR"/>
                      </a:pPr>
                      <a:endParaRPr lang="cs-CZ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 výtahu je upozornění: 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lang="cs-CZ" sz="1200" b="0" u="sng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Max. nosnost 255kg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</a:t>
                      </a:r>
                      <a:r>
                        <a:rPr lang="cs-CZ" sz="1200" b="0" u="sng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osoby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 jakou hmotností osoby se počítá?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cs-CZ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2424"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2"/>
                      </a:pPr>
                      <a:r>
                        <a:rPr lang="cs-CZ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Za tři metry látky na šaty pro maminku zaplatil tatínek 693 Kč. Kolik korun stál jeden metr látky?</a:t>
                      </a:r>
                      <a:endParaRPr lang="cs-CZ" sz="16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321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231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123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213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endParaRPr lang="cs-CZ" sz="16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endParaRPr lang="cs-CZ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Vyber správný výsledek 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21 750 : 3 =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7 235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7 232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5 327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</a:t>
                      </a:r>
                      <a:r>
                        <a:rPr lang="cs-CZ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endParaRPr lang="cs-CZ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4374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1.c</a:t>
            </a: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961851" y="1939221"/>
            <a:ext cx="452368" cy="338554"/>
          </a:xfrm>
          <a:prstGeom prst="rect">
            <a:avLst/>
          </a:prstGeom>
          <a:solidFill>
            <a:srgbClr val="0099CC"/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2.b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961851" y="2342372"/>
            <a:ext cx="441146" cy="338554"/>
          </a:xfrm>
          <a:prstGeom prst="rect">
            <a:avLst/>
          </a:prstGeom>
          <a:solidFill>
            <a:srgbClr val="0099CC"/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3.d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7972258" y="2787774"/>
            <a:ext cx="429926" cy="338554"/>
          </a:xfrm>
          <a:prstGeom prst="rect">
            <a:avLst/>
          </a:prstGeom>
          <a:solidFill>
            <a:srgbClr val="0099CC"/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4.a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  <p:bldP spid="3" grpId="0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47.9 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13266" y="1672438"/>
            <a:ext cx="6077305" cy="12618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lvl="0"/>
            <a:r>
              <a:rPr lang="cs-CZ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Kolektiv autorů. </a:t>
            </a:r>
            <a:r>
              <a:rPr lang="cs-CZ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Matematika 1 pro 4.ročník ZŠ. Praha:Alter, 1996.</a:t>
            </a:r>
            <a:endParaRPr lang="cs-CZ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Kolektiv autorů. Matematika 2 pro 4.ročník ZŠ. Olomouc:Prodos, 1993</a:t>
            </a:r>
            <a:endParaRPr lang="cs-CZ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Kolektiv autorů. Můj početník pro 4.ročník ZŠ. Praha:Fortuna, 1992</a:t>
            </a:r>
          </a:p>
          <a:p>
            <a:r>
              <a:rPr lang="cs-CZ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Obrázky z databáze klipart</a:t>
            </a:r>
            <a:endParaRPr lang="cs-CZ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2200</TotalTime>
  <Words>709</Words>
  <Application>Microsoft Office PowerPoint</Application>
  <PresentationFormat>Předvádění na obrazovce (16:9)</PresentationFormat>
  <Paragraphs>150</Paragraphs>
  <Slides>10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Motiv sady Office</vt:lpstr>
      <vt:lpstr>47.1 </vt:lpstr>
      <vt:lpstr>47.2  Co už víš? </vt:lpstr>
      <vt:lpstr>47.3  Co si řekneme nového?</vt:lpstr>
      <vt:lpstr>47.4  Jaké si řekneme nové termíny a názvy ?</vt:lpstr>
      <vt:lpstr>47.5  Procvičení a příklady</vt:lpstr>
      <vt:lpstr>47.6  Něco navíc pro šikovné</vt:lpstr>
      <vt:lpstr>47.7  CLIL</vt:lpstr>
      <vt:lpstr>47.8 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Vít Průša</cp:lastModifiedBy>
  <cp:revision>233</cp:revision>
  <dcterms:created xsi:type="dcterms:W3CDTF">2010-10-18T18:21:56Z</dcterms:created>
  <dcterms:modified xsi:type="dcterms:W3CDTF">2018-12-27T09:11:36Z</dcterms:modified>
</cp:coreProperties>
</file>