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CC"/>
    <a:srgbClr val="FF6699"/>
    <a:srgbClr val="FF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2" autoAdjust="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27.12.2018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80207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47.1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13" y="4486096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Monika Mrkusová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766481" y="543434"/>
            <a:ext cx="5795176" cy="477054"/>
          </a:xfrm>
          <a:prstGeom prst="rect">
            <a:avLst/>
          </a:prstGeom>
          <a:solidFill>
            <a:srgbClr val="0099CC"/>
          </a:solidFill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Písemné dělení jednociferným dělitelem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66481" y="1102867"/>
            <a:ext cx="5455917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Připomeň si : Početní výkony v závorce provádíme nejdříve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66481" y="2690505"/>
            <a:ext cx="2582758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Opakuj dělení se zbytkem 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142" y="2859782"/>
            <a:ext cx="968116" cy="151809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66481" y="1779662"/>
            <a:ext cx="496482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(24 : 6) : 2 =	(32 : 8) : 2 =	(48 : 8) : 2 =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24 : (6 : 2) =	32 : (8 : 2) =	48 : (8 : 2) =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66480" y="3369915"/>
            <a:ext cx="258275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8 : 6	20 : 9	33 : 4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21 : 4	  1 : 5	29 : 7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55 : 9	71 : 8	44 : 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110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5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Monika Mrkusová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Jednociferný dělitel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postup při písemném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dělení jednociferným dělitelem.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275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47.2 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139230"/>
            <a:ext cx="2519023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Vypočítej polovinu z čísel 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4" y="3029059"/>
            <a:ext cx="1879425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Vypočítej zpaměti 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576" y="1851670"/>
            <a:ext cx="664797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6       60        24        140        38        144        150        400        620        900	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    ___      ___       ___       ___       ___        ___        ___        ___        ___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779336"/>
            <a:ext cx="341471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39 : 3	45 : 3	65 : 5	80 : 4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48 : 4	32 : 2	52 : 4	70 : 5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96 : 3	76 : 4	96 : 8	99 : 9</a:t>
            </a:r>
          </a:p>
        </p:txBody>
      </p:sp>
      <p:pic>
        <p:nvPicPr>
          <p:cNvPr id="1026" name="Picture 2" descr="C:\Users\mrkusova\Pictures\smajlí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75094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47.3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3491880" y="1139230"/>
            <a:ext cx="1901867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Vypočítej písemně :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1569264"/>
            <a:ext cx="3408305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756 : 3</a:t>
            </a:r>
          </a:p>
          <a:p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756 : 3 =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7 : 3 =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(zb.</a:t>
            </a:r>
            <a:r>
              <a:rPr lang="cs-CZ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	                  15 : 3 = </a:t>
            </a:r>
            <a:r>
              <a:rPr lang="cs-CZ" sz="1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(zb. </a:t>
            </a:r>
            <a:r>
              <a:rPr lang="cs-CZ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		6 : 3 = </a:t>
            </a:r>
            <a:r>
              <a:rPr lang="cs-CZ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(zb. </a:t>
            </a:r>
            <a:r>
              <a:rPr lang="cs-CZ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____________________________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Zapisujeme :   756 : 3 = 252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15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        06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   0</a:t>
            </a:r>
          </a:p>
        </p:txBody>
      </p:sp>
      <p:cxnSp>
        <p:nvCxnSpPr>
          <p:cNvPr id="2079" name="Přímá spojnice 2078"/>
          <p:cNvCxnSpPr/>
          <p:nvPr/>
        </p:nvCxnSpPr>
        <p:spPr>
          <a:xfrm>
            <a:off x="971600" y="27877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3" name="Přímá spojnice 2132"/>
          <p:cNvCxnSpPr/>
          <p:nvPr/>
        </p:nvCxnSpPr>
        <p:spPr>
          <a:xfrm flipH="1">
            <a:off x="611560" y="249098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7" name="Přímá spojnice 2136"/>
          <p:cNvCxnSpPr/>
          <p:nvPr/>
        </p:nvCxnSpPr>
        <p:spPr>
          <a:xfrm>
            <a:off x="611560" y="2490986"/>
            <a:ext cx="0" cy="80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9" name="Přímá spojnice 2138"/>
          <p:cNvCxnSpPr/>
          <p:nvPr/>
        </p:nvCxnSpPr>
        <p:spPr>
          <a:xfrm flipV="1">
            <a:off x="3491880" y="2427734"/>
            <a:ext cx="0" cy="6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1" name="Přímá spojnice 2140"/>
          <p:cNvCxnSpPr/>
          <p:nvPr/>
        </p:nvCxnSpPr>
        <p:spPr>
          <a:xfrm flipH="1">
            <a:off x="755576" y="2931790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5" name="Přímá spojnice 2144"/>
          <p:cNvCxnSpPr/>
          <p:nvPr/>
        </p:nvCxnSpPr>
        <p:spPr>
          <a:xfrm>
            <a:off x="755576" y="293179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5" name="Přímá spojnice 2154"/>
          <p:cNvCxnSpPr/>
          <p:nvPr/>
        </p:nvCxnSpPr>
        <p:spPr>
          <a:xfrm flipV="1">
            <a:off x="3491880" y="285978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9" name="Přímá spojnice 2158"/>
          <p:cNvCxnSpPr/>
          <p:nvPr/>
        </p:nvCxnSpPr>
        <p:spPr>
          <a:xfrm flipH="1">
            <a:off x="827584" y="3507854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1" name="Přímá spojnice 2160"/>
          <p:cNvCxnSpPr/>
          <p:nvPr/>
        </p:nvCxnSpPr>
        <p:spPr>
          <a:xfrm flipV="1">
            <a:off x="3491880" y="3423416"/>
            <a:ext cx="0" cy="84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4" name="Přímá spojnice 2163"/>
          <p:cNvCxnSpPr/>
          <p:nvPr/>
        </p:nvCxnSpPr>
        <p:spPr>
          <a:xfrm flipV="1">
            <a:off x="827584" y="3507855"/>
            <a:ext cx="0" cy="7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6" name="TextovéPole 2165"/>
          <p:cNvSpPr txBox="1"/>
          <p:nvPr/>
        </p:nvSpPr>
        <p:spPr>
          <a:xfrm>
            <a:off x="5220071" y="1569264"/>
            <a:ext cx="3408305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957 : 7</a:t>
            </a:r>
          </a:p>
          <a:p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957 : 7 =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9 : 7 =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(zb. </a:t>
            </a:r>
            <a:r>
              <a:rPr lang="cs-CZ" sz="16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	                  25 : 7 = </a:t>
            </a:r>
            <a:r>
              <a:rPr lang="cs-CZ" sz="1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(zb. </a:t>
            </a:r>
            <a:r>
              <a:rPr lang="cs-CZ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	                  47 : 7 = </a:t>
            </a:r>
            <a:r>
              <a:rPr lang="cs-CZ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(zb. </a:t>
            </a:r>
            <a:r>
              <a:rPr lang="cs-CZ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_____________________________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Zapisujeme :   957 : 7 = 136 (zb. 5)</a:t>
            </a: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25</a:t>
            </a: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47</a:t>
            </a: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5</a:t>
            </a:r>
          </a:p>
        </p:txBody>
      </p:sp>
      <p:cxnSp>
        <p:nvCxnSpPr>
          <p:cNvPr id="2170" name="Přímá spojnice 2169"/>
          <p:cNvCxnSpPr/>
          <p:nvPr/>
        </p:nvCxnSpPr>
        <p:spPr>
          <a:xfrm>
            <a:off x="5383540" y="2427734"/>
            <a:ext cx="2860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1" name="Přímá spojnice 2180"/>
          <p:cNvCxnSpPr/>
          <p:nvPr/>
        </p:nvCxnSpPr>
        <p:spPr>
          <a:xfrm>
            <a:off x="8244408" y="235572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5" name="Přímá spojnice 2184"/>
          <p:cNvCxnSpPr/>
          <p:nvPr/>
        </p:nvCxnSpPr>
        <p:spPr>
          <a:xfrm>
            <a:off x="5383540" y="2427734"/>
            <a:ext cx="0" cy="6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2" name="Přímá spojnice 2201"/>
          <p:cNvCxnSpPr/>
          <p:nvPr/>
        </p:nvCxnSpPr>
        <p:spPr>
          <a:xfrm>
            <a:off x="5508104" y="2895786"/>
            <a:ext cx="0" cy="9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9" name="Přímá spojnice 2208"/>
          <p:cNvCxnSpPr/>
          <p:nvPr/>
        </p:nvCxnSpPr>
        <p:spPr>
          <a:xfrm flipH="1">
            <a:off x="5508104" y="2931790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7" name="Přímá spojnice 2216"/>
          <p:cNvCxnSpPr/>
          <p:nvPr/>
        </p:nvCxnSpPr>
        <p:spPr>
          <a:xfrm flipV="1">
            <a:off x="8244408" y="285978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9" name="Přímá spojnice 2218"/>
          <p:cNvCxnSpPr/>
          <p:nvPr/>
        </p:nvCxnSpPr>
        <p:spPr>
          <a:xfrm>
            <a:off x="5508104" y="29317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9" name="Přímá spojnice 2228"/>
          <p:cNvCxnSpPr/>
          <p:nvPr/>
        </p:nvCxnSpPr>
        <p:spPr>
          <a:xfrm>
            <a:off x="5508104" y="293179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3" name="Přímá spojnice 2232"/>
          <p:cNvCxnSpPr/>
          <p:nvPr/>
        </p:nvCxnSpPr>
        <p:spPr>
          <a:xfrm flipH="1">
            <a:off x="5580112" y="3423416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5" name="Přímá spojnice 2234"/>
          <p:cNvCxnSpPr/>
          <p:nvPr/>
        </p:nvCxnSpPr>
        <p:spPr>
          <a:xfrm>
            <a:off x="5580112" y="3423416"/>
            <a:ext cx="0" cy="120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7" name="Přímá spojnice 2236"/>
          <p:cNvCxnSpPr/>
          <p:nvPr/>
        </p:nvCxnSpPr>
        <p:spPr>
          <a:xfrm flipV="1">
            <a:off x="8316416" y="3338979"/>
            <a:ext cx="0" cy="84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37524"/>
            <a:ext cx="644420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47.4  Jaké si řekneme nové termíny a názvy 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7" t="12508" r="5385" b="60347"/>
          <a:stretch/>
        </p:blipFill>
        <p:spPr>
          <a:xfrm>
            <a:off x="473637" y="1347614"/>
            <a:ext cx="8196725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59" y="1183352"/>
            <a:ext cx="1576072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Doplň tabulku 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59" y="2715766"/>
            <a:ext cx="1372492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Děl písemně 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59" y="3387358"/>
            <a:ext cx="1127232" cy="3385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332 : 9 =  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99792" y="3387358"/>
            <a:ext cx="1127232" cy="3385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193 : 7 =   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609" y="4425740"/>
            <a:ext cx="1127232" cy="3385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242 : 6 =   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83024" y="4425740"/>
            <a:ext cx="1127232" cy="3385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606 : 8 =  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9" t="50089" r="50000" b="27561"/>
          <a:stretch/>
        </p:blipFill>
        <p:spPr>
          <a:xfrm>
            <a:off x="5097121" y="2875890"/>
            <a:ext cx="2499215" cy="216999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611609" y="1851670"/>
            <a:ext cx="677243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polovina  třetina  čtvrtina  pětina  šestina  osmina  devítina  desetina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720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1547664" y="1851670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339752" y="1851670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987824" y="1851670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3707904" y="1851670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4355976" y="1851670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5004048" y="1851670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5724128" y="1851670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6444208" y="1851670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347614"/>
            <a:ext cx="7272632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Vypočítej. K některým příkladům vymysli slovní úlohy.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Např.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dílně vyrobili jeden den 145 kusů výrobků a další den ještě 35 kusů těchto výrobků.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Výrobky uložili do šesti beden. Kolik výrobků bylo v jedné bedně?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(145 + 35) : 6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9" y="3409483"/>
            <a:ext cx="727263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 8 kusů těsnění zaplatil instalatér 72 Kč. Kolik korun bude stát 9 kusů tohoto těsnění?					</a:t>
            </a:r>
            <a:r>
              <a:rPr lang="cs-CZ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(72 : 8) .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47.7 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Mathematics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91630"/>
            <a:ext cx="76430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grandmother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saved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27 032 Czech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crowns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She wants to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divide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her 4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grandchildren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passbooks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much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save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each passbook?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2787774"/>
            <a:ext cx="2113335" cy="338554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randmother = babička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42359" y="3795886"/>
            <a:ext cx="1547218" cy="338554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ivide = rozdělit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52120" y="2787774"/>
            <a:ext cx="2338845" cy="338554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grandchildren = vnoučata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652120" y="3795886"/>
            <a:ext cx="2377574" cy="338554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assbook = vkadní knížka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93858" y="3341301"/>
            <a:ext cx="1332148" cy="3385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ave = ušetřit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64412"/>
              </p:ext>
            </p:extLst>
          </p:nvPr>
        </p:nvGraphicFramePr>
        <p:xfrm>
          <a:off x="395536" y="1059180"/>
          <a:ext cx="6264696" cy="39014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36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Vyber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správný výsledek :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844 : 4 =</a:t>
                      </a:r>
                    </a:p>
                    <a:p>
                      <a:pPr marL="0" indent="0" algn="l">
                        <a:buNone/>
                      </a:pP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 výtahu je upozornění: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cs-CZ" sz="12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Max. nosnost 255kg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r>
                        <a:rPr lang="cs-CZ" sz="12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osoby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 jakou hmotností osoby se počítá?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424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 tři metry látky na šaty pro maminku zaplatil tatínek 693 Kč. Kolik korun stál jeden metr látky?</a:t>
                      </a: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Vyber správný výsledek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21 750 : 3 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7 235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7 232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5 327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437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1.c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961851" y="1939221"/>
            <a:ext cx="452368" cy="338554"/>
          </a:xfrm>
          <a:prstGeom prst="rect">
            <a:avLst/>
          </a:prstGeom>
          <a:solidFill>
            <a:srgbClr val="0099CC"/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2.b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961851" y="2342372"/>
            <a:ext cx="441146" cy="338554"/>
          </a:xfrm>
          <a:prstGeom prst="rect">
            <a:avLst/>
          </a:prstGeom>
          <a:solidFill>
            <a:srgbClr val="0099CC"/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3.d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972258" y="2787774"/>
            <a:ext cx="429926" cy="338554"/>
          </a:xfrm>
          <a:prstGeom prst="rect">
            <a:avLst/>
          </a:prstGeom>
          <a:solidFill>
            <a:srgbClr val="0099CC"/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13266" y="1672438"/>
            <a:ext cx="6077305" cy="1261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cs-C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Kolektiv autorů. </a:t>
            </a: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Matematika 1 pro 4.ročník ZŠ. Praha:Alter, 1996.</a:t>
            </a:r>
            <a:endParaRPr lang="cs-CZ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Kolektiv autorů. Matematika 2 pro 4.ročník ZŠ. Olomouc:Prodos, 1993</a:t>
            </a:r>
            <a:endParaRPr lang="cs-CZ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Kolektiv autorů. Můj početník pro 4.ročník ZŠ. Praha:Fortuna, 1992</a:t>
            </a:r>
          </a:p>
          <a:p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  <a:endParaRPr lang="cs-CZ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709</Words>
  <Application>Microsoft Office PowerPoint</Application>
  <PresentationFormat>Předvádění na obrazovce (16:9)</PresentationFormat>
  <Paragraphs>150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sady Office</vt:lpstr>
      <vt:lpstr>47.1 </vt:lpstr>
      <vt:lpstr>47.2  Co už víš? </vt:lpstr>
      <vt:lpstr>47.3  Co si řekneme nového?</vt:lpstr>
      <vt:lpstr>47.4  Jaké si řekneme nové termíny a názvy ?</vt:lpstr>
      <vt:lpstr>47.5  Procvičení a příklady</vt:lpstr>
      <vt:lpstr>47.6  Něco navíc pro šikovné</vt:lpstr>
      <vt:lpstr>47.7  CLIL</vt:lpstr>
      <vt:lpstr>47.8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Vít Průša</cp:lastModifiedBy>
  <cp:revision>233</cp:revision>
  <dcterms:created xsi:type="dcterms:W3CDTF">2010-10-18T18:21:56Z</dcterms:created>
  <dcterms:modified xsi:type="dcterms:W3CDTF">2018-12-27T09:11:36Z</dcterms:modified>
</cp:coreProperties>
</file>