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9" r:id="rId3"/>
    <p:sldId id="258" r:id="rId4"/>
    <p:sldId id="264" r:id="rId5"/>
    <p:sldId id="261" r:id="rId6"/>
    <p:sldId id="260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94832" autoAdjust="0"/>
  </p:normalViewPr>
  <p:slideViewPr>
    <p:cSldViewPr>
      <p:cViewPr>
        <p:scale>
          <a:sx n="90" d="100"/>
          <a:sy n="90" d="100"/>
        </p:scale>
        <p:origin x="-810" y="-13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C5AB66-E53E-4E8D-AF6F-F4E7354C2D48}" type="doc">
      <dgm:prSet loTypeId="urn:microsoft.com/office/officeart/2005/8/layout/hierarchy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7D4E3739-1408-432C-8884-A4F97525AC9F}">
      <dgm:prSet phldrT="[Text]"/>
      <dgm:spPr/>
      <dgm:t>
        <a:bodyPr/>
        <a:lstStyle/>
        <a:p>
          <a:r>
            <a:rPr lang="cs-CZ" dirty="0" smtClean="0">
              <a:latin typeface="Times New Roman" pitchFamily="18" charset="0"/>
              <a:cs typeface="Times New Roman" pitchFamily="18" charset="0"/>
            </a:rPr>
            <a:t>vnitřní – </a:t>
          </a:r>
        </a:p>
        <a:p>
          <a:r>
            <a:rPr lang="cs-CZ" dirty="0" smtClean="0">
              <a:latin typeface="Times New Roman" pitchFamily="18" charset="0"/>
              <a:cs typeface="Times New Roman" pitchFamily="18" charset="0"/>
            </a:rPr>
            <a:t>v rámci státu</a:t>
          </a:r>
          <a:endParaRPr lang="cs-CZ" dirty="0">
            <a:latin typeface="Times New Roman" pitchFamily="18" charset="0"/>
            <a:cs typeface="Times New Roman" pitchFamily="18" charset="0"/>
          </a:endParaRPr>
        </a:p>
      </dgm:t>
    </dgm:pt>
    <dgm:pt modelId="{BFDB90C9-D846-43A4-9041-E9D187C68C64}" type="parTrans" cxnId="{3C2F5626-0C4A-47AB-A2D5-4C61E340B367}">
      <dgm:prSet/>
      <dgm:spPr/>
      <dgm:t>
        <a:bodyPr/>
        <a:lstStyle/>
        <a:p>
          <a:endParaRPr lang="cs-CZ"/>
        </a:p>
      </dgm:t>
    </dgm:pt>
    <dgm:pt modelId="{96D2330B-AAC9-4108-B529-C8A06E71AFF7}" type="sibTrans" cxnId="{3C2F5626-0C4A-47AB-A2D5-4C61E340B367}">
      <dgm:prSet/>
      <dgm:spPr/>
      <dgm:t>
        <a:bodyPr/>
        <a:lstStyle/>
        <a:p>
          <a:endParaRPr lang="cs-CZ"/>
        </a:p>
      </dgm:t>
    </dgm:pt>
    <dgm:pt modelId="{0CE09CC1-7BFD-4F40-A8E2-2B64E6DC4BCD}">
      <dgm:prSet phldrT="[Text]" custT="1"/>
      <dgm:spPr/>
      <dgm:t>
        <a:bodyPr/>
        <a:lstStyle/>
        <a:p>
          <a:r>
            <a:rPr lang="cs-CZ" sz="1600" b="1" dirty="0" smtClean="0">
              <a:latin typeface="Times New Roman" pitchFamily="18" charset="0"/>
              <a:cs typeface="Times New Roman" pitchFamily="18" charset="0"/>
            </a:rPr>
            <a:t>ekonomické – </a:t>
          </a:r>
          <a:r>
            <a:rPr lang="cs-CZ" sz="1600" b="0" dirty="0" smtClean="0">
              <a:latin typeface="Times New Roman" pitchFamily="18" charset="0"/>
              <a:cs typeface="Times New Roman" pitchFamily="18" charset="0"/>
            </a:rPr>
            <a:t>více práce ve městě</a:t>
          </a:r>
          <a:endParaRPr lang="cs-CZ" sz="1600" b="0" dirty="0">
            <a:latin typeface="Times New Roman" pitchFamily="18" charset="0"/>
            <a:cs typeface="Times New Roman" pitchFamily="18" charset="0"/>
          </a:endParaRPr>
        </a:p>
      </dgm:t>
    </dgm:pt>
    <dgm:pt modelId="{82863C04-3429-4E16-85A0-F4EDEB09B84C}" type="parTrans" cxnId="{133AD225-8AB8-4350-90A8-2A170C4B72B9}">
      <dgm:prSet/>
      <dgm:spPr/>
      <dgm:t>
        <a:bodyPr/>
        <a:lstStyle/>
        <a:p>
          <a:endParaRPr lang="cs-CZ"/>
        </a:p>
      </dgm:t>
    </dgm:pt>
    <dgm:pt modelId="{E1E6A2D8-24F1-4228-ABAF-D2A47CA3C0E5}" type="sibTrans" cxnId="{133AD225-8AB8-4350-90A8-2A170C4B72B9}">
      <dgm:prSet/>
      <dgm:spPr/>
      <dgm:t>
        <a:bodyPr/>
        <a:lstStyle/>
        <a:p>
          <a:endParaRPr lang="cs-CZ"/>
        </a:p>
      </dgm:t>
    </dgm:pt>
    <dgm:pt modelId="{31E963BD-7375-4BFA-B3D5-E83E847DA3E6}">
      <dgm:prSet phldrT="[Text]" custT="1"/>
      <dgm:spPr/>
      <dgm:t>
        <a:bodyPr/>
        <a:lstStyle/>
        <a:p>
          <a:r>
            <a:rPr lang="cs-CZ" sz="1600" b="1" dirty="0" smtClean="0">
              <a:latin typeface="Times New Roman" pitchFamily="18" charset="0"/>
              <a:cs typeface="Times New Roman" pitchFamily="18" charset="0"/>
            </a:rPr>
            <a:t>sociální –</a:t>
          </a:r>
          <a:r>
            <a:rPr lang="cs-CZ" sz="1600" b="0" dirty="0" smtClean="0">
              <a:latin typeface="Times New Roman" pitchFamily="18" charset="0"/>
              <a:cs typeface="Times New Roman" pitchFamily="18" charset="0"/>
            </a:rPr>
            <a:t>byty, nákupní centra</a:t>
          </a:r>
          <a:endParaRPr lang="cs-CZ" sz="1600" b="1" dirty="0">
            <a:latin typeface="Times New Roman" pitchFamily="18" charset="0"/>
            <a:cs typeface="Times New Roman" pitchFamily="18" charset="0"/>
          </a:endParaRPr>
        </a:p>
      </dgm:t>
    </dgm:pt>
    <dgm:pt modelId="{CC45A2DB-09B9-4CA3-8ACD-49CED77036A7}" type="parTrans" cxnId="{7131F629-212A-4C61-A47B-EE68EE3F3B8B}">
      <dgm:prSet/>
      <dgm:spPr/>
      <dgm:t>
        <a:bodyPr/>
        <a:lstStyle/>
        <a:p>
          <a:endParaRPr lang="cs-CZ"/>
        </a:p>
      </dgm:t>
    </dgm:pt>
    <dgm:pt modelId="{4031975C-4F2E-4A44-A877-D43D4D691D7D}" type="sibTrans" cxnId="{7131F629-212A-4C61-A47B-EE68EE3F3B8B}">
      <dgm:prSet/>
      <dgm:spPr/>
      <dgm:t>
        <a:bodyPr/>
        <a:lstStyle/>
        <a:p>
          <a:endParaRPr lang="cs-CZ"/>
        </a:p>
      </dgm:t>
    </dgm:pt>
    <dgm:pt modelId="{2519328F-8665-4063-9F31-E406DB928E21}">
      <dgm:prSet phldrT="[Text]"/>
      <dgm:spPr/>
      <dgm:t>
        <a:bodyPr/>
        <a:lstStyle/>
        <a:p>
          <a:r>
            <a:rPr lang="cs-CZ" dirty="0" smtClean="0">
              <a:latin typeface="Times New Roman" pitchFamily="18" charset="0"/>
              <a:cs typeface="Times New Roman" pitchFamily="18" charset="0"/>
            </a:rPr>
            <a:t>vnější –</a:t>
          </a:r>
        </a:p>
        <a:p>
          <a:r>
            <a:rPr lang="cs-CZ" dirty="0" smtClean="0">
              <a:latin typeface="Times New Roman" pitchFamily="18" charset="0"/>
              <a:cs typeface="Times New Roman" pitchFamily="18" charset="0"/>
            </a:rPr>
            <a:t>mezi státy</a:t>
          </a:r>
          <a:endParaRPr lang="cs-CZ" dirty="0">
            <a:latin typeface="Times New Roman" pitchFamily="18" charset="0"/>
            <a:cs typeface="Times New Roman" pitchFamily="18" charset="0"/>
          </a:endParaRPr>
        </a:p>
      </dgm:t>
    </dgm:pt>
    <dgm:pt modelId="{02BEA659-BAFF-4649-B7F6-64350B6EE7D2}" type="parTrans" cxnId="{A98F1B74-D53C-4D90-8EDD-BA43F1831EAB}">
      <dgm:prSet/>
      <dgm:spPr/>
      <dgm:t>
        <a:bodyPr/>
        <a:lstStyle/>
        <a:p>
          <a:endParaRPr lang="cs-CZ"/>
        </a:p>
      </dgm:t>
    </dgm:pt>
    <dgm:pt modelId="{81B97A41-189A-4C75-A7F2-945039BF5A7D}" type="sibTrans" cxnId="{A98F1B74-D53C-4D90-8EDD-BA43F1831EAB}">
      <dgm:prSet/>
      <dgm:spPr/>
      <dgm:t>
        <a:bodyPr/>
        <a:lstStyle/>
        <a:p>
          <a:endParaRPr lang="cs-CZ"/>
        </a:p>
      </dgm:t>
    </dgm:pt>
    <dgm:pt modelId="{C1EAE241-AAE5-47D5-A508-AAF925D229D9}">
      <dgm:prSet phldrT="[Text]" custT="1"/>
      <dgm:spPr/>
      <dgm:t>
        <a:bodyPr/>
        <a:lstStyle/>
        <a:p>
          <a:r>
            <a:rPr lang="cs-CZ" sz="1600" b="0" dirty="0" smtClean="0">
              <a:latin typeface="Times New Roman" pitchFamily="18" charset="0"/>
              <a:cs typeface="Times New Roman" pitchFamily="18" charset="0"/>
            </a:rPr>
            <a:t>válečný konflikt, diktátorský režim</a:t>
          </a:r>
          <a:endParaRPr lang="cs-CZ" sz="1600" b="0" dirty="0">
            <a:latin typeface="Times New Roman" pitchFamily="18" charset="0"/>
            <a:cs typeface="Times New Roman" pitchFamily="18" charset="0"/>
          </a:endParaRPr>
        </a:p>
      </dgm:t>
    </dgm:pt>
    <dgm:pt modelId="{0D4A304C-71EE-4D80-BA91-FFC5524601A6}" type="parTrans" cxnId="{139C557E-4DB8-4257-93A7-DB22BCA73CBC}">
      <dgm:prSet/>
      <dgm:spPr/>
      <dgm:t>
        <a:bodyPr/>
        <a:lstStyle/>
        <a:p>
          <a:endParaRPr lang="cs-CZ"/>
        </a:p>
      </dgm:t>
    </dgm:pt>
    <dgm:pt modelId="{5BDFF683-2790-4EC1-9790-BC5C6AC1AD81}" type="sibTrans" cxnId="{139C557E-4DB8-4257-93A7-DB22BCA73CBC}">
      <dgm:prSet/>
      <dgm:spPr/>
      <dgm:t>
        <a:bodyPr/>
        <a:lstStyle/>
        <a:p>
          <a:endParaRPr lang="cs-CZ"/>
        </a:p>
      </dgm:t>
    </dgm:pt>
    <dgm:pt modelId="{37231575-43C4-480F-9852-18E92298D857}">
      <dgm:prSet phldrT="[Text]" custT="1"/>
      <dgm:spPr/>
      <dgm:t>
        <a:bodyPr/>
        <a:lstStyle/>
        <a:p>
          <a:r>
            <a:rPr lang="cs-CZ" sz="1600" b="0" dirty="0" smtClean="0">
              <a:latin typeface="Times New Roman" pitchFamily="18" charset="0"/>
              <a:cs typeface="Times New Roman" pitchFamily="18" charset="0"/>
            </a:rPr>
            <a:t>úpadek hospodářství</a:t>
          </a:r>
          <a:endParaRPr lang="cs-CZ" sz="1600" b="0" dirty="0">
            <a:latin typeface="Times New Roman" pitchFamily="18" charset="0"/>
            <a:cs typeface="Times New Roman" pitchFamily="18" charset="0"/>
          </a:endParaRPr>
        </a:p>
      </dgm:t>
    </dgm:pt>
    <dgm:pt modelId="{20FA88ED-3292-4260-B59A-2654D6B49143}" type="parTrans" cxnId="{D819AC89-58FB-4024-881F-73C6C4AFB593}">
      <dgm:prSet/>
      <dgm:spPr/>
      <dgm:t>
        <a:bodyPr/>
        <a:lstStyle/>
        <a:p>
          <a:endParaRPr lang="cs-CZ"/>
        </a:p>
      </dgm:t>
    </dgm:pt>
    <dgm:pt modelId="{C4F4324E-967F-4AEF-8C89-6DBD768D0A7B}" type="sibTrans" cxnId="{D819AC89-58FB-4024-881F-73C6C4AFB593}">
      <dgm:prSet/>
      <dgm:spPr/>
      <dgm:t>
        <a:bodyPr/>
        <a:lstStyle/>
        <a:p>
          <a:endParaRPr lang="cs-CZ"/>
        </a:p>
      </dgm:t>
    </dgm:pt>
    <dgm:pt modelId="{A93B7A8B-B657-41AF-A759-5CC7175E0860}">
      <dgm:prSet custT="1"/>
      <dgm:spPr/>
      <dgm:t>
        <a:bodyPr/>
        <a:lstStyle/>
        <a:p>
          <a:r>
            <a:rPr lang="cs-CZ" sz="1600" b="1" dirty="0" smtClean="0">
              <a:latin typeface="Times New Roman" pitchFamily="18" charset="0"/>
              <a:cs typeface="Times New Roman" pitchFamily="18" charset="0"/>
            </a:rPr>
            <a:t>kulturní –</a:t>
          </a:r>
          <a:r>
            <a:rPr lang="cs-CZ" sz="1600" b="0" dirty="0" smtClean="0">
              <a:latin typeface="Times New Roman" pitchFamily="18" charset="0"/>
              <a:cs typeface="Times New Roman" pitchFamily="18" charset="0"/>
            </a:rPr>
            <a:t> kina, divadla</a:t>
          </a:r>
          <a:endParaRPr lang="cs-CZ" sz="1600" b="1" dirty="0">
            <a:latin typeface="Times New Roman" pitchFamily="18" charset="0"/>
            <a:cs typeface="Times New Roman" pitchFamily="18" charset="0"/>
          </a:endParaRPr>
        </a:p>
      </dgm:t>
    </dgm:pt>
    <dgm:pt modelId="{291D7250-A655-4C5C-97F3-02C886230356}" type="parTrans" cxnId="{7B000463-057F-45D2-AED1-70D8AD701AD7}">
      <dgm:prSet/>
      <dgm:spPr/>
      <dgm:t>
        <a:bodyPr/>
        <a:lstStyle/>
        <a:p>
          <a:endParaRPr lang="cs-CZ"/>
        </a:p>
      </dgm:t>
    </dgm:pt>
    <dgm:pt modelId="{EE3CBC1A-FB14-4E87-A021-EFEE6D2F6A48}" type="sibTrans" cxnId="{7B000463-057F-45D2-AED1-70D8AD701AD7}">
      <dgm:prSet/>
      <dgm:spPr/>
      <dgm:t>
        <a:bodyPr/>
        <a:lstStyle/>
        <a:p>
          <a:endParaRPr lang="cs-CZ"/>
        </a:p>
      </dgm:t>
    </dgm:pt>
    <dgm:pt modelId="{8F6F3683-2F48-4D3B-B816-212EB4F921B4}">
      <dgm:prSet custT="1"/>
      <dgm:spPr/>
      <dgm:t>
        <a:bodyPr/>
        <a:lstStyle/>
        <a:p>
          <a:r>
            <a:rPr lang="cs-CZ" sz="1600" b="0" dirty="0" smtClean="0">
              <a:latin typeface="Times New Roman" pitchFamily="18" charset="0"/>
              <a:cs typeface="Times New Roman" pitchFamily="18" charset="0"/>
            </a:rPr>
            <a:t>politická a náboženská nesnášenlivost</a:t>
          </a:r>
          <a:endParaRPr lang="cs-CZ" sz="1600" b="0" dirty="0">
            <a:latin typeface="Times New Roman" pitchFamily="18" charset="0"/>
            <a:cs typeface="Times New Roman" pitchFamily="18" charset="0"/>
          </a:endParaRPr>
        </a:p>
      </dgm:t>
    </dgm:pt>
    <dgm:pt modelId="{60025137-C72E-4444-B81D-76BE8A6A561F}" type="parTrans" cxnId="{360FA4FA-9047-4FF9-8EF6-6C890E62AE5D}">
      <dgm:prSet/>
      <dgm:spPr/>
      <dgm:t>
        <a:bodyPr/>
        <a:lstStyle/>
        <a:p>
          <a:endParaRPr lang="cs-CZ"/>
        </a:p>
      </dgm:t>
    </dgm:pt>
    <dgm:pt modelId="{913F2FE1-DBD5-424C-AB15-B09E4320F4A4}" type="sibTrans" cxnId="{360FA4FA-9047-4FF9-8EF6-6C890E62AE5D}">
      <dgm:prSet/>
      <dgm:spPr/>
      <dgm:t>
        <a:bodyPr/>
        <a:lstStyle/>
        <a:p>
          <a:endParaRPr lang="cs-CZ"/>
        </a:p>
      </dgm:t>
    </dgm:pt>
    <dgm:pt modelId="{412DA6D2-43BE-45BD-A5CB-3C5A9A995681}" type="pres">
      <dgm:prSet presAssocID="{C9C5AB66-E53E-4E8D-AF6F-F4E7354C2D4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DEC61446-56C1-474B-A4A5-AF4C27281E08}" type="pres">
      <dgm:prSet presAssocID="{7D4E3739-1408-432C-8884-A4F97525AC9F}" presName="root" presStyleCnt="0"/>
      <dgm:spPr/>
    </dgm:pt>
    <dgm:pt modelId="{8DD26851-C908-4B2D-B855-061E0F0085F0}" type="pres">
      <dgm:prSet presAssocID="{7D4E3739-1408-432C-8884-A4F97525AC9F}" presName="rootComposite" presStyleCnt="0"/>
      <dgm:spPr/>
    </dgm:pt>
    <dgm:pt modelId="{20512294-1C3A-4B34-BAC7-56E0707B67FA}" type="pres">
      <dgm:prSet presAssocID="{7D4E3739-1408-432C-8884-A4F97525AC9F}" presName="rootText" presStyleLbl="node1" presStyleIdx="0" presStyleCnt="2" custScaleX="79246" custScaleY="68946"/>
      <dgm:spPr/>
      <dgm:t>
        <a:bodyPr/>
        <a:lstStyle/>
        <a:p>
          <a:endParaRPr lang="cs-CZ"/>
        </a:p>
      </dgm:t>
    </dgm:pt>
    <dgm:pt modelId="{E4234103-82DD-49E0-B03B-9F32B0E6B593}" type="pres">
      <dgm:prSet presAssocID="{7D4E3739-1408-432C-8884-A4F97525AC9F}" presName="rootConnector" presStyleLbl="node1" presStyleIdx="0" presStyleCnt="2"/>
      <dgm:spPr/>
      <dgm:t>
        <a:bodyPr/>
        <a:lstStyle/>
        <a:p>
          <a:endParaRPr lang="cs-CZ"/>
        </a:p>
      </dgm:t>
    </dgm:pt>
    <dgm:pt modelId="{BC45EAE5-7F93-4988-AF92-968388990C04}" type="pres">
      <dgm:prSet presAssocID="{7D4E3739-1408-432C-8884-A4F97525AC9F}" presName="childShape" presStyleCnt="0"/>
      <dgm:spPr/>
    </dgm:pt>
    <dgm:pt modelId="{6E34E633-859C-4C51-A82A-E350EC83BF94}" type="pres">
      <dgm:prSet presAssocID="{82863C04-3429-4E16-85A0-F4EDEB09B84C}" presName="Name13" presStyleLbl="parChTrans1D2" presStyleIdx="0" presStyleCnt="6"/>
      <dgm:spPr/>
      <dgm:t>
        <a:bodyPr/>
        <a:lstStyle/>
        <a:p>
          <a:endParaRPr lang="cs-CZ"/>
        </a:p>
      </dgm:t>
    </dgm:pt>
    <dgm:pt modelId="{ED079A36-8EDB-41DE-AC7B-31BEE365E8E1}" type="pres">
      <dgm:prSet presAssocID="{0CE09CC1-7BFD-4F40-A8E2-2B64E6DC4BCD}" presName="childText" presStyleLbl="bgAcc1" presStyleIdx="0" presStyleCnt="6" custScaleX="242756" custScaleY="10667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B6761BF-185E-49F5-9E4A-BF536FD06A75}" type="pres">
      <dgm:prSet presAssocID="{CC45A2DB-09B9-4CA3-8ACD-49CED77036A7}" presName="Name13" presStyleLbl="parChTrans1D2" presStyleIdx="1" presStyleCnt="6"/>
      <dgm:spPr/>
      <dgm:t>
        <a:bodyPr/>
        <a:lstStyle/>
        <a:p>
          <a:endParaRPr lang="cs-CZ"/>
        </a:p>
      </dgm:t>
    </dgm:pt>
    <dgm:pt modelId="{C09737B7-C989-4581-9114-486670E2AFA4}" type="pres">
      <dgm:prSet presAssocID="{31E963BD-7375-4BFA-B3D5-E83E847DA3E6}" presName="childText" presStyleLbl="bgAcc1" presStyleIdx="1" presStyleCnt="6" custScaleX="249702" custScaleY="11675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40E8EA1-73BC-484A-A827-89FB532B16FF}" type="pres">
      <dgm:prSet presAssocID="{291D7250-A655-4C5C-97F3-02C886230356}" presName="Name13" presStyleLbl="parChTrans1D2" presStyleIdx="2" presStyleCnt="6"/>
      <dgm:spPr/>
      <dgm:t>
        <a:bodyPr/>
        <a:lstStyle/>
        <a:p>
          <a:endParaRPr lang="cs-CZ"/>
        </a:p>
      </dgm:t>
    </dgm:pt>
    <dgm:pt modelId="{D06F6C13-E6DE-4C6B-91C8-3D577CA50ECE}" type="pres">
      <dgm:prSet presAssocID="{A93B7A8B-B657-41AF-A759-5CC7175E0860}" presName="childText" presStyleLbl="bgAcc1" presStyleIdx="2" presStyleCnt="6" custScaleX="254218" custScaleY="11302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1D299F9-B044-4B43-A748-A09C95CBBFB1}" type="pres">
      <dgm:prSet presAssocID="{2519328F-8665-4063-9F31-E406DB928E21}" presName="root" presStyleCnt="0"/>
      <dgm:spPr/>
    </dgm:pt>
    <dgm:pt modelId="{C0365B74-A700-46BE-97CF-D13FB975BF0C}" type="pres">
      <dgm:prSet presAssocID="{2519328F-8665-4063-9F31-E406DB928E21}" presName="rootComposite" presStyleCnt="0"/>
      <dgm:spPr/>
    </dgm:pt>
    <dgm:pt modelId="{A3D5EA91-3353-4A77-A5BF-EDDC3854BDA7}" type="pres">
      <dgm:prSet presAssocID="{2519328F-8665-4063-9F31-E406DB928E21}" presName="rootText" presStyleLbl="node1" presStyleIdx="1" presStyleCnt="2"/>
      <dgm:spPr/>
      <dgm:t>
        <a:bodyPr/>
        <a:lstStyle/>
        <a:p>
          <a:endParaRPr lang="cs-CZ"/>
        </a:p>
      </dgm:t>
    </dgm:pt>
    <dgm:pt modelId="{AE3A1DB7-DE35-43A3-BC03-C198CA162951}" type="pres">
      <dgm:prSet presAssocID="{2519328F-8665-4063-9F31-E406DB928E21}" presName="rootConnector" presStyleLbl="node1" presStyleIdx="1" presStyleCnt="2"/>
      <dgm:spPr/>
      <dgm:t>
        <a:bodyPr/>
        <a:lstStyle/>
        <a:p>
          <a:endParaRPr lang="cs-CZ"/>
        </a:p>
      </dgm:t>
    </dgm:pt>
    <dgm:pt modelId="{7E8D971E-FA27-4D50-97E4-BE479D91DD56}" type="pres">
      <dgm:prSet presAssocID="{2519328F-8665-4063-9F31-E406DB928E21}" presName="childShape" presStyleCnt="0"/>
      <dgm:spPr/>
    </dgm:pt>
    <dgm:pt modelId="{57545047-C3E4-4995-B3BC-A2400678BCDD}" type="pres">
      <dgm:prSet presAssocID="{0D4A304C-71EE-4D80-BA91-FFC5524601A6}" presName="Name13" presStyleLbl="parChTrans1D2" presStyleIdx="3" presStyleCnt="6"/>
      <dgm:spPr/>
      <dgm:t>
        <a:bodyPr/>
        <a:lstStyle/>
        <a:p>
          <a:endParaRPr lang="cs-CZ"/>
        </a:p>
      </dgm:t>
    </dgm:pt>
    <dgm:pt modelId="{A59E31EB-0DA6-4B71-A355-6B0E5AA46EAB}" type="pres">
      <dgm:prSet presAssocID="{C1EAE241-AAE5-47D5-A508-AAF925D229D9}" presName="childText" presStyleLbl="bgAcc1" presStyleIdx="3" presStyleCnt="6" custScaleX="232512" custScaleY="14656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91C4E4-AC6B-411B-AE12-A1CA479D2803}" type="pres">
      <dgm:prSet presAssocID="{20FA88ED-3292-4260-B59A-2654D6B49143}" presName="Name13" presStyleLbl="parChTrans1D2" presStyleIdx="4" presStyleCnt="6"/>
      <dgm:spPr/>
      <dgm:t>
        <a:bodyPr/>
        <a:lstStyle/>
        <a:p>
          <a:endParaRPr lang="cs-CZ"/>
        </a:p>
      </dgm:t>
    </dgm:pt>
    <dgm:pt modelId="{EB244835-73D3-4A27-AFA4-B103F40F4325}" type="pres">
      <dgm:prSet presAssocID="{37231575-43C4-480F-9852-18E92298D857}" presName="childText" presStyleLbl="bgAcc1" presStyleIdx="4" presStyleCnt="6" custScaleX="230404" custScaleY="5884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2C1839E-5152-480E-AD49-ED5348E3BCAC}" type="pres">
      <dgm:prSet presAssocID="{60025137-C72E-4444-B81D-76BE8A6A561F}" presName="Name13" presStyleLbl="parChTrans1D2" presStyleIdx="5" presStyleCnt="6"/>
      <dgm:spPr/>
      <dgm:t>
        <a:bodyPr/>
        <a:lstStyle/>
        <a:p>
          <a:endParaRPr lang="cs-CZ"/>
        </a:p>
      </dgm:t>
    </dgm:pt>
    <dgm:pt modelId="{A3A985B0-17AE-4FB0-81EC-2F005C859884}" type="pres">
      <dgm:prSet presAssocID="{8F6F3683-2F48-4D3B-B816-212EB4F921B4}" presName="childText" presStyleLbl="bgAcc1" presStyleIdx="5" presStyleCnt="6" custScaleX="224542" custScaleY="12170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1290E41-82EF-4F8E-968B-446E534C9C25}" type="presOf" srcId="{31E963BD-7375-4BFA-B3D5-E83E847DA3E6}" destId="{C09737B7-C989-4581-9114-486670E2AFA4}" srcOrd="0" destOrd="0" presId="urn:microsoft.com/office/officeart/2005/8/layout/hierarchy3"/>
    <dgm:cxn modelId="{8418930C-F853-4B93-BC0A-C9266A36F60B}" type="presOf" srcId="{2519328F-8665-4063-9F31-E406DB928E21}" destId="{AE3A1DB7-DE35-43A3-BC03-C198CA162951}" srcOrd="1" destOrd="0" presId="urn:microsoft.com/office/officeart/2005/8/layout/hierarchy3"/>
    <dgm:cxn modelId="{A98F1B74-D53C-4D90-8EDD-BA43F1831EAB}" srcId="{C9C5AB66-E53E-4E8D-AF6F-F4E7354C2D48}" destId="{2519328F-8665-4063-9F31-E406DB928E21}" srcOrd="1" destOrd="0" parTransId="{02BEA659-BAFF-4649-B7F6-64350B6EE7D2}" sibTransId="{81B97A41-189A-4C75-A7F2-945039BF5A7D}"/>
    <dgm:cxn modelId="{34013B45-8836-43F2-B29B-EC7A9400954C}" type="presOf" srcId="{291D7250-A655-4C5C-97F3-02C886230356}" destId="{A40E8EA1-73BC-484A-A827-89FB532B16FF}" srcOrd="0" destOrd="0" presId="urn:microsoft.com/office/officeart/2005/8/layout/hierarchy3"/>
    <dgm:cxn modelId="{DB0B4C3C-9985-4335-B340-34E110667BC2}" type="presOf" srcId="{C9C5AB66-E53E-4E8D-AF6F-F4E7354C2D48}" destId="{412DA6D2-43BE-45BD-A5CB-3C5A9A995681}" srcOrd="0" destOrd="0" presId="urn:microsoft.com/office/officeart/2005/8/layout/hierarchy3"/>
    <dgm:cxn modelId="{7B000463-057F-45D2-AED1-70D8AD701AD7}" srcId="{7D4E3739-1408-432C-8884-A4F97525AC9F}" destId="{A93B7A8B-B657-41AF-A759-5CC7175E0860}" srcOrd="2" destOrd="0" parTransId="{291D7250-A655-4C5C-97F3-02C886230356}" sibTransId="{EE3CBC1A-FB14-4E87-A021-EFEE6D2F6A48}"/>
    <dgm:cxn modelId="{EBAE2B8C-99C9-47A0-B2F1-81994A4743CB}" type="presOf" srcId="{0CE09CC1-7BFD-4F40-A8E2-2B64E6DC4BCD}" destId="{ED079A36-8EDB-41DE-AC7B-31BEE365E8E1}" srcOrd="0" destOrd="0" presId="urn:microsoft.com/office/officeart/2005/8/layout/hierarchy3"/>
    <dgm:cxn modelId="{A1F06908-3A7F-488C-8B34-328488E00105}" type="presOf" srcId="{CC45A2DB-09B9-4CA3-8ACD-49CED77036A7}" destId="{DB6761BF-185E-49F5-9E4A-BF536FD06A75}" srcOrd="0" destOrd="0" presId="urn:microsoft.com/office/officeart/2005/8/layout/hierarchy3"/>
    <dgm:cxn modelId="{139C557E-4DB8-4257-93A7-DB22BCA73CBC}" srcId="{2519328F-8665-4063-9F31-E406DB928E21}" destId="{C1EAE241-AAE5-47D5-A508-AAF925D229D9}" srcOrd="0" destOrd="0" parTransId="{0D4A304C-71EE-4D80-BA91-FFC5524601A6}" sibTransId="{5BDFF683-2790-4EC1-9790-BC5C6AC1AD81}"/>
    <dgm:cxn modelId="{6940D5D0-994E-4CDD-A190-CB4028B70AAD}" type="presOf" srcId="{2519328F-8665-4063-9F31-E406DB928E21}" destId="{A3D5EA91-3353-4A77-A5BF-EDDC3854BDA7}" srcOrd="0" destOrd="0" presId="urn:microsoft.com/office/officeart/2005/8/layout/hierarchy3"/>
    <dgm:cxn modelId="{F83FC803-C613-47A2-8EA1-E2373EAD1CC2}" type="presOf" srcId="{0D4A304C-71EE-4D80-BA91-FFC5524601A6}" destId="{57545047-C3E4-4995-B3BC-A2400678BCDD}" srcOrd="0" destOrd="0" presId="urn:microsoft.com/office/officeart/2005/8/layout/hierarchy3"/>
    <dgm:cxn modelId="{5CD822B5-AB1E-4737-A5B4-B960FBDC32EE}" type="presOf" srcId="{37231575-43C4-480F-9852-18E92298D857}" destId="{EB244835-73D3-4A27-AFA4-B103F40F4325}" srcOrd="0" destOrd="0" presId="urn:microsoft.com/office/officeart/2005/8/layout/hierarchy3"/>
    <dgm:cxn modelId="{C25E8491-FE83-4B0B-8063-490D7F7916B3}" type="presOf" srcId="{20FA88ED-3292-4260-B59A-2654D6B49143}" destId="{DE91C4E4-AC6B-411B-AE12-A1CA479D2803}" srcOrd="0" destOrd="0" presId="urn:microsoft.com/office/officeart/2005/8/layout/hierarchy3"/>
    <dgm:cxn modelId="{7E3417AA-983C-46AF-AE23-4730561689DF}" type="presOf" srcId="{82863C04-3429-4E16-85A0-F4EDEB09B84C}" destId="{6E34E633-859C-4C51-A82A-E350EC83BF94}" srcOrd="0" destOrd="0" presId="urn:microsoft.com/office/officeart/2005/8/layout/hierarchy3"/>
    <dgm:cxn modelId="{CF6310FF-61F1-44BD-B146-CDE841964ACD}" type="presOf" srcId="{7D4E3739-1408-432C-8884-A4F97525AC9F}" destId="{20512294-1C3A-4B34-BAC7-56E0707B67FA}" srcOrd="0" destOrd="0" presId="urn:microsoft.com/office/officeart/2005/8/layout/hierarchy3"/>
    <dgm:cxn modelId="{360FA4FA-9047-4FF9-8EF6-6C890E62AE5D}" srcId="{2519328F-8665-4063-9F31-E406DB928E21}" destId="{8F6F3683-2F48-4D3B-B816-212EB4F921B4}" srcOrd="2" destOrd="0" parTransId="{60025137-C72E-4444-B81D-76BE8A6A561F}" sibTransId="{913F2FE1-DBD5-424C-AB15-B09E4320F4A4}"/>
    <dgm:cxn modelId="{D819AC89-58FB-4024-881F-73C6C4AFB593}" srcId="{2519328F-8665-4063-9F31-E406DB928E21}" destId="{37231575-43C4-480F-9852-18E92298D857}" srcOrd="1" destOrd="0" parTransId="{20FA88ED-3292-4260-B59A-2654D6B49143}" sibTransId="{C4F4324E-967F-4AEF-8C89-6DBD768D0A7B}"/>
    <dgm:cxn modelId="{3C2F5626-0C4A-47AB-A2D5-4C61E340B367}" srcId="{C9C5AB66-E53E-4E8D-AF6F-F4E7354C2D48}" destId="{7D4E3739-1408-432C-8884-A4F97525AC9F}" srcOrd="0" destOrd="0" parTransId="{BFDB90C9-D846-43A4-9041-E9D187C68C64}" sibTransId="{96D2330B-AAC9-4108-B529-C8A06E71AFF7}"/>
    <dgm:cxn modelId="{94E306B2-38F7-4FEE-9C28-2D8314028CF7}" type="presOf" srcId="{C1EAE241-AAE5-47D5-A508-AAF925D229D9}" destId="{A59E31EB-0DA6-4B71-A355-6B0E5AA46EAB}" srcOrd="0" destOrd="0" presId="urn:microsoft.com/office/officeart/2005/8/layout/hierarchy3"/>
    <dgm:cxn modelId="{133AD225-8AB8-4350-90A8-2A170C4B72B9}" srcId="{7D4E3739-1408-432C-8884-A4F97525AC9F}" destId="{0CE09CC1-7BFD-4F40-A8E2-2B64E6DC4BCD}" srcOrd="0" destOrd="0" parTransId="{82863C04-3429-4E16-85A0-F4EDEB09B84C}" sibTransId="{E1E6A2D8-24F1-4228-ABAF-D2A47CA3C0E5}"/>
    <dgm:cxn modelId="{2607B654-F771-4549-82D7-42952190F853}" type="presOf" srcId="{7D4E3739-1408-432C-8884-A4F97525AC9F}" destId="{E4234103-82DD-49E0-B03B-9F32B0E6B593}" srcOrd="1" destOrd="0" presId="urn:microsoft.com/office/officeart/2005/8/layout/hierarchy3"/>
    <dgm:cxn modelId="{50E8C2DE-D8F6-4FF3-9561-E08BBAB2447C}" type="presOf" srcId="{A93B7A8B-B657-41AF-A759-5CC7175E0860}" destId="{D06F6C13-E6DE-4C6B-91C8-3D577CA50ECE}" srcOrd="0" destOrd="0" presId="urn:microsoft.com/office/officeart/2005/8/layout/hierarchy3"/>
    <dgm:cxn modelId="{0F2E8B67-E61E-4CF6-A3F8-3DFD45BF90F7}" type="presOf" srcId="{60025137-C72E-4444-B81D-76BE8A6A561F}" destId="{A2C1839E-5152-480E-AD49-ED5348E3BCAC}" srcOrd="0" destOrd="0" presId="urn:microsoft.com/office/officeart/2005/8/layout/hierarchy3"/>
    <dgm:cxn modelId="{08F70159-219D-429C-8331-1033F26D6B73}" type="presOf" srcId="{8F6F3683-2F48-4D3B-B816-212EB4F921B4}" destId="{A3A985B0-17AE-4FB0-81EC-2F005C859884}" srcOrd="0" destOrd="0" presId="urn:microsoft.com/office/officeart/2005/8/layout/hierarchy3"/>
    <dgm:cxn modelId="{7131F629-212A-4C61-A47B-EE68EE3F3B8B}" srcId="{7D4E3739-1408-432C-8884-A4F97525AC9F}" destId="{31E963BD-7375-4BFA-B3D5-E83E847DA3E6}" srcOrd="1" destOrd="0" parTransId="{CC45A2DB-09B9-4CA3-8ACD-49CED77036A7}" sibTransId="{4031975C-4F2E-4A44-A877-D43D4D691D7D}"/>
    <dgm:cxn modelId="{12FE7630-907A-412D-89F0-AE591B3153A5}" type="presParOf" srcId="{412DA6D2-43BE-45BD-A5CB-3C5A9A995681}" destId="{DEC61446-56C1-474B-A4A5-AF4C27281E08}" srcOrd="0" destOrd="0" presId="urn:microsoft.com/office/officeart/2005/8/layout/hierarchy3"/>
    <dgm:cxn modelId="{2F75ED17-91A4-4F06-9B3D-193E39681DC7}" type="presParOf" srcId="{DEC61446-56C1-474B-A4A5-AF4C27281E08}" destId="{8DD26851-C908-4B2D-B855-061E0F0085F0}" srcOrd="0" destOrd="0" presId="urn:microsoft.com/office/officeart/2005/8/layout/hierarchy3"/>
    <dgm:cxn modelId="{349F2E8D-4BB9-487E-B0D8-62CDDA28E9F4}" type="presParOf" srcId="{8DD26851-C908-4B2D-B855-061E0F0085F0}" destId="{20512294-1C3A-4B34-BAC7-56E0707B67FA}" srcOrd="0" destOrd="0" presId="urn:microsoft.com/office/officeart/2005/8/layout/hierarchy3"/>
    <dgm:cxn modelId="{05EDBCB1-BE38-4AC2-923F-FB12BF8B876C}" type="presParOf" srcId="{8DD26851-C908-4B2D-B855-061E0F0085F0}" destId="{E4234103-82DD-49E0-B03B-9F32B0E6B593}" srcOrd="1" destOrd="0" presId="urn:microsoft.com/office/officeart/2005/8/layout/hierarchy3"/>
    <dgm:cxn modelId="{DAE68D0F-7A19-47CD-B815-2B27936595D1}" type="presParOf" srcId="{DEC61446-56C1-474B-A4A5-AF4C27281E08}" destId="{BC45EAE5-7F93-4988-AF92-968388990C04}" srcOrd="1" destOrd="0" presId="urn:microsoft.com/office/officeart/2005/8/layout/hierarchy3"/>
    <dgm:cxn modelId="{383371A4-6FF6-4706-909B-4888BEFCF681}" type="presParOf" srcId="{BC45EAE5-7F93-4988-AF92-968388990C04}" destId="{6E34E633-859C-4C51-A82A-E350EC83BF94}" srcOrd="0" destOrd="0" presId="urn:microsoft.com/office/officeart/2005/8/layout/hierarchy3"/>
    <dgm:cxn modelId="{435DA1E1-522F-4665-8110-25B85F254EB1}" type="presParOf" srcId="{BC45EAE5-7F93-4988-AF92-968388990C04}" destId="{ED079A36-8EDB-41DE-AC7B-31BEE365E8E1}" srcOrd="1" destOrd="0" presId="urn:microsoft.com/office/officeart/2005/8/layout/hierarchy3"/>
    <dgm:cxn modelId="{62DAB476-4E83-461A-8E20-1CC17B6963B9}" type="presParOf" srcId="{BC45EAE5-7F93-4988-AF92-968388990C04}" destId="{DB6761BF-185E-49F5-9E4A-BF536FD06A75}" srcOrd="2" destOrd="0" presId="urn:microsoft.com/office/officeart/2005/8/layout/hierarchy3"/>
    <dgm:cxn modelId="{24A50B46-6366-4F19-AA94-6A7637B5B951}" type="presParOf" srcId="{BC45EAE5-7F93-4988-AF92-968388990C04}" destId="{C09737B7-C989-4581-9114-486670E2AFA4}" srcOrd="3" destOrd="0" presId="urn:microsoft.com/office/officeart/2005/8/layout/hierarchy3"/>
    <dgm:cxn modelId="{F24CE716-EF90-4DC3-801C-D636A84D4452}" type="presParOf" srcId="{BC45EAE5-7F93-4988-AF92-968388990C04}" destId="{A40E8EA1-73BC-484A-A827-89FB532B16FF}" srcOrd="4" destOrd="0" presId="urn:microsoft.com/office/officeart/2005/8/layout/hierarchy3"/>
    <dgm:cxn modelId="{5DD218A2-FEF2-4E2B-9D19-0FF0D9FAD790}" type="presParOf" srcId="{BC45EAE5-7F93-4988-AF92-968388990C04}" destId="{D06F6C13-E6DE-4C6B-91C8-3D577CA50ECE}" srcOrd="5" destOrd="0" presId="urn:microsoft.com/office/officeart/2005/8/layout/hierarchy3"/>
    <dgm:cxn modelId="{3B8127BA-E004-440E-B518-B4E26871D69D}" type="presParOf" srcId="{412DA6D2-43BE-45BD-A5CB-3C5A9A995681}" destId="{F1D299F9-B044-4B43-A748-A09C95CBBFB1}" srcOrd="1" destOrd="0" presId="urn:microsoft.com/office/officeart/2005/8/layout/hierarchy3"/>
    <dgm:cxn modelId="{8FE6FE26-E98C-4F63-9DD6-CE3947E9B833}" type="presParOf" srcId="{F1D299F9-B044-4B43-A748-A09C95CBBFB1}" destId="{C0365B74-A700-46BE-97CF-D13FB975BF0C}" srcOrd="0" destOrd="0" presId="urn:microsoft.com/office/officeart/2005/8/layout/hierarchy3"/>
    <dgm:cxn modelId="{A9515EA0-E9F6-4439-968E-079B874BBB5C}" type="presParOf" srcId="{C0365B74-A700-46BE-97CF-D13FB975BF0C}" destId="{A3D5EA91-3353-4A77-A5BF-EDDC3854BDA7}" srcOrd="0" destOrd="0" presId="urn:microsoft.com/office/officeart/2005/8/layout/hierarchy3"/>
    <dgm:cxn modelId="{A01459AC-0FDB-484E-8102-6FD5AC1A1052}" type="presParOf" srcId="{C0365B74-A700-46BE-97CF-D13FB975BF0C}" destId="{AE3A1DB7-DE35-43A3-BC03-C198CA162951}" srcOrd="1" destOrd="0" presId="urn:microsoft.com/office/officeart/2005/8/layout/hierarchy3"/>
    <dgm:cxn modelId="{4167FD9F-A2C4-454E-8EBF-B7D4E0EA9768}" type="presParOf" srcId="{F1D299F9-B044-4B43-A748-A09C95CBBFB1}" destId="{7E8D971E-FA27-4D50-97E4-BE479D91DD56}" srcOrd="1" destOrd="0" presId="urn:microsoft.com/office/officeart/2005/8/layout/hierarchy3"/>
    <dgm:cxn modelId="{66359661-7876-4451-B190-4D3E50D2B27D}" type="presParOf" srcId="{7E8D971E-FA27-4D50-97E4-BE479D91DD56}" destId="{57545047-C3E4-4995-B3BC-A2400678BCDD}" srcOrd="0" destOrd="0" presId="urn:microsoft.com/office/officeart/2005/8/layout/hierarchy3"/>
    <dgm:cxn modelId="{7DE98F04-A6F0-496E-ABD1-1E4468F4FF88}" type="presParOf" srcId="{7E8D971E-FA27-4D50-97E4-BE479D91DD56}" destId="{A59E31EB-0DA6-4B71-A355-6B0E5AA46EAB}" srcOrd="1" destOrd="0" presId="urn:microsoft.com/office/officeart/2005/8/layout/hierarchy3"/>
    <dgm:cxn modelId="{12A02EB7-1C6F-4631-969D-9D7F612B1D36}" type="presParOf" srcId="{7E8D971E-FA27-4D50-97E4-BE479D91DD56}" destId="{DE91C4E4-AC6B-411B-AE12-A1CA479D2803}" srcOrd="2" destOrd="0" presId="urn:microsoft.com/office/officeart/2005/8/layout/hierarchy3"/>
    <dgm:cxn modelId="{77DBECAF-12E9-4082-96E8-5A311B0451A3}" type="presParOf" srcId="{7E8D971E-FA27-4D50-97E4-BE479D91DD56}" destId="{EB244835-73D3-4A27-AFA4-B103F40F4325}" srcOrd="3" destOrd="0" presId="urn:microsoft.com/office/officeart/2005/8/layout/hierarchy3"/>
    <dgm:cxn modelId="{0A321475-81FB-4D90-A49A-5320BA525D0F}" type="presParOf" srcId="{7E8D971E-FA27-4D50-97E4-BE479D91DD56}" destId="{A2C1839E-5152-480E-AD49-ED5348E3BCAC}" srcOrd="4" destOrd="0" presId="urn:microsoft.com/office/officeart/2005/8/layout/hierarchy3"/>
    <dgm:cxn modelId="{98EBEC8F-102B-492E-805A-74FA7D07994F}" type="presParOf" srcId="{7E8D971E-FA27-4D50-97E4-BE479D91DD56}" destId="{A3A985B0-17AE-4FB0-81EC-2F005C859884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512294-1C3A-4B34-BAC7-56E0707B67FA}">
      <dsp:nvSpPr>
        <dsp:cNvPr id="0" name=""/>
        <dsp:cNvSpPr/>
      </dsp:nvSpPr>
      <dsp:spPr>
        <a:xfrm>
          <a:off x="1756" y="43072"/>
          <a:ext cx="881926" cy="38364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>
              <a:latin typeface="Times New Roman" pitchFamily="18" charset="0"/>
              <a:cs typeface="Times New Roman" pitchFamily="18" charset="0"/>
            </a:rPr>
            <a:t>vnitřní –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>
              <a:latin typeface="Times New Roman" pitchFamily="18" charset="0"/>
              <a:cs typeface="Times New Roman" pitchFamily="18" charset="0"/>
            </a:rPr>
            <a:t>v rámci státu</a:t>
          </a:r>
          <a:endParaRPr lang="cs-CZ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993" y="54309"/>
        <a:ext cx="859452" cy="361174"/>
      </dsp:txXfrm>
    </dsp:sp>
    <dsp:sp modelId="{6E34E633-859C-4C51-A82A-E350EC83BF94}">
      <dsp:nvSpPr>
        <dsp:cNvPr id="0" name=""/>
        <dsp:cNvSpPr/>
      </dsp:nvSpPr>
      <dsp:spPr>
        <a:xfrm>
          <a:off x="44229" y="426721"/>
          <a:ext cx="91440" cy="4358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5893"/>
              </a:lnTo>
              <a:lnTo>
                <a:pt x="133912" y="43589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079A36-8EDB-41DE-AC7B-31BEE365E8E1}">
      <dsp:nvSpPr>
        <dsp:cNvPr id="0" name=""/>
        <dsp:cNvSpPr/>
      </dsp:nvSpPr>
      <dsp:spPr>
        <a:xfrm>
          <a:off x="178142" y="565833"/>
          <a:ext cx="2161299" cy="5935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latin typeface="Times New Roman" pitchFamily="18" charset="0"/>
              <a:cs typeface="Times New Roman" pitchFamily="18" charset="0"/>
            </a:rPr>
            <a:t>ekonomické – </a:t>
          </a:r>
          <a:r>
            <a:rPr lang="cs-CZ" sz="1600" b="0" kern="1200" dirty="0" smtClean="0">
              <a:latin typeface="Times New Roman" pitchFamily="18" charset="0"/>
              <a:cs typeface="Times New Roman" pitchFamily="18" charset="0"/>
            </a:rPr>
            <a:t>více práce ve městě</a:t>
          </a:r>
          <a:endParaRPr lang="cs-CZ" sz="16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95527" y="583218"/>
        <a:ext cx="2126529" cy="558793"/>
      </dsp:txXfrm>
    </dsp:sp>
    <dsp:sp modelId="{DB6761BF-185E-49F5-9E4A-BF536FD06A75}">
      <dsp:nvSpPr>
        <dsp:cNvPr id="0" name=""/>
        <dsp:cNvSpPr/>
      </dsp:nvSpPr>
      <dsp:spPr>
        <a:xfrm>
          <a:off x="44229" y="426721"/>
          <a:ext cx="91440" cy="11966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96636"/>
              </a:lnTo>
              <a:lnTo>
                <a:pt x="133912" y="119663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9737B7-C989-4581-9114-486670E2AFA4}">
      <dsp:nvSpPr>
        <dsp:cNvPr id="0" name=""/>
        <dsp:cNvSpPr/>
      </dsp:nvSpPr>
      <dsp:spPr>
        <a:xfrm>
          <a:off x="178142" y="1298508"/>
          <a:ext cx="2223140" cy="6496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936304"/>
              <a:satOff val="-1168"/>
              <a:lumOff val="2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latin typeface="Times New Roman" pitchFamily="18" charset="0"/>
              <a:cs typeface="Times New Roman" pitchFamily="18" charset="0"/>
            </a:rPr>
            <a:t>sociální –</a:t>
          </a:r>
          <a:r>
            <a:rPr lang="cs-CZ" sz="1600" b="0" kern="1200" dirty="0" smtClean="0">
              <a:latin typeface="Times New Roman" pitchFamily="18" charset="0"/>
              <a:cs typeface="Times New Roman" pitchFamily="18" charset="0"/>
            </a:rPr>
            <a:t>byty, nákupní centra</a:t>
          </a:r>
          <a:endParaRPr lang="cs-CZ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97171" y="1317537"/>
        <a:ext cx="2185082" cy="611640"/>
      </dsp:txXfrm>
    </dsp:sp>
    <dsp:sp modelId="{A40E8EA1-73BC-484A-A827-89FB532B16FF}">
      <dsp:nvSpPr>
        <dsp:cNvPr id="0" name=""/>
        <dsp:cNvSpPr/>
      </dsp:nvSpPr>
      <dsp:spPr>
        <a:xfrm>
          <a:off x="44229" y="426721"/>
          <a:ext cx="91440" cy="19750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75058"/>
              </a:lnTo>
              <a:lnTo>
                <a:pt x="133912" y="197505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6F6C13-E6DE-4C6B-91C8-3D577CA50ECE}">
      <dsp:nvSpPr>
        <dsp:cNvPr id="0" name=""/>
        <dsp:cNvSpPr/>
      </dsp:nvSpPr>
      <dsp:spPr>
        <a:xfrm>
          <a:off x="178142" y="2087319"/>
          <a:ext cx="2263347" cy="6289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872608"/>
              <a:satOff val="-2336"/>
              <a:lumOff val="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latin typeface="Times New Roman" pitchFamily="18" charset="0"/>
              <a:cs typeface="Times New Roman" pitchFamily="18" charset="0"/>
            </a:rPr>
            <a:t>kulturní –</a:t>
          </a:r>
          <a:r>
            <a:rPr lang="cs-CZ" sz="1600" b="0" kern="1200" dirty="0" smtClean="0">
              <a:latin typeface="Times New Roman" pitchFamily="18" charset="0"/>
              <a:cs typeface="Times New Roman" pitchFamily="18" charset="0"/>
            </a:rPr>
            <a:t> kina, divadla</a:t>
          </a:r>
          <a:endParaRPr lang="cs-CZ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96562" y="2105739"/>
        <a:ext cx="2226507" cy="592080"/>
      </dsp:txXfrm>
    </dsp:sp>
    <dsp:sp modelId="{A3D5EA91-3353-4A77-A5BF-EDDC3854BDA7}">
      <dsp:nvSpPr>
        <dsp:cNvPr id="0" name=""/>
        <dsp:cNvSpPr/>
      </dsp:nvSpPr>
      <dsp:spPr>
        <a:xfrm>
          <a:off x="2617665" y="43072"/>
          <a:ext cx="1112896" cy="556448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>
              <a:latin typeface="Times New Roman" pitchFamily="18" charset="0"/>
              <a:cs typeface="Times New Roman" pitchFamily="18" charset="0"/>
            </a:rPr>
            <a:t>vnější –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>
              <a:latin typeface="Times New Roman" pitchFamily="18" charset="0"/>
              <a:cs typeface="Times New Roman" pitchFamily="18" charset="0"/>
            </a:rPr>
            <a:t>mezi státy</a:t>
          </a:r>
          <a:endParaRPr lang="cs-CZ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33963" y="59370"/>
        <a:ext cx="1080300" cy="523852"/>
      </dsp:txXfrm>
    </dsp:sp>
    <dsp:sp modelId="{57545047-C3E4-4995-B3BC-A2400678BCDD}">
      <dsp:nvSpPr>
        <dsp:cNvPr id="0" name=""/>
        <dsp:cNvSpPr/>
      </dsp:nvSpPr>
      <dsp:spPr>
        <a:xfrm>
          <a:off x="2728955" y="599520"/>
          <a:ext cx="111289" cy="546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6877"/>
              </a:lnTo>
              <a:lnTo>
                <a:pt x="111289" y="54687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9E31EB-0DA6-4B71-A355-6B0E5AA46EAB}">
      <dsp:nvSpPr>
        <dsp:cNvPr id="0" name=""/>
        <dsp:cNvSpPr/>
      </dsp:nvSpPr>
      <dsp:spPr>
        <a:xfrm>
          <a:off x="2840245" y="738632"/>
          <a:ext cx="2070095" cy="815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808911"/>
              <a:satOff val="-3503"/>
              <a:lumOff val="8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 smtClean="0">
              <a:latin typeface="Times New Roman" pitchFamily="18" charset="0"/>
              <a:cs typeface="Times New Roman" pitchFamily="18" charset="0"/>
            </a:rPr>
            <a:t>válečný konflikt, diktátorský režim</a:t>
          </a:r>
          <a:endParaRPr lang="cs-CZ" sz="16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64131" y="762518"/>
        <a:ext cx="2022323" cy="767758"/>
      </dsp:txXfrm>
    </dsp:sp>
    <dsp:sp modelId="{DE91C4E4-AC6B-411B-AE12-A1CA479D2803}">
      <dsp:nvSpPr>
        <dsp:cNvPr id="0" name=""/>
        <dsp:cNvSpPr/>
      </dsp:nvSpPr>
      <dsp:spPr>
        <a:xfrm>
          <a:off x="2728955" y="599520"/>
          <a:ext cx="111289" cy="12574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7470"/>
              </a:lnTo>
              <a:lnTo>
                <a:pt x="111289" y="125747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244835-73D3-4A27-AFA4-B103F40F4325}">
      <dsp:nvSpPr>
        <dsp:cNvPr id="0" name=""/>
        <dsp:cNvSpPr/>
      </dsp:nvSpPr>
      <dsp:spPr>
        <a:xfrm>
          <a:off x="2840245" y="1693275"/>
          <a:ext cx="2051327" cy="3274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745215"/>
              <a:satOff val="-4671"/>
              <a:lumOff val="10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 smtClean="0">
              <a:latin typeface="Times New Roman" pitchFamily="18" charset="0"/>
              <a:cs typeface="Times New Roman" pitchFamily="18" charset="0"/>
            </a:rPr>
            <a:t>úpadek hospodářství</a:t>
          </a:r>
          <a:endParaRPr lang="cs-CZ" sz="16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49835" y="1702865"/>
        <a:ext cx="2032147" cy="308250"/>
      </dsp:txXfrm>
    </dsp:sp>
    <dsp:sp modelId="{A2C1839E-5152-480E-AD49-ED5348E3BCAC}">
      <dsp:nvSpPr>
        <dsp:cNvPr id="0" name=""/>
        <dsp:cNvSpPr/>
      </dsp:nvSpPr>
      <dsp:spPr>
        <a:xfrm>
          <a:off x="2728955" y="599520"/>
          <a:ext cx="111289" cy="1898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8913"/>
              </a:lnTo>
              <a:lnTo>
                <a:pt x="111289" y="189891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A985B0-17AE-4FB0-81EC-2F005C859884}">
      <dsp:nvSpPr>
        <dsp:cNvPr id="0" name=""/>
        <dsp:cNvSpPr/>
      </dsp:nvSpPr>
      <dsp:spPr>
        <a:xfrm>
          <a:off x="2840245" y="2159818"/>
          <a:ext cx="1999136" cy="6772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 smtClean="0">
              <a:latin typeface="Times New Roman" pitchFamily="18" charset="0"/>
              <a:cs typeface="Times New Roman" pitchFamily="18" charset="0"/>
            </a:rPr>
            <a:t>politická a náboženská nesnášenlivost</a:t>
          </a:r>
          <a:endParaRPr lang="cs-CZ" sz="16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60080" y="2179653"/>
        <a:ext cx="1959466" cy="6375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23291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9690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prusa\Dokumenty\Prezentace1256.wav" TargetMode="Externa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g"/><Relationship Id="rId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19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wmf"/><Relationship Id="rId5" Type="http://schemas.openxmlformats.org/officeDocument/2006/relationships/image" Target="../media/image17.jpeg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thumb/1/15/Countries_by_population_density.svg/800px-Countries_by_population_density.svg.png" TargetMode="External"/><Relationship Id="rId2" Type="http://schemas.openxmlformats.org/officeDocument/2006/relationships/hyperlink" Target="http://upload.wikimedia.org/wikipedia/commons/thumb/c/cd/LaPaz1.jpg/800px-LaPaz1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zemepis-vorlicek.estranky.cz/file/42/mapa-sveta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7880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20.1 Stěhování obyvatel - migrace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rezentace1256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88388" y="4687888"/>
            <a:ext cx="304800" cy="304800"/>
          </a:xfrm>
          <a:prstGeom prst="rect">
            <a:avLst/>
          </a:prstGeom>
        </p:spPr>
      </p:pic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Zeměpis</a:t>
            </a:r>
          </a:p>
          <a:p>
            <a:endParaRPr lang="cs-CZ" sz="1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572000" y="1020510"/>
            <a:ext cx="2565285" cy="95410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První migraci zažil Homo </a:t>
            </a:r>
            <a:r>
              <a:rPr lang="cs-CZ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habilis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jeho pozůstatky se dnes nacházejí po celé zemi.</a:t>
            </a:r>
          </a:p>
          <a:p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 kterého světadílu putoval?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0" y="4528953"/>
            <a:ext cx="9144000" cy="615553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0" cap="none" spc="0" normalizeH="0" baseline="0" noProof="0" dirty="0" smtClean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/>
              </a:rPr>
              <a:t>Autor:</a:t>
            </a:r>
            <a:r>
              <a:rPr kumimoji="0" lang="cs-CZ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/>
              </a:rPr>
              <a:t> Mgr. </a:t>
            </a:r>
            <a:r>
              <a:rPr lang="cs-CZ" sz="1200" b="1" kern="0" dirty="0" smtClean="0">
                <a:solidFill>
                  <a:srgbClr val="9BBB59">
                    <a:lumMod val="50000"/>
                  </a:srgbClr>
                </a:solidFill>
                <a:latin typeface="Times New Roman"/>
              </a:rPr>
              <a:t>Lenka Hrdá</a:t>
            </a:r>
            <a:endParaRPr kumimoji="0" lang="cs-CZ" sz="1200" b="1" i="0" u="none" strike="noStrike" kern="0" cap="none" spc="0" normalizeH="0" baseline="0" noProof="0" dirty="0" smtClean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</a:endParaRPr>
          </a:p>
        </p:txBody>
      </p:sp>
      <p:pic>
        <p:nvPicPr>
          <p:cNvPr id="12" name="obrázek 5" descr="Imag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440" y="4550983"/>
            <a:ext cx="2979184" cy="57149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ovéPole 2"/>
          <p:cNvSpPr txBox="1"/>
          <p:nvPr/>
        </p:nvSpPr>
        <p:spPr>
          <a:xfrm>
            <a:off x="467544" y="1284317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Migrace =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stěhování =</a:t>
            </a:r>
          </a:p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trvalá nebo dočasná změna bydliště.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552" y="2500859"/>
            <a:ext cx="2844316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Kam se mohou lidé stěhovat?</a:t>
            </a:r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3239852" y="2831619"/>
            <a:ext cx="666074" cy="7391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V="1">
            <a:off x="3239852" y="2422530"/>
            <a:ext cx="792088" cy="265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3239852" y="2754774"/>
            <a:ext cx="792088" cy="321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779912" y="1923678"/>
            <a:ext cx="36724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mezi sídly -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venkov   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venkov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cs-CZ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město      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město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město      venkov</a:t>
            </a:r>
            <a:endParaRPr lang="cs-CZ" sz="1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600" b="1" dirty="0">
              <a:solidFill>
                <a:srgbClr val="C00000"/>
              </a:solidFill>
            </a:endParaRPr>
          </a:p>
          <a:p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mezi státy -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např. v době války</a:t>
            </a:r>
            <a:endParaRPr lang="cs-CZ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mezi kontinenty -</a:t>
            </a:r>
            <a:r>
              <a:rPr lang="cs-CZ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přistěhovalci do USA</a:t>
            </a:r>
            <a:endParaRPr lang="cs-CZ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5652120" y="2355726"/>
            <a:ext cx="20252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4577793" y="2614353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6012160" y="2614353"/>
            <a:ext cx="28803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32" name="Picture 2" descr="C:\Documents and Settings\lhrda\Local Settings\Temporary Internet Files\Content.IE5\13IOZUZ1\MP900426490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829" y="3075806"/>
            <a:ext cx="1607717" cy="128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3" descr="C:\Documents and Settings\lhrda\Local Settings\Temporary Internet Files\Content.IE5\DYI702KC\MP900401260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9160" y="2285981"/>
            <a:ext cx="1573271" cy="1258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4" descr="C:\Documents and Settings\lhrda\Local Settings\Temporary Internet Files\Content.IE5\WBZ3ER1Q\MC90037057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5483" y="979103"/>
            <a:ext cx="1005840" cy="94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15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659346"/>
              </p:ext>
            </p:extLst>
          </p:nvPr>
        </p:nvGraphicFramePr>
        <p:xfrm>
          <a:off x="935596" y="1203598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Lenka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Hrdá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 –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06 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7.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Stěhování obyvatel - migrace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se zabývá členěním pohybu obyvatelstva</a:t>
                      </a:r>
                    </a:p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 problémy spojenými s migrací.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Zeměpis</a:t>
            </a:r>
          </a:p>
          <a:p>
            <a:endParaRPr lang="cs-CZ" sz="10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0" y="495788"/>
            <a:ext cx="2916832" cy="95410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.10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341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6966" y="492443"/>
            <a:ext cx="475252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20.2 Členění migrace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Zeměpis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utoShape 4" descr="data:image/jpeg;base64,/9j/4AAQSkZJRgABAQAAAQABAAD/2wCEAAkGBhAQDw8PDxAPDw8PDw0NDQ8PEA8NDA8NFBAVFBQQFBQXHCYeFxkjGRQUHy8gIycpLCwsFR4xNTAqNSYrLCkBCQoKDgwOFw8PFykcFBwpKS0pKSkpKSkpKSksKSkpKSkvLCkpKSkpKSkpKSkpKSkpKSksKSwpKSkpKSkpKSkpKv/AABEIAMIBAwMBIgACEQEDEQH/xAAcAAACAwEBAQEAAAAAAAAAAAABAgADBAUHBgj/xAA4EAACAQIEAwUHAwMEAwAAAAAAAQIDEQQSEyExUXEFQWGBkQcUIjKhscEGI/BCUtFicoKSFTM0/8QAGAEBAQEBAQAAAAAAAAAAAAAAAAEDAgT/xAAgEQEAAgICAwEBAQAAAAAAAAAAARECEiExAxNBBFEi/9oADAMBAAIRAxEAPwD7pIeKAh4olqaKFxX/AK6luOSduuVliFxDShNvgoTb6ZWUfmjs7tWpTo1aUZNU8RS06sVwk1BqDfRu57v7Mr/+Jwd+6E15KpJWPz1Te0ei+x7p7H+2NXAaD+bCTdO+29Od5w9Ltf8AESPu0hkhUMiBkgpAQUWwwUKEgYgAgEgAgEgAlEIQgEAEAEAEhAABAAABAwFYGFisAMVjMRgAhCCymK5ZFmbMPGRxbSmlMydtxbwmJSdm8PXSa4p6bLVM536nxulgcZU/sw1drrkaX1LEuZjh+b6Pd0X2PXfYfGeXHO37d8NGLtxqJVHJX8FKHqeS0o2s+i9Eeu+yLtRRwsqO1/fdNrg7ToOopPn8jXkdT0kPT0xkylMZM5t1S5MOYqTGuS0pZcNytMZCyjXDcVBFpRkw3FCWw1yXFDcWg3JcFwXFhrkFuS4taNcFxcwMxLKMBi3BcWUZsVsDYrYtaM2K2BsVsWULYrYGxGybLRrkK7hJsU5ucaMzOpDxmRtTSpnzHtNxLj2XiLf1yoU30lVjdelz6FTPO/a72y1HDYWPCbliKnioWUF6tv8A4o6x7cZRUPMG9n5Hb/SPbzwuKpVG1puvh5VbuyUYuUc9/CNSbONdWYkHxS5NG0wxfp3B9p0ayvSq06qtdOnOM9uezNSkeaezir2dCrGnhG3iJ0s1XNCopZVTpZ05NWf7m/hmdj0ZSPPPEtohemMpFKkFTObWl6kMpFCmHOLSmhSDmM+cZTFlL8xMxRnDmLaUuzEzFOYmcWUtzEzFOcmcllLs5MxTnBnFrS7MDMVOYHMllLc4M5U5iuoWylrkByKXMDqC1pa5CuRU6grqCylrkK5FLqCuoS1pbnIZ85BZTmqoWRkZdQeNQ6bU1xkfBe13ARlQw+IXz06ro37nTnFuz84r1PtlUPlvaY83Z01tfWw7X/fuOse3GeP+ZePVJ/gainu+53BUp/gqU7c+XgbvG+q/QuNqUu0cNp2TqzVCTazftyd5W8bRW57wpn5q7K7SlQrUq8bXozjUSe62438j9FQr3SfNJmHl7enxcw2qoMqhjVUZVDJrq2KoHUMaqDagNWvUDqGTVJqA1a9QmoZdQOoDRp1Cahm1A6hza6NGcmcz6hNQWar84c5n1CahE1X5gOZTqA1AarnIDkU6gNQtmq1yFcirVA6oXVY2ByKnVFdUWarWxHIrdUV1Quq3MQo1iA1cbXHWIOdqjKsevRbdFYg+d9oNKVTATcVd0p06zX+lXUn5JtnUVUqxrUqVWL3Uqc4tPhZxYjGpc5cxMPGJVNrlT/yFv4Vfkho1FfgdvAC+V9JL6HslL9URo4p0KrywWBpYjPu/lTUulkr+Z4694u3J+R3O3u1PeKlOorL9p4d5W1eEXtfqpHM421wz1iXr+F7cpylTp5v3KlL3iMXx08yV/qjcsUeWYftuk+1MHOnJ/wDzwwtdu6ip5XaK87Lqz0RVDjR7MMtrdFYoPvJz1UCqg0aU6CxIyxJz1UGVQmjqMW9YgPvBgVUbUJo7jBt94D7wYtRkznOjr1tuuTXMWcjqE0T1tuuT3gw6orrF0TRv1wa5gdUV1i+tzOLo64rrnOdYDrD1pToOuK65z3WFdYvrR0HiBXiDnOsK6w9aOg8QI8Qc91hXWL63Nuh7wQ52qAesthzjKoUZxlM9VMLXqoVY7EZaNWX9tOpL0iwKYmLadOonwcJp9MrFEzw8ilLZLwSLY099+S+5UlsvIeV/S3oZvGSOxppyW3n9yi31sGCA0zxCjJTjbPFxmvFxaa+x7LRr5oxkuEoqS6NXPEqVO9TK72clF245W1c9npNJJLZJJJckkWOXq8E9tSmMpmdVRlVLT2RMNKkFSM6qjKqSmkTDSpDJmZVR41DmYb4xDShkUxkaKdNvgZZTT044WUVsapFoolIuPKZYUZyFcyqUyt1DSMXmy4XOoK6hndQV1DrVhOTQ6orqmdzFcy6s5zaHVFdUzuYrmNWc5r3VFdUocxXMuric17qCuoUOYrmNU3X6pDPmINU3ZdQZVTNmCpG1PFvLUqpz/wBQ43JhazTs3HJFrd3l8P5NCkc79RUs+GqLllmusZJkmODeXwllw5NILj68X0EtaW/NeHFll9/I86qqjXw2/wBP3LYx7/FlUldouj3AShtVfr9j1qNfZdDyeEf3U+5qz6nptCspRjJcHFNehr44s2nFu1g6xlzkzmmq+2f61a4VXZlzk1BqsebL+tnvDGWJZi1BXXSJq0j9GUfXTp4xn2P6O7SopVNSVOM/hyamytvezZ52sWgvtFLvt1Zj5PBvFdPTj+u8JwzniX136o7TjKvLTcHGyV4fI5d9jgyxjOZLtJc16lMu0fFHfj8OsU58n7eIjGeIdV4livEM5bxrff6WB72+f0NfW8k/pmfrp67FdY5rxL5ivEdS6M5/RP8AXTdYR4lczmuuxHUfMujmfPLpPFLmK8UvE5zqPmVSxMVxkvUaQ490uo8V1E966nNeNj/cRY1f3IukJ7ZdF4kX3gxLELmg6xNYPZLZrohj1CDWF9kpqBVQxuul3r1FeMiu/wBDqnFy36pn7Tk3QqpcXTnb0M0seu67+hVLGt32ViUXL42pUu+PIsi/Xf0sVSjxXJ2XqWcvP0PC9QTe3QLlwfUkY3t5/YC4RKHpTdnLjvbxueg9m3jRpRe0lCN1yla7R8LhVZLrc+rWOl4Ho8MdsvLNU7Gv4k1/E5Dx0vArlXb4m9MNpdeWNjzv03E9/j4nK1CagLl1X2hHkxJdocl6s5mclwXLbPGyffboVZzPcmYLa/MDMU5iZyouzA1nzfqynMLcC/3h836hWIfNme4LkKa/fJc/oB42Xh6GXMS4Sls60nxbK2wXBcLQ3BcFwNhRuTUfc36itguRVmtLm/UhWAi0W4bikTDo9yCphuVHzVTv/wB35Cu7o/wCpv6hj+H9zwvQemuJV/EWxk0iuS362A00qlrH0FKpeKfNJnz8ad5JPht9z6BHo8P1l5Ph7kuLclzdia5Li3DcJRrkuJmBmC0suDMV3JcLSzMC4mYmdAo9yXEzrmTOgUa5LiZ0R1FzIUe4LlbqrmDXQtaW3BcpliF3FUq76E2XVqcrcSuWIXUyuQLnM5OoxXvEvuRW68uZXcBzcuqPqvmyCAIrYG4twmrg1w3FuJVqpRbvwTf0FpThxW76srp8bDUuH87xV83keJuvS/H3E/q81+SyUlbbw+5V/V6/YDXhVeS6x+52rnFwvFdTdnfNm/jmmecW23JmMWd82TO+Zrs41bMwMyMmYlxsurU6gHVM1yXGxrC91PEXUKrguS3VLdQGoVkJa0fUBnYpLi0NnYGxbkuQEDYLkYVS6+9h6cm92LOnxa25ruJSm2ZRExPIsuQBDQQFyAuRUuEUIFmqwaj5iXIWyj3BJXBckgjl3Fh83kGPAEPm8jzuz01ZPq/uFr4vIaNLd78bsEI/H5MDThvya7mTD93U1GuDmTEFJc0Q1yAuS4QSAuQAkuC5LhRuQBADcBLgAJACVKljmZoO2Vqqm7Ca1x5Q70lfnwOLmZ46CKT6xfDmiU6qVomaq2muK2tvv9RVNX22dvI42pW3VV7NjXKqU0+7z2HUjSJBuQFwXKo3IAgBJcBXV7uPHcTIuuFsSLJN7Poy2OfHgCC+LyYKctg0nv8ATyMFaX3c9yqEvjfgrGiNrFMV8UvJ/QotozW1/wCbGswxipdO81wldbcDvBJOG4pLmjkxBWw3AJACOsr27xYlabS6tIMG+/0KcS9k0+VhaVWzs3yM5y5VqIBMJoiEBclwDcDFciXJaqa8LK6ey7vAs1Nlfi0LObs9r92xUlfbdWTSb7lzM/vCjNSkrJqz9TPCPFS7n/NzQqaXfxXT0FjBNvZcFsu7c57Fjuoqy9ORTTm3w3DKs1srbfYrouzvz4Ik1I1xv3huBPj/ADuCaxwqEIABiqu9vIhBkKaD+PzZom9pfzuIQ4jpJc58C6mviX87iEOYVdDg/P7lUPmfT/JCFFsvlf8Atf2L6D28yEOse0laQhDRCP8AKDS4L+dxCEjsMzLiyEJn0Qpn8sehKHzLzIQy+q3kIQ3RABIBVU4obuIQyy7SVLitxavy+n3IQk9S6LN8PIaS+OPinfxIQ5xQtvhl1YKXyy/nIBCx2rRH8r7DgIaqgCEIj//Z"/>
          <p:cNvSpPr>
            <a:spLocks noChangeAspect="1" noChangeArrowheads="1"/>
          </p:cNvSpPr>
          <p:nvPr/>
        </p:nvSpPr>
        <p:spPr bwMode="auto">
          <a:xfrm>
            <a:off x="155575" y="-884238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" name="AutoShape 6" descr="data:image/jpeg;base64,/9j/4AAQSkZJRgABAQAAAQABAAD/2wCEAAkGBhAQDw8PDxAPDw8PDw0NDQ8PEA8NDA8NFBAVFBQQFBQXHCYeFxkjGRQUHy8gIycpLCwsFR4xNTAqNSYrLCkBCQoKDgwOFw8PFykcFBwpKS0pKSkpKSkpKSksKSkpKSkvLCkpKSkpKSkpKSkpKSkpKSksKSwpKSkpKSkpKSkpKv/AABEIAMIBAwMBIgACEQEDEQH/xAAcAAACAwEBAQEAAAAAAAAAAAABAgADBAUHBgj/xAA4EAACAQIEAwUHAwMEAwAAAAAAAQIDEQQSEyExUXEFQWGBkQcUIjKhscEGI/BCUtFicoKSFTM0/8QAGAEBAQEBAQAAAAAAAAAAAAAAAAEDAgT/xAAgEQEAAgICAwEBAQAAAAAAAAAAARECEiExAxNBBFEi/9oADAMBAAIRAxEAPwD7pIeKAh4olqaKFxX/AK6luOSduuVliFxDShNvgoTb6ZWUfmjs7tWpTo1aUZNU8RS06sVwk1BqDfRu57v7Mr/+Jwd+6E15KpJWPz1Te0ei+x7p7H+2NXAaD+bCTdO+29Od5w9Ltf8AESPu0hkhUMiBkgpAQUWwwUKEgYgAgEgAgEgAlEIQgEAEAEAEhAABAAABAwFYGFisAMVjMRgAhCCymK5ZFmbMPGRxbSmlMydtxbwmJSdm8PXSa4p6bLVM536nxulgcZU/sw1drrkaX1LEuZjh+b6Pd0X2PXfYfGeXHO37d8NGLtxqJVHJX8FKHqeS0o2s+i9Eeu+yLtRRwsqO1/fdNrg7ToOopPn8jXkdT0kPT0xkylMZM5t1S5MOYqTGuS0pZcNytMZCyjXDcVBFpRkw3FCWw1yXFDcWg3JcFwXFhrkFuS4taNcFxcwMxLKMBi3BcWUZsVsDYrYtaM2K2BsVsWULYrYGxGybLRrkK7hJsU5ucaMzOpDxmRtTSpnzHtNxLj2XiLf1yoU30lVjdelz6FTPO/a72y1HDYWPCbliKnioWUF6tv8A4o6x7cZRUPMG9n5Hb/SPbzwuKpVG1puvh5VbuyUYuUc9/CNSbONdWYkHxS5NG0wxfp3B9p0ayvSq06qtdOnOM9uezNSkeaezir2dCrGnhG3iJ0s1XNCopZVTpZ05NWf7m/hmdj0ZSPPPEtohemMpFKkFTObWl6kMpFCmHOLSmhSDmM+cZTFlL8xMxRnDmLaUuzEzFOYmcWUtzEzFOcmcllLs5MxTnBnFrS7MDMVOYHMllLc4M5U5iuoWylrkByKXMDqC1pa5CuRU6grqCylrkK5FLqCuoS1pbnIZ85BZTmqoWRkZdQeNQ6bU1xkfBe13ARlQw+IXz06ro37nTnFuz84r1PtlUPlvaY83Z01tfWw7X/fuOse3GeP+ZePVJ/gainu+53BUp/gqU7c+XgbvG+q/QuNqUu0cNp2TqzVCTazftyd5W8bRW57wpn5q7K7SlQrUq8bXozjUSe62438j9FQr3SfNJmHl7enxcw2qoMqhjVUZVDJrq2KoHUMaqDagNWvUDqGTVJqA1a9QmoZdQOoDRp1Cahm1A6hza6NGcmcz6hNQWar84c5n1CahE1X5gOZTqA1AarnIDkU6gNQtmq1yFcirVA6oXVY2ByKnVFdUWarWxHIrdUV1Quq3MQo1iA1cbXHWIOdqjKsevRbdFYg+d9oNKVTATcVd0p06zX+lXUn5JtnUVUqxrUqVWL3Uqc4tPhZxYjGpc5cxMPGJVNrlT/yFv4Vfkho1FfgdvAC+V9JL6HslL9URo4p0KrywWBpYjPu/lTUulkr+Z4694u3J+R3O3u1PeKlOorL9p4d5W1eEXtfqpHM421wz1iXr+F7cpylTp5v3KlL3iMXx08yV/qjcsUeWYftuk+1MHOnJ/wDzwwtdu6ip5XaK87Lqz0RVDjR7MMtrdFYoPvJz1UCqg0aU6CxIyxJz1UGVQmjqMW9YgPvBgVUbUJo7jBt94D7wYtRkznOjr1tuuTXMWcjqE0T1tuuT3gw6orrF0TRv1wa5gdUV1i+tzOLo64rrnOdYDrD1pToOuK65z3WFdYvrR0HiBXiDnOsK6w9aOg8QI8Qc91hXWL63Nuh7wQ52qAesthzjKoUZxlM9VMLXqoVY7EZaNWX9tOpL0iwKYmLadOonwcJp9MrFEzw8ilLZLwSLY099+S+5UlsvIeV/S3oZvGSOxppyW3n9yi31sGCA0zxCjJTjbPFxmvFxaa+x7LRr5oxkuEoqS6NXPEqVO9TK72clF245W1c9npNJJLZJJJckkWOXq8E9tSmMpmdVRlVLT2RMNKkFSM6qjKqSmkTDSpDJmZVR41DmYb4xDShkUxkaKdNvgZZTT044WUVsapFoolIuPKZYUZyFcyqUyt1DSMXmy4XOoK6hndQV1DrVhOTQ6orqmdzFcy6s5zaHVFdUzuYrmNWc5r3VFdUocxXMuric17qCuoUOYrmNU3X6pDPmINU3ZdQZVTNmCpG1PFvLUqpz/wBQ43JhazTs3HJFrd3l8P5NCkc79RUs+GqLllmusZJkmODeXwllw5NILj68X0EtaW/NeHFll9/I86qqjXw2/wBP3LYx7/FlUldouj3AShtVfr9j1qNfZdDyeEf3U+5qz6nptCspRjJcHFNehr44s2nFu1g6xlzkzmmq+2f61a4VXZlzk1BqsebL+tnvDGWJZi1BXXSJq0j9GUfXTp4xn2P6O7SopVNSVOM/hyamytvezZ52sWgvtFLvt1Zj5PBvFdPTj+u8JwzniX136o7TjKvLTcHGyV4fI5d9jgyxjOZLtJc16lMu0fFHfj8OsU58n7eIjGeIdV4livEM5bxrff6WB72+f0NfW8k/pmfrp67FdY5rxL5ivEdS6M5/RP8AXTdYR4lczmuuxHUfMujmfPLpPFLmK8UvE5zqPmVSxMVxkvUaQ490uo8V1E966nNeNj/cRY1f3IukJ7ZdF4kX3gxLELmg6xNYPZLZrohj1CDWF9kpqBVQxuul3r1FeMiu/wBDqnFy36pn7Tk3QqpcXTnb0M0seu67+hVLGt32ViUXL42pUu+PIsi/Xf0sVSjxXJ2XqWcvP0PC9QTe3QLlwfUkY3t5/YC4RKHpTdnLjvbxueg9m3jRpRe0lCN1yla7R8LhVZLrc+rWOl4Ho8MdsvLNU7Gv4k1/E5Dx0vArlXb4m9MNpdeWNjzv03E9/j4nK1CagLl1X2hHkxJdocl6s5mclwXLbPGyffboVZzPcmYLa/MDMU5iZyouzA1nzfqynMLcC/3h836hWIfNme4LkKa/fJc/oB42Xh6GXMS4Sls60nxbK2wXBcLQ3BcFwNhRuTUfc36itguRVmtLm/UhWAi0W4bikTDo9yCphuVHzVTv/wB35Cu7o/wCpv6hj+H9zwvQemuJV/EWxk0iuS362A00qlrH0FKpeKfNJnz8ad5JPht9z6BHo8P1l5Ph7kuLclzdia5Li3DcJRrkuJmBmC0suDMV3JcLSzMC4mYmdAo9yXEzrmTOgUa5LiZ0R1FzIUe4LlbqrmDXQtaW3BcpliF3FUq76E2XVqcrcSuWIXUyuQLnM5OoxXvEvuRW68uZXcBzcuqPqvmyCAIrYG4twmrg1w3FuJVqpRbvwTf0FpThxW76srp8bDUuH87xV83keJuvS/H3E/q81+SyUlbbw+5V/V6/YDXhVeS6x+52rnFwvFdTdnfNm/jmmecW23JmMWd82TO+Zrs41bMwMyMmYlxsurU6gHVM1yXGxrC91PEXUKrguS3VLdQGoVkJa0fUBnYpLi0NnYGxbkuQEDYLkYVS6+9h6cm92LOnxa25ruJSm2ZRExPIsuQBDQQFyAuRUuEUIFmqwaj5iXIWyj3BJXBckgjl3Fh83kGPAEPm8jzuz01ZPq/uFr4vIaNLd78bsEI/H5MDThvya7mTD93U1GuDmTEFJc0Q1yAuS4QSAuQAkuC5LhRuQBADcBLgAJACVKljmZoO2Vqqm7Ca1x5Q70lfnwOLmZ46CKT6xfDmiU6qVomaq2muK2tvv9RVNX22dvI42pW3VV7NjXKqU0+7z2HUjSJBuQFwXKo3IAgBJcBXV7uPHcTIuuFsSLJN7Poy2OfHgCC+LyYKctg0nv8ATyMFaX3c9yqEvjfgrGiNrFMV8UvJ/QotozW1/wCbGswxipdO81wldbcDvBJOG4pLmjkxBWw3AJACOsr27xYlabS6tIMG+/0KcS9k0+VhaVWzs3yM5y5VqIBMJoiEBclwDcDFciXJaqa8LK6ey7vAs1Nlfi0LObs9r92xUlfbdWTSb7lzM/vCjNSkrJqz9TPCPFS7n/NzQqaXfxXT0FjBNvZcFsu7c57Fjuoqy9ORTTm3w3DKs1srbfYrouzvz4Ik1I1xv3huBPj/ADuCaxwqEIABiqu9vIhBkKaD+PzZom9pfzuIQ4jpJc58C6mviX87iEOYVdDg/P7lUPmfT/JCFFsvlf8Atf2L6D28yEOse0laQhDRCP8AKDS4L+dxCEjsMzLiyEJn0Qpn8sehKHzLzIQy+q3kIQ3RABIBVU4obuIQyy7SVLitxavy+n3IQk9S6LN8PIaS+OPinfxIQ5xQtvhl1YKXyy/nIBCx2rRH8r7DgIaqgCEIj//Z"/>
          <p:cNvSpPr>
            <a:spLocks noChangeAspect="1" noChangeArrowheads="1"/>
          </p:cNvSpPr>
          <p:nvPr/>
        </p:nvSpPr>
        <p:spPr bwMode="auto">
          <a:xfrm>
            <a:off x="307975" y="-731838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07855333"/>
              </p:ext>
            </p:extLst>
          </p:nvPr>
        </p:nvGraphicFramePr>
        <p:xfrm>
          <a:off x="307974" y="1497582"/>
          <a:ext cx="4912097" cy="2880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220072" y="1116013"/>
            <a:ext cx="3672408" cy="2062103"/>
          </a:xfrm>
          <a:prstGeom prst="rect">
            <a:avLst/>
          </a:prstGeom>
          <a:noFill/>
          <a:ln>
            <a:noFill/>
            <a:prstDash val="lgDashDot"/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 města nebo na vesnici?</a:t>
            </a:r>
          </a:p>
          <a:p>
            <a:r>
              <a:rPr lang="cs-CZ" sz="1600" u="sng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600" u="sng" dirty="0" smtClean="0">
                <a:latin typeface="Times New Roman" pitchFamily="18" charset="0"/>
                <a:cs typeface="Times New Roman" pitchFamily="18" charset="0"/>
              </a:rPr>
              <a:t>e vyspělých státech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– z města pryč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/ i na vesnici vyšší standart  bydlení, zdravější životní prostředí, dojížďka autem  za prací nevadí/</a:t>
            </a:r>
          </a:p>
          <a:p>
            <a:r>
              <a:rPr lang="cs-CZ" sz="1600" u="sng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600" u="sng" dirty="0" smtClean="0">
                <a:latin typeface="Times New Roman" pitchFamily="18" charset="0"/>
                <a:cs typeface="Times New Roman" pitchFamily="18" charset="0"/>
              </a:rPr>
              <a:t> rozvojových zemích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– všichni do města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/najdou tam jídlo, ale žijí v děsných životních podmínkách – slumy/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259632" y="1086234"/>
            <a:ext cx="167077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Důvody migrace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3211753"/>
            <a:ext cx="2476120" cy="13239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084" y="492443"/>
            <a:ext cx="532859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20.3 Migrace mezi kontinenty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Zeměpis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3528" y="1059582"/>
            <a:ext cx="2160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Od 19. do I. pol. 20. st.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odešlo 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Evropy do Ameriky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víc jak 40 milionů lidí / i Češi a Slováci/.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Documents and Settings\lhrda\Local Settings\Temporary Internet Files\Content.IE5\YY74U8NG\MC90043440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8393" y="2143758"/>
            <a:ext cx="1046051" cy="98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2478928" y="1056861"/>
            <a:ext cx="230425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Po II. světové  válce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po rozpadu kolonií/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odcházela levná pracovní síla 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cs-CZ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Afriky a Asie </a:t>
            </a:r>
            <a:endParaRPr lang="cs-CZ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 západní  Evropy</a:t>
            </a:r>
          </a:p>
          <a:p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lidé 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ze střední a východní Evropy.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932040" y="1059582"/>
            <a:ext cx="176801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  dnes?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Dnes je možné vystěhování za moře. Mělo by být ale legální. Ilegální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emigrace se postihuje. 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1547665" y="3759882"/>
            <a:ext cx="1944216" cy="93610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5" name="Přímá spojnice se šipkou 14"/>
          <p:cNvCxnSpPr/>
          <p:nvPr/>
        </p:nvCxnSpPr>
        <p:spPr>
          <a:xfrm flipH="1">
            <a:off x="2783755" y="3215189"/>
            <a:ext cx="360040" cy="8871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143795" y="2872743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imigrace</a:t>
            </a:r>
          </a:p>
        </p:txBody>
      </p:sp>
      <p:cxnSp>
        <p:nvCxnSpPr>
          <p:cNvPr id="19" name="Přímá spojnice se šipkou 18"/>
          <p:cNvCxnSpPr/>
          <p:nvPr/>
        </p:nvCxnSpPr>
        <p:spPr>
          <a:xfrm flipH="1" flipV="1">
            <a:off x="1403648" y="3568331"/>
            <a:ext cx="720080" cy="4435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539552" y="3320214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emigrace</a:t>
            </a:r>
          </a:p>
        </p:txBody>
      </p:sp>
      <p:cxnSp>
        <p:nvCxnSpPr>
          <p:cNvPr id="22" name="Přímá spojnice se šipkou 21"/>
          <p:cNvCxnSpPr/>
          <p:nvPr/>
        </p:nvCxnSpPr>
        <p:spPr>
          <a:xfrm>
            <a:off x="2663788" y="4227934"/>
            <a:ext cx="828092" cy="5040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3491881" y="4587974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reemigrace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4138999" y="3180913"/>
            <a:ext cx="1800200" cy="8309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Dokážeš k cizím výrazům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najít český název?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3994983" y="4119922"/>
            <a:ext cx="25212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Nápověda: vystěhovalectví, přistěhovalectví  a návrat.</a:t>
            </a:r>
          </a:p>
        </p:txBody>
      </p:sp>
      <p:pic>
        <p:nvPicPr>
          <p:cNvPr id="26" name="Obrázek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462964"/>
            <a:ext cx="2667000" cy="1714500"/>
          </a:xfrm>
          <a:prstGeom prst="rect">
            <a:avLst/>
          </a:prstGeom>
        </p:spPr>
      </p:pic>
      <p:pic>
        <p:nvPicPr>
          <p:cNvPr id="4" name="Picture 2" descr="C:\Documents and Settings\lhrda\Local Settings\Temporary Internet Files\Content.IE5\13IOZUZ1\MC900440392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918" y="1059582"/>
            <a:ext cx="1167531" cy="1167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390" y="512996"/>
            <a:ext cx="686686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20.4  Azyl a exil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Zeměpis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1520" y="1347614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Migrace </a:t>
            </a:r>
          </a:p>
        </p:txBody>
      </p:sp>
      <p:cxnSp>
        <p:nvCxnSpPr>
          <p:cNvPr id="9" name="Přímá spojnice se šipkou 8"/>
          <p:cNvCxnSpPr/>
          <p:nvPr/>
        </p:nvCxnSpPr>
        <p:spPr>
          <a:xfrm flipV="1">
            <a:off x="1115616" y="1275606"/>
            <a:ext cx="864096" cy="2412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2051720" y="1059582"/>
            <a:ext cx="1224136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dobrovolná</a:t>
            </a:r>
          </a:p>
        </p:txBody>
      </p:sp>
      <p:cxnSp>
        <p:nvCxnSpPr>
          <p:cNvPr id="12" name="Přímá spojnice se šipkou 11"/>
          <p:cNvCxnSpPr/>
          <p:nvPr/>
        </p:nvCxnSpPr>
        <p:spPr>
          <a:xfrm>
            <a:off x="1115616" y="1516891"/>
            <a:ext cx="864096" cy="2627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2051720" y="1779662"/>
            <a:ext cx="864096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nucená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635896" y="613306"/>
            <a:ext cx="1296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za lepší prací,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touha poznávat,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studovat,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získávat zkušenosti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6" name="Šipka doprava 15"/>
          <p:cNvSpPr/>
          <p:nvPr/>
        </p:nvSpPr>
        <p:spPr>
          <a:xfrm>
            <a:off x="3347864" y="1095586"/>
            <a:ext cx="18002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/>
          <p:cNvSpPr/>
          <p:nvPr/>
        </p:nvSpPr>
        <p:spPr>
          <a:xfrm>
            <a:off x="2915816" y="1948939"/>
            <a:ext cx="216024" cy="3347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3244986" y="1952231"/>
            <a:ext cx="1224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rasistické útoky,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válka, hlad</a:t>
            </a:r>
          </a:p>
        </p:txBody>
      </p:sp>
      <p:pic>
        <p:nvPicPr>
          <p:cNvPr id="1026" name="Picture 2" descr="C:\Documents and Settings\lhrda\Local Settings\Temporary Internet Files\Content.IE5\XA17T2WM\MC90042990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598" y="1764353"/>
            <a:ext cx="1296144" cy="1475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lhrda\Local Settings\Temporary Internet Files\Content.IE5\OJ9Y6UD2\MC90039749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858867"/>
            <a:ext cx="1826057" cy="977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ovéPole 18"/>
          <p:cNvSpPr txBox="1"/>
          <p:nvPr/>
        </p:nvSpPr>
        <p:spPr>
          <a:xfrm>
            <a:off x="251520" y="2482608"/>
            <a:ext cx="2664296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xil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= vyhnání  nebo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vypovězení  občanů z jejich vlasti, př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. Češi za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totality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51520" y="3504544"/>
            <a:ext cx="2664296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zyl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= povolení k pobytu poskytované cizím státním příslušníkům</a:t>
            </a: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181" y="3579862"/>
            <a:ext cx="2654937" cy="1274369"/>
          </a:xfrm>
          <a:prstGeom prst="rect">
            <a:avLst/>
          </a:prstGeom>
        </p:spPr>
      </p:pic>
      <p:sp>
        <p:nvSpPr>
          <p:cNvPr id="23" name="TextovéPole 22"/>
          <p:cNvSpPr txBox="1"/>
          <p:nvPr/>
        </p:nvSpPr>
        <p:spPr>
          <a:xfrm>
            <a:off x="6012160" y="1974776"/>
            <a:ext cx="298782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u="sng" dirty="0" smtClean="0">
                <a:latin typeface="Times New Roman" pitchFamily="18" charset="0"/>
                <a:cs typeface="Times New Roman" pitchFamily="18" charset="0"/>
              </a:rPr>
              <a:t>Problémy hostitelských zemí s imigranty:</a:t>
            </a:r>
          </a:p>
          <a:p>
            <a:pPr marL="285750" indent="-285750">
              <a:buFontTx/>
              <a:buChar char="-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nechovají se jako na návštěvě</a:t>
            </a:r>
          </a:p>
          <a:p>
            <a:pPr marL="285750" indent="-285750">
              <a:buFontTx/>
              <a:buChar char="-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nelegálně pracují bez pojištění</a:t>
            </a:r>
          </a:p>
          <a:p>
            <a:pPr marL="285750" indent="-285750">
              <a:buFontTx/>
              <a:buChar char="-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jsou v moci národnostních mafií</a:t>
            </a:r>
          </a:p>
          <a:p>
            <a:pPr marL="285750" indent="-285750">
              <a:buFontTx/>
              <a:buChar char="-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žijí ve špatných zdravotních podmínkách </a:t>
            </a:r>
          </a:p>
          <a:p>
            <a:pPr marL="285750" indent="-285750">
              <a:buFontTx/>
              <a:buChar char="-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 okrajových čtvrtích měst bují kriminalita</a:t>
            </a:r>
          </a:p>
          <a:p>
            <a:pPr marL="285750" indent="-285750">
              <a:buFontTx/>
              <a:buChar char="-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656"/>
            <a:ext cx="4284984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20.5 Procvičování a příklady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Zeměpis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95536" y="1131590"/>
            <a:ext cx="3024336" cy="584775"/>
          </a:xfrm>
          <a:prstGeom prst="rect">
            <a:avLst/>
          </a:prstGeom>
          <a:solidFill>
            <a:schemeClr val="accent6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Jaké důvody nutí obyvatelstvo</a:t>
            </a:r>
          </a:p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na naší planetě ke stěhování?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95536" y="1833086"/>
            <a:ext cx="3024336" cy="1292662"/>
          </a:xfrm>
          <a:prstGeom prst="rect">
            <a:avLst/>
          </a:prstGeom>
          <a:solidFill>
            <a:schemeClr val="accent6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Vysvětlete rozdíl mezi</a:t>
            </a:r>
          </a:p>
          <a:p>
            <a:pPr algn="ctr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migrací vnitrostátní, mezistátní, mezikontinentální.</a:t>
            </a:r>
          </a:p>
          <a:p>
            <a:pPr algn="ctr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Která z nich je vnější a která vnitřní?</a:t>
            </a:r>
          </a:p>
        </p:txBody>
      </p:sp>
      <p:pic>
        <p:nvPicPr>
          <p:cNvPr id="2051" name="Picture 3" descr="C:\Documents and Settings\lhrda\Local Settings\Temporary Internet Files\Content.IE5\OJ9Y6UD2\MC90044042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7" y="1833086"/>
            <a:ext cx="1176137" cy="969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4860033" y="1131590"/>
            <a:ext cx="3888431" cy="22467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u="sng" dirty="0" smtClean="0">
                <a:latin typeface="Times New Roman" pitchFamily="18" charset="0"/>
                <a:cs typeface="Times New Roman" pitchFamily="18" charset="0"/>
              </a:rPr>
              <a:t>Vyber správnou možnost.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Vystěhovalectví je označováno jako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emigrace/imigrace 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a přistěhovalectví jako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emigrace/imigrace.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Lidé se stěhují nejčastěji z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málo/více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vyspělých zemí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Jižní</a:t>
            </a:r>
          </a:p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Ameriky a Afriky/ Severní Ameriky </a:t>
            </a:r>
          </a:p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a Evropy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do ekonomicky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rozvinutých/zaostalých států Jižní Ameriky a Afriky/Severní Ameriky </a:t>
            </a:r>
          </a:p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a Evropy.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27584" y="3219822"/>
            <a:ext cx="22322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Jak se mohou pohybovat lidé v rámci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Evropské unie?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Kde mohou pracovat a studovat?</a:t>
            </a:r>
          </a:p>
        </p:txBody>
      </p:sp>
      <p:pic>
        <p:nvPicPr>
          <p:cNvPr id="1026" name="Picture 2" descr="C:\Documents and Settings\lhrda\Local Settings\Temporary Internet Files\Content.IE5\WBZ3ER1Q\MC90042352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745945"/>
            <a:ext cx="897628" cy="1102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427984" y="3829035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Jak se hostitelské země (např. ČR) starají o imigranty?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588224" y="3635319"/>
            <a:ext cx="20162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Z jakého důvodu žádají o azyl uprchlíci z Balkánu, střední Afriky, Indie a Kuby?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20.6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95536" y="163564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Zeměpis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059582"/>
            <a:ext cx="2376264" cy="1733422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658058" y="3055194"/>
            <a:ext cx="1584176" cy="1569660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Do slepé mapy světa zakresli hlavní směry mezinárodních migrací současnosti.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784852" y="1059582"/>
            <a:ext cx="1584176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z Latinské Ameriky do ………….</a:t>
            </a:r>
          </a:p>
          <a:p>
            <a:pPr marL="228600" indent="-228600" algn="ctr">
              <a:buAutoNum type="arabicPeriod"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Afriky do z…..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s….. E…….</a:t>
            </a:r>
          </a:p>
          <a:p>
            <a:pPr marL="228600" indent="-228600" algn="ctr">
              <a:buAutoNum type="arabicPeriod"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Asie do E…… a U….</a:t>
            </a:r>
          </a:p>
          <a:p>
            <a:pPr marL="228600" indent="-228600" algn="ctr">
              <a:buAutoNum type="arabicPeriod"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JV a Evropy do z….. a s….. E…….</a:t>
            </a:r>
          </a:p>
          <a:p>
            <a:pPr marL="228600" indent="-228600">
              <a:buAutoNum type="arabicPeriod"/>
            </a:pPr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499039" y="762031"/>
            <a:ext cx="1787148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 tabulky sestroj graf vývoje počtu cizinců v ČR.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396920"/>
              </p:ext>
            </p:extLst>
          </p:nvPr>
        </p:nvGraphicFramePr>
        <p:xfrm>
          <a:off x="4750355" y="1871362"/>
          <a:ext cx="1535832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7916"/>
                <a:gridCol w="767916"/>
              </a:tblGrid>
              <a:tr h="263001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rok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počet  v tis.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3001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3001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2001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211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3001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2002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232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3001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2003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240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3001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2004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254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3001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2005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278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3001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2006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322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2753028" y="3840024"/>
            <a:ext cx="1872209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Co z vytvořeného grafu vyplývá?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799836" y="1635646"/>
            <a:ext cx="1944216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Problémy uprchlíků</a:t>
            </a:r>
          </a:p>
        </p:txBody>
      </p:sp>
      <p:pic>
        <p:nvPicPr>
          <p:cNvPr id="2050" name="Picture 2" descr="C:\Documents and Settings\lhrda\Local Settings\Temporary Internet Files\Content.IE5\WBZ3ER1Q\MC90043439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3469" y="751624"/>
            <a:ext cx="808475" cy="823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6799836" y="2211710"/>
            <a:ext cx="1944216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Vysvětli pojmy:</a:t>
            </a:r>
          </a:p>
          <a:p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INTEGRACE</a:t>
            </a:r>
          </a:p>
          <a:p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MULTIKULTURNÍ PŘÍSTUP</a:t>
            </a:r>
          </a:p>
          <a:p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ASIMILAČNÍ PŘÍSTUP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653614" y="3886190"/>
            <a:ext cx="22366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Znáš ze světa příklady s obtížnou asimilací přistěhovalců? Z čeho pramení?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         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Geography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227351" y="2205901"/>
            <a:ext cx="158500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600" b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519681" y="1383099"/>
            <a:ext cx="1620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TRANSLATE</a:t>
            </a:r>
          </a:p>
        </p:txBody>
      </p:sp>
      <p:pic>
        <p:nvPicPr>
          <p:cNvPr id="5123" name="Picture 3" descr="C:\Documents and Settings\lhrda\Local Settings\Temporary Internet Files\Content.IE5\WBZ3ER1Q\MC90044042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2913" y="542084"/>
            <a:ext cx="1008112" cy="830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395536" y="1069044"/>
            <a:ext cx="1944216" cy="13849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Exile </a:t>
            </a:r>
            <a:r>
              <a:rPr lang="cs-CZ" sz="1200" dirty="0" smtClean="0"/>
              <a:t>=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expulsion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banishment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citizens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fatherland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, eg.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Czechs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during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era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totality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283968" y="1275032"/>
            <a:ext cx="2124236" cy="12618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Azyl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permission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living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another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country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because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banishment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98884" y="2870687"/>
            <a:ext cx="2229279" cy="12618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b="1" dirty="0" err="1">
                <a:latin typeface="Times New Roman" pitchFamily="18" charset="0"/>
                <a:cs typeface="Times New Roman" pitchFamily="18" charset="0"/>
              </a:rPr>
              <a:t>Migration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moving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= permanent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temporary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change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living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place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923928" y="2836843"/>
            <a:ext cx="2160240" cy="15081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b="1" dirty="0" err="1">
                <a:latin typeface="Times New Roman" pitchFamily="18" charset="0"/>
                <a:cs typeface="Times New Roman" pitchFamily="18" charset="0"/>
              </a:rPr>
              <a:t>Migration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-voluntary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getting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better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job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studying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skills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,…</a:t>
            </a:r>
          </a:p>
          <a:p>
            <a:pPr lvl="0"/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involuntary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- a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war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hunger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racist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agression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26" name="Picture 2" descr="C:\Documents and Settings\lhrda\Local Settings\Temporary Internet Files\Content.IE5\WBZ3ER1Q\MP900448290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9328" y="814486"/>
            <a:ext cx="1193646" cy="1795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lhrda\Local Settings\Temporary Internet Files\Content.IE5\M4EICA8H\MC900440456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936" y="2793123"/>
            <a:ext cx="1274440" cy="118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lhrda\Local Settings\Temporary Internet Files\Content.IE5\YY74U8NG\MC900437571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5711" y="2039428"/>
            <a:ext cx="988120" cy="126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2916832" cy="594066"/>
          </a:xfrm>
        </p:spPr>
        <p:txBody>
          <a:bodyPr>
            <a:normAutofit/>
          </a:bodyPr>
          <a:lstStyle/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92280" y="1203598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573265"/>
              </p:ext>
            </p:extLst>
          </p:nvPr>
        </p:nvGraphicFramePr>
        <p:xfrm>
          <a:off x="755576" y="1635646"/>
          <a:ext cx="609600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cs-CZ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Důvodem pro stěhování uvnitř státu není?</a:t>
                      </a:r>
                      <a:endParaRPr lang="cs-CZ" sz="14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 lepší pracovní příležitost</a:t>
                      </a:r>
                    </a:p>
                    <a:p>
                      <a:pPr marL="342900" indent="-342900" algn="l"/>
                      <a:r>
                        <a:rPr lang="cs-CZ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politická nesvoboda</a:t>
                      </a:r>
                    </a:p>
                    <a:p>
                      <a:pPr marL="342900" indent="-342900" algn="l"/>
                      <a:r>
                        <a:rPr lang="cs-CZ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velké</a:t>
                      </a:r>
                      <a:r>
                        <a:rPr lang="cs-CZ" sz="14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množství obchodů</a:t>
                      </a:r>
                      <a:endParaRPr lang="cs-CZ" sz="14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hodně divadel a kin</a:t>
                      </a: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Jaký byl důvod pro odchod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Čechů</a:t>
                      </a:r>
                      <a:r>
                        <a:rPr lang="cs-CZ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do exilu po II. sv. válce?</a:t>
                      </a:r>
                      <a:endParaRPr lang="cs-CZ" sz="14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 válečný konflikt</a:t>
                      </a:r>
                    </a:p>
                    <a:p>
                      <a:pPr marL="342900" indent="-342900" algn="l"/>
                      <a:r>
                        <a:rPr lang="cs-CZ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hospodářský úpadek</a:t>
                      </a:r>
                    </a:p>
                    <a:p>
                      <a:pPr marL="342900" indent="-342900" algn="l"/>
                      <a:r>
                        <a:rPr lang="cs-CZ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totalitní – komunistický režim</a:t>
                      </a:r>
                    </a:p>
                    <a:p>
                      <a:pPr marL="342900" indent="-342900" algn="l"/>
                      <a:r>
                        <a:rPr lang="cs-CZ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etnické</a:t>
                      </a:r>
                      <a:r>
                        <a:rPr lang="cs-CZ" sz="14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pronásledování</a:t>
                      </a:r>
                      <a:endParaRPr lang="cs-CZ" sz="14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Čemu se říká imigrace?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  vyhnanství</a:t>
                      </a:r>
                    </a:p>
                    <a:p>
                      <a:pPr marL="342900" indent="-342900" algn="l"/>
                      <a:r>
                        <a:rPr lang="cs-CZ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vystěhovalectví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návratu po vystěhování</a:t>
                      </a:r>
                    </a:p>
                    <a:p>
                      <a:pPr marL="342900" indent="-342900" algn="l"/>
                      <a:r>
                        <a:rPr lang="cs-CZ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přistěhovalectví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Slovo AZYL</a:t>
                      </a:r>
                      <a:r>
                        <a:rPr lang="cs-CZ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znamená?</a:t>
                      </a:r>
                      <a:endParaRPr lang="cs-CZ" sz="14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  zákaz pobytu cizinců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sčítání cizinců v</a:t>
                      </a:r>
                      <a:r>
                        <a:rPr lang="cs-CZ" sz="14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zemi</a:t>
                      </a:r>
                      <a:endParaRPr lang="cs-CZ" sz="14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kontrola pracujících cizinců</a:t>
                      </a:r>
                      <a:endParaRPr lang="cs-CZ" sz="1400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povolení pobytu cizincům</a:t>
                      </a:r>
                      <a:endParaRPr lang="cs-CZ" sz="14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601247" y="1715651"/>
            <a:ext cx="5040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200" dirty="0" smtClean="0"/>
          </a:p>
          <a:p>
            <a:pPr marL="228600" indent="-2286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marL="228600" indent="-2286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228600" indent="-2286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228600" indent="-2286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228600" indent="-228600"/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Zeměpis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Zeměpis</a:t>
            </a:r>
          </a:p>
          <a:p>
            <a:endParaRPr lang="cs-CZ" sz="1000" dirty="0"/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0" y="508128"/>
            <a:ext cx="4104456" cy="95410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20.9 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15516" y="960572"/>
            <a:ext cx="8712968" cy="37714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Klipart                                                                                                                                                             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 marL="228600" indent="-2286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Klipart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, http://therealsingapore.com/sites/default/files/field/image/slums1.jpg   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2                                                                                                                                                         3. 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2"/>
              </a:rPr>
              <a:t>upload.wikimedia.org/wikipedia/commons/thumb/c/cd/LaPaz1.jpg/800px-LaPaz1.jpg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3"/>
              </a:rPr>
              <a:t>upload.wikimedia.org/wikipedia/commons/thumb/1/15/Countries_by_population_density.svg/800px-Countries_by_population_density.svg.png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4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5. Klipart                                                                                                                                                               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6</a:t>
            </a: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www.zemepis-vorlicek.estranky.cz/file/42/mapa-sveta.jpg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6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6. Klipart                                                                                                                                                               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7</a:t>
            </a: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		 								 		 									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08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9934</TotalTime>
  <Words>1146</Words>
  <Application>Microsoft Office PowerPoint</Application>
  <PresentationFormat>Předvádění na obrazovce (16:9)</PresentationFormat>
  <Paragraphs>213</Paragraphs>
  <Slides>10</Slides>
  <Notes>8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20.1 Stěhování obyvatel - migrace</vt:lpstr>
      <vt:lpstr>20.2 Členění migrace</vt:lpstr>
      <vt:lpstr>20.3 Migrace mezi kontinenty</vt:lpstr>
      <vt:lpstr>20.4  Azyl a exil</vt:lpstr>
      <vt:lpstr>20.5 Procvičování a příklady</vt:lpstr>
      <vt:lpstr>20.6 Pro šikovné</vt:lpstr>
      <vt:lpstr>20.7 CLIL</vt:lpstr>
      <vt:lpstr>20.8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249</cp:revision>
  <dcterms:created xsi:type="dcterms:W3CDTF">2010-10-18T18:21:56Z</dcterms:created>
  <dcterms:modified xsi:type="dcterms:W3CDTF">2013-06-01T19:39:40Z</dcterms:modified>
</cp:coreProperties>
</file>