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CCCC"/>
    <a:srgbClr val="FFFF99"/>
    <a:srgbClr val="FF66CC"/>
    <a:srgbClr val="FF3399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18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271B2FD-3F70-41BE-AA6B-5CB3CC31F150}" type="datetimeFigureOut">
              <a:rPr lang="cs-CZ"/>
              <a:pPr>
                <a:defRPr/>
              </a:pPr>
              <a:t>10.5.2012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5FE3D4-B738-446D-A8ED-C28BD76399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5432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C187500-CD5E-4E4D-9D24-AA1031C7B6AB}" type="datetimeFigureOut">
              <a:rPr lang="cs-CZ"/>
              <a:pPr>
                <a:defRPr/>
              </a:pPr>
              <a:t>10.5.2012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C3212D9-A666-4BAA-B445-F42B2B4DF6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31842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CE216F-19EA-41A6-8ADC-4943C14B091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  <p:sp>
        <p:nvSpPr>
          <p:cNvPr id="16388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04FC1B-A079-46C5-8218-0E8114B5E0D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/>
          </a:p>
        </p:txBody>
      </p:sp>
      <p:sp>
        <p:nvSpPr>
          <p:cNvPr id="18436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0FF4A6-D6CB-427E-979E-E2C311FC3E1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/>
          </a:p>
        </p:txBody>
      </p:sp>
      <p:sp>
        <p:nvSpPr>
          <p:cNvPr id="20484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98BF56-A106-4CFF-BEC1-F3FB805226A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/>
          </a:p>
        </p:txBody>
      </p:sp>
      <p:sp>
        <p:nvSpPr>
          <p:cNvPr id="22532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09ADAB-35D3-412B-A6BD-8443CAE669D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/>
          </a:p>
        </p:txBody>
      </p:sp>
      <p:sp>
        <p:nvSpPr>
          <p:cNvPr id="24580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53591E6-40B5-4C63-B5CE-55CFA7C7F03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/>
          </a:p>
        </p:txBody>
      </p:sp>
      <p:sp>
        <p:nvSpPr>
          <p:cNvPr id="26628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86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A21B6C-DDE4-4083-B2A1-6FCFA232909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/>
          </a:p>
        </p:txBody>
      </p:sp>
      <p:sp>
        <p:nvSpPr>
          <p:cNvPr id="28676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AF0919-94FF-48E3-B3F8-829245B9D3A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/>
          </a:p>
        </p:txBody>
      </p:sp>
      <p:sp>
        <p:nvSpPr>
          <p:cNvPr id="30724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BF70D-9175-4657-93D1-7E968EC45084}" type="datetime1">
              <a:rPr lang="cs-CZ"/>
              <a:pPr>
                <a:defRPr/>
              </a:pPr>
              <a:t>10.5.2012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98D91-7328-4699-9A04-CA45A399F9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FC482-F6D3-4352-82A8-0DCB79F36B82}" type="datetime1">
              <a:rPr lang="cs-CZ"/>
              <a:pPr>
                <a:defRPr/>
              </a:pPr>
              <a:t>10.5.2012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A83B7-22DA-4876-8F63-B39EDE910C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45D24-EE24-4921-9ABF-2A45249AA5E7}" type="datetime1">
              <a:rPr lang="cs-CZ"/>
              <a:pPr>
                <a:defRPr/>
              </a:pPr>
              <a:t>10.5.2012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943D0-3CEE-4F3B-9929-6C705658FD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4D744-3CF6-443C-9E7B-81CE4D4808E2}" type="datetime1">
              <a:rPr lang="cs-CZ"/>
              <a:pPr>
                <a:defRPr/>
              </a:pPr>
              <a:t>10.5.2012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86C96-E4D5-4E78-A66B-6B21BDFDEF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BF7BA-6C19-41DD-8895-B88E9EFD4B6D}" type="datetime1">
              <a:rPr lang="cs-CZ"/>
              <a:pPr>
                <a:defRPr/>
              </a:pPr>
              <a:t>10.5.2012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A9188-07AD-49A7-8F2D-89B1F0C514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0DEEC-834C-43AB-9739-128CA9A2CFB3}" type="datetime1">
              <a:rPr lang="cs-CZ"/>
              <a:pPr>
                <a:defRPr/>
              </a:pPr>
              <a:t>10.5.2012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A4584-E23D-45D3-BF82-03E981154D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D378E-C046-44C8-BA11-3FF3AFE9C512}" type="datetime1">
              <a:rPr lang="cs-CZ"/>
              <a:pPr>
                <a:defRPr/>
              </a:pPr>
              <a:t>10.5.2012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E1348-532C-4F9C-A819-F4CA6CCCCF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98488-C101-4DCF-A118-BE0619E721D3}" type="datetime1">
              <a:rPr lang="cs-CZ"/>
              <a:pPr>
                <a:defRPr/>
              </a:pPr>
              <a:t>10.5.2012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901C5-20AF-46BE-827D-4011917CE6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5D998-96B3-49A9-8F2C-5BF16D48F177}" type="datetime1">
              <a:rPr lang="cs-CZ"/>
              <a:pPr>
                <a:defRPr/>
              </a:pPr>
              <a:t>10.5.2012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4AD53-E737-40A2-833B-D4DE96DD6C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5C866-336F-4334-8F58-AB1B5D5691A2}" type="datetime1">
              <a:rPr lang="cs-CZ"/>
              <a:pPr>
                <a:defRPr/>
              </a:pPr>
              <a:t>10.5.2012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17AF4-1CE9-4020-82B3-7660ABD945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E6E2D-BF17-499A-B6A7-7C79E63221B6}" type="datetime1">
              <a:rPr lang="cs-CZ"/>
              <a:pPr>
                <a:defRPr/>
              </a:pPr>
              <a:t>10.5.2012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E4C3B-3EA0-48FB-ABCD-46107E1506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duotone>
              <a:prstClr val="black"/>
              <a:schemeClr val="accent6">
                <a:tint val="45000"/>
                <a:satMod val="400000"/>
              </a:schemeClr>
            </a:duotone>
            <a:lum/>
            <a:extLst>
              <a:ext uri="{BEBA8EAE-BF5A-486C-A8C5-ECC9F3942E4B}">
                <a14:imgProps xmlns:a14="http://schemas.microsoft.com/office/drawing/2010/main">
                  <a14:imgLayer r:embed="rId14"/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28338D-9B4E-4BC3-9920-EAC0A151A20F}" type="datetime1">
              <a:rPr lang="cs-CZ"/>
              <a:pPr>
                <a:defRPr/>
              </a:pPr>
              <a:t>10.5.2012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1C0C48-EDFB-4B4A-B26E-A43A0B68E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jpeg"/><Relationship Id="rId7" Type="http://schemas.microsoft.com/office/2007/relationships/hdphoto" Target="../media/hdphoto3.wd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hyperlink" Target="http://www.zachranny-kruh.cz/mimoradne_udalosti/havarie_s_unikem_nebezpecnych_latek_zakladni.html" TargetMode="External"/><Relationship Id="rId5" Type="http://schemas.microsoft.com/office/2007/relationships/hdphoto" Target="../media/hdphoto2.wdp"/><Relationship Id="rId10" Type="http://schemas.openxmlformats.org/officeDocument/2006/relationships/image" Target="../media/image14.jpeg"/><Relationship Id="rId4" Type="http://schemas.openxmlformats.org/officeDocument/2006/relationships/image" Target="../media/image11.png"/><Relationship Id="rId9" Type="http://schemas.microsoft.com/office/2007/relationships/hdphoto" Target="../media/hdphoto4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gif"/><Relationship Id="rId3" Type="http://schemas.openxmlformats.org/officeDocument/2006/relationships/image" Target="../media/image15.jpe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microsoft.com/office/2007/relationships/hdphoto" Target="../media/hdphoto5.wdp"/><Relationship Id="rId10" Type="http://schemas.openxmlformats.org/officeDocument/2006/relationships/image" Target="../media/image21.jpeg"/><Relationship Id="rId4" Type="http://schemas.openxmlformats.org/officeDocument/2006/relationships/image" Target="../media/image16.png"/><Relationship Id="rId9" Type="http://schemas.openxmlformats.org/officeDocument/2006/relationships/image" Target="../media/image2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microsoft.com/office/2007/relationships/hdphoto" Target="../media/hdphoto7.wd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jpeg"/><Relationship Id="rId4" Type="http://schemas.microsoft.com/office/2007/relationships/hdphoto" Target="../media/hdphoto6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microsoft.com/office/2007/relationships/hdphoto" Target="../media/hdphoto9.wdp"/><Relationship Id="rId5" Type="http://schemas.openxmlformats.org/officeDocument/2006/relationships/image" Target="../media/image26.png"/><Relationship Id="rId4" Type="http://schemas.microsoft.com/office/2007/relationships/hdphoto" Target="../media/hdphoto8.wdp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11.wdp"/><Relationship Id="rId3" Type="http://schemas.openxmlformats.org/officeDocument/2006/relationships/image" Target="../media/image28.jpe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jpeg"/><Relationship Id="rId5" Type="http://schemas.microsoft.com/office/2007/relationships/hdphoto" Target="../media/hdphoto10.wdp"/><Relationship Id="rId4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vni-pomoc.webgarden.cz/stabilizovana-poloha" TargetMode="External"/><Relationship Id="rId2" Type="http://schemas.openxmlformats.org/officeDocument/2006/relationships/hyperlink" Target="http://www.bittner.eu/cz/adr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eti.zachranny-kruh.cz/index.php?art=9902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42925"/>
            <a:ext cx="8885238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21.1 Vím, co jsou ostatní krizové situace.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4497168"/>
            <a:ext cx="91440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Autor: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Mgr. Petra Křivánková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8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675" y="4497168"/>
            <a:ext cx="3053325" cy="64633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bláček 2"/>
          <p:cNvSpPr/>
          <p:nvPr/>
        </p:nvSpPr>
        <p:spPr>
          <a:xfrm>
            <a:off x="4853729" y="771550"/>
            <a:ext cx="4104456" cy="2196244"/>
          </a:xfrm>
          <a:prstGeom prst="cloudCallout">
            <a:avLst>
              <a:gd name="adj1" fmla="val -7922"/>
              <a:gd name="adj2" fmla="val 53984"/>
            </a:avLst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i="1" dirty="0" smtClean="0">
                <a:solidFill>
                  <a:schemeClr val="tx1"/>
                </a:solidFill>
              </a:rPr>
              <a:t>Člověk často, aniž by si to uvědomil, při své činnosti vypouští do okolí látky, které mohou ohrozit životní prostředí!</a:t>
            </a:r>
            <a:endParaRPr lang="cs-CZ" sz="1600" i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blog.idnes.cz/blog/5032/148260/clanok_foto_19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236" y="1477830"/>
            <a:ext cx="1739764" cy="1345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 havárie tankeru Torrey Cany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058416"/>
            <a:ext cx="2128867" cy="1261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upload.wikimedia.org/wikipedia/commons/thumb/7/79/Operation_Upshot-Knothole_-_Badger_001.jpg/220px-Operation_Upshot-Knothole_-_Badger_00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35245"/>
            <a:ext cx="2095500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láček 3"/>
          <p:cNvSpPr/>
          <p:nvPr/>
        </p:nvSpPr>
        <p:spPr>
          <a:xfrm>
            <a:off x="258788" y="1275606"/>
            <a:ext cx="2232248" cy="874933"/>
          </a:xfrm>
          <a:prstGeom prst="cloudCallout">
            <a:avLst>
              <a:gd name="adj1" fmla="val -14438"/>
              <a:gd name="adj2" fmla="val 77454"/>
            </a:avLst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i="1" dirty="0"/>
              <a:t>j</a:t>
            </a:r>
            <a:r>
              <a:rPr lang="cs-CZ" i="1" dirty="0" smtClean="0"/>
              <a:t>aderný výbuch</a:t>
            </a:r>
            <a:endParaRPr lang="cs-CZ" i="1" dirty="0"/>
          </a:p>
        </p:txBody>
      </p:sp>
      <p:sp>
        <p:nvSpPr>
          <p:cNvPr id="5" name="Obláček 4"/>
          <p:cNvSpPr/>
          <p:nvPr/>
        </p:nvSpPr>
        <p:spPr>
          <a:xfrm>
            <a:off x="3131841" y="3219822"/>
            <a:ext cx="2958834" cy="864096"/>
          </a:xfrm>
          <a:prstGeom prst="cloudCallout">
            <a:avLst>
              <a:gd name="adj1" fmla="val -15566"/>
              <a:gd name="adj2" fmla="val -73384"/>
            </a:avLst>
          </a:prstGeom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i="1" dirty="0">
                <a:solidFill>
                  <a:schemeClr val="tx1"/>
                </a:solidFill>
              </a:rPr>
              <a:t>r</a:t>
            </a:r>
            <a:r>
              <a:rPr lang="cs-CZ" i="1" dirty="0" smtClean="0">
                <a:solidFill>
                  <a:schemeClr val="tx1"/>
                </a:solidFill>
              </a:rPr>
              <a:t>opné havárie</a:t>
            </a:r>
            <a:endParaRPr lang="cs-CZ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5531" y="492443"/>
            <a:ext cx="2916238" cy="534988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21.10 Anotace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358833"/>
              </p:ext>
            </p:extLst>
          </p:nvPr>
        </p:nvGraphicFramePr>
        <p:xfrm>
          <a:off x="935596" y="1275606"/>
          <a:ext cx="727280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Petra Křivánková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/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01</a:t>
                      </a:r>
                      <a:r>
                        <a:rPr lang="cs-CZ" baseline="0" dirty="0" smtClean="0"/>
                        <a:t> – 06/2012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/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/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Přeprava a označení nebezpečných látek, zásady chování při úniku nebezpečných látek</a:t>
                      </a: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Prezentace popisující</a:t>
                      </a:r>
                      <a:r>
                        <a:rPr lang="cs-CZ" baseline="0" dirty="0" smtClean="0"/>
                        <a:t> ostatní krizové situace – únik nebezpečných látek.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242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Zobrazit podrobnost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083" y="259726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Zobrazit podrobnost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836" y="2760073"/>
            <a:ext cx="1346448" cy="1346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794" y="492443"/>
            <a:ext cx="4464050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21.2 Co již víme?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68807" y="1491630"/>
            <a:ext cx="4680520" cy="504056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Co pro člověka představuje největší ohrožení?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24891" y="3743520"/>
            <a:ext cx="3168352" cy="1080120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cs-CZ" dirty="0" smtClean="0"/>
              <a:t>únik plynů nebo par látek, které jsou hořlavé, výbušné nebo jedovaté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268907" y="2715766"/>
            <a:ext cx="2880320" cy="504056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Látky škodlivé zdraví</a:t>
            </a:r>
            <a:endParaRPr lang="cs-CZ" dirty="0"/>
          </a:p>
        </p:txBody>
      </p:sp>
      <p:cxnSp>
        <p:nvCxnSpPr>
          <p:cNvPr id="6" name="Přímá spojnice se šipkou 5"/>
          <p:cNvCxnSpPr>
            <a:endCxn id="7" idx="0"/>
          </p:cNvCxnSpPr>
          <p:nvPr/>
        </p:nvCxnSpPr>
        <p:spPr>
          <a:xfrm>
            <a:off x="2709067" y="1995686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stCxn id="7" idx="2"/>
            <a:endCxn id="4" idx="0"/>
          </p:cNvCxnSpPr>
          <p:nvPr/>
        </p:nvCxnSpPr>
        <p:spPr>
          <a:xfrm>
            <a:off x="2709067" y="3219822"/>
            <a:ext cx="0" cy="5236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Zobrazit podrobnost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502291"/>
            <a:ext cx="931006" cy="931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bdélník 10"/>
          <p:cNvSpPr/>
          <p:nvPr/>
        </p:nvSpPr>
        <p:spPr>
          <a:xfrm>
            <a:off x="4859691" y="763782"/>
            <a:ext cx="4032448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Co zvyšuje následky havárie?</a:t>
            </a:r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4954508" y="2463738"/>
            <a:ext cx="3842813" cy="504056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Reaktivita a oxidační vlastnosti látek</a:t>
            </a:r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5291739" y="3579862"/>
            <a:ext cx="3168352" cy="1080120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ýbušnost, toxicita či hořlavost – projeví se až po reakci s jinou látkou</a:t>
            </a:r>
            <a:endParaRPr lang="cs-CZ" dirty="0"/>
          </a:p>
        </p:txBody>
      </p:sp>
      <p:cxnSp>
        <p:nvCxnSpPr>
          <p:cNvPr id="20" name="Přímá spojnice se šipkou 19"/>
          <p:cNvCxnSpPr>
            <a:stCxn id="11" idx="2"/>
            <a:endCxn id="18" idx="0"/>
          </p:cNvCxnSpPr>
          <p:nvPr/>
        </p:nvCxnSpPr>
        <p:spPr>
          <a:xfrm>
            <a:off x="6875915" y="1195830"/>
            <a:ext cx="0" cy="12679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18" idx="2"/>
            <a:endCxn id="19" idx="0"/>
          </p:cNvCxnSpPr>
          <p:nvPr/>
        </p:nvCxnSpPr>
        <p:spPr>
          <a:xfrm>
            <a:off x="6875915" y="2967794"/>
            <a:ext cx="0" cy="6120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050" name="Picture 2" descr="Zobrazit podrobnosti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321756"/>
            <a:ext cx="1008941" cy="1008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11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ctrTitle"/>
          </p:nvPr>
        </p:nvSpPr>
        <p:spPr>
          <a:xfrm>
            <a:off x="0" y="555526"/>
            <a:ext cx="7416800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21.3 Jaké si řekneme nové termíny a názvy?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615752" y="1135426"/>
            <a:ext cx="3524200" cy="57606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Přeprava nebezpečných látek: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www.bittnereu.byznysweb.cz/domain/bittnereu/files/adr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020" y="3607878"/>
            <a:ext cx="1810932" cy="1455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900016" y="2527758"/>
            <a:ext cx="2955671" cy="1080120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c</a:t>
            </a:r>
            <a:r>
              <a:rPr lang="cs-CZ" b="1" dirty="0" smtClean="0"/>
              <a:t>isterny, nádrže, zásobníky</a:t>
            </a:r>
          </a:p>
          <a:p>
            <a:pPr algn="ctr"/>
            <a:r>
              <a:rPr lang="cs-CZ" dirty="0" smtClean="0"/>
              <a:t>– automobilová, železniční a lodní doprava</a:t>
            </a:r>
          </a:p>
        </p:txBody>
      </p:sp>
      <p:pic>
        <p:nvPicPr>
          <p:cNvPr id="2056" name="Picture 8" descr="Zobrazit podrobnosti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313" b="85417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3064" b="13072"/>
          <a:stretch/>
        </p:blipFill>
        <p:spPr bwMode="auto">
          <a:xfrm>
            <a:off x="63488" y="3507854"/>
            <a:ext cx="1828800" cy="135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Zobrazit podrobnosti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3438" b="76042" l="3125" r="98438">
                        <a14:foregroundMark x1="9375" y1="64063" x2="18229" y2="64063"/>
                        <a14:foregroundMark x1="26042" y1="62500" x2="32813" y2="63542"/>
                        <a14:foregroundMark x1="38542" y1="60938" x2="47396" y2="61458"/>
                        <a14:foregroundMark x1="83333" y1="56250" x2="94271" y2="57292"/>
                        <a14:foregroundMark x1="16146" y1="67708" x2="25000" y2="67708"/>
                        <a14:foregroundMark x1="36979" y1="69792" x2="42708" y2="70833"/>
                        <a14:foregroundMark x1="55729" y1="69792" x2="59375" y2="697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2064" b="23959"/>
          <a:stretch/>
        </p:blipFill>
        <p:spPr bwMode="auto">
          <a:xfrm>
            <a:off x="0" y="1635646"/>
            <a:ext cx="1828800" cy="987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Zobrazit podrobnosti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9688" b="69792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5542" b="24810"/>
          <a:stretch/>
        </p:blipFill>
        <p:spPr bwMode="auto">
          <a:xfrm>
            <a:off x="2743200" y="1711490"/>
            <a:ext cx="1828800" cy="907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5148064" y="1203598"/>
            <a:ext cx="3467116" cy="57606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Označení nebezpečných látek: 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045418" y="2168811"/>
            <a:ext cx="3672408" cy="453971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v</a:t>
            </a:r>
            <a:r>
              <a:rPr lang="cs-CZ" dirty="0" smtClean="0"/>
              <a:t>ýstražné tabulky, symboly</a:t>
            </a:r>
            <a:endParaRPr lang="cs-CZ" dirty="0"/>
          </a:p>
        </p:txBody>
      </p:sp>
      <p:pic>
        <p:nvPicPr>
          <p:cNvPr id="1026" name="Picture 2" descr="http://www.envigroup.cz/img_resize.php?way=data/photobank/fotobanka/pruvodce/symboly/f/extra/2008-08-27-08-53-08-799.jpg&amp;width=100&amp;type=holdProportion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108" y="3382408"/>
            <a:ext cx="952500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5724128" y="3410984"/>
            <a:ext cx="914400" cy="4572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33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5724128" y="3868184"/>
            <a:ext cx="914400" cy="4572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1203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351509" y="2902669"/>
            <a:ext cx="1593110" cy="35887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/>
              <a:t>k</a:t>
            </a:r>
            <a:r>
              <a:rPr lang="cs-CZ" sz="1400" dirty="0" smtClean="0"/>
              <a:t>ód nebezpečnosti</a:t>
            </a:r>
            <a:endParaRPr lang="cs-CZ" sz="1400" dirty="0"/>
          </a:p>
        </p:txBody>
      </p:sp>
      <p:sp>
        <p:nvSpPr>
          <p:cNvPr id="17" name="Obdélník 16"/>
          <p:cNvSpPr/>
          <p:nvPr/>
        </p:nvSpPr>
        <p:spPr>
          <a:xfrm>
            <a:off x="4427984" y="4499798"/>
            <a:ext cx="1593110" cy="52022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/>
              <a:t>i</a:t>
            </a:r>
            <a:r>
              <a:rPr lang="cs-CZ" sz="1400" dirty="0" smtClean="0"/>
              <a:t>dentifikační kód</a:t>
            </a:r>
          </a:p>
          <a:p>
            <a:pPr algn="ctr"/>
            <a:r>
              <a:rPr lang="cs-CZ" sz="1400" dirty="0" smtClean="0"/>
              <a:t>UN-kód</a:t>
            </a:r>
            <a:endParaRPr lang="cs-CZ" sz="1400" dirty="0"/>
          </a:p>
        </p:txBody>
      </p:sp>
      <p:cxnSp>
        <p:nvCxnSpPr>
          <p:cNvPr id="9" name="Přímá spojnice se šipkou 8"/>
          <p:cNvCxnSpPr>
            <a:stCxn id="7" idx="2"/>
            <a:endCxn id="5" idx="1"/>
          </p:cNvCxnSpPr>
          <p:nvPr/>
        </p:nvCxnSpPr>
        <p:spPr>
          <a:xfrm>
            <a:off x="5148064" y="3261543"/>
            <a:ext cx="576064" cy="3780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17" idx="0"/>
            <a:endCxn id="15" idx="1"/>
          </p:cNvCxnSpPr>
          <p:nvPr/>
        </p:nvCxnSpPr>
        <p:spPr>
          <a:xfrm flipV="1">
            <a:off x="5224539" y="4096784"/>
            <a:ext cx="499589" cy="4030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Obdélník 22"/>
          <p:cNvSpPr/>
          <p:nvPr/>
        </p:nvSpPr>
        <p:spPr>
          <a:xfrm>
            <a:off x="6881622" y="4580473"/>
            <a:ext cx="1593110" cy="35887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/>
              <a:t>v</a:t>
            </a:r>
            <a:r>
              <a:rPr lang="cs-CZ" sz="1400" dirty="0" smtClean="0"/>
              <a:t>ýstražný symbol</a:t>
            </a:r>
            <a:endParaRPr lang="cs-CZ" sz="1400" dirty="0"/>
          </a:p>
        </p:txBody>
      </p:sp>
      <p:sp>
        <p:nvSpPr>
          <p:cNvPr id="8" name="Obdélník 7"/>
          <p:cNvSpPr/>
          <p:nvPr/>
        </p:nvSpPr>
        <p:spPr>
          <a:xfrm>
            <a:off x="6512648" y="699542"/>
            <a:ext cx="21025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hlinkClick r:id="rId11"/>
              </a:rPr>
              <a:t>Záchranný kruh</a:t>
            </a:r>
            <a:endParaRPr lang="cs-CZ" sz="16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obrazit podrobnost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04636"/>
            <a:ext cx="1432756" cy="1432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5" name="Nadpis 1"/>
          <p:cNvSpPr>
            <a:spLocks noGrp="1"/>
          </p:cNvSpPr>
          <p:nvPr>
            <p:ph type="ctrTitle"/>
          </p:nvPr>
        </p:nvSpPr>
        <p:spPr>
          <a:xfrm>
            <a:off x="0" y="555526"/>
            <a:ext cx="5680075" cy="593725"/>
          </a:xfrm>
        </p:spPr>
        <p:txBody>
          <a:bodyPr/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1.4 Co si řekneme nového?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716016" y="711827"/>
            <a:ext cx="3960440" cy="804664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Zásady chování obyvatel při úniku nebezpečných látek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23528" y="1366478"/>
            <a:ext cx="3888432" cy="214137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cs-CZ" dirty="0" smtClean="0"/>
              <a:t>nepřibližovat se k místu havárie</a:t>
            </a:r>
          </a:p>
          <a:p>
            <a:pPr marL="342900" indent="-342900">
              <a:buAutoNum type="arabicPeriod"/>
            </a:pPr>
            <a:r>
              <a:rPr lang="cs-CZ" dirty="0"/>
              <a:t>v</a:t>
            </a:r>
            <a:r>
              <a:rPr lang="cs-CZ" dirty="0" smtClean="0"/>
              <a:t>yhledat úkryt </a:t>
            </a:r>
            <a:r>
              <a:rPr lang="cs-CZ" sz="1400" dirty="0" smtClean="0"/>
              <a:t>(nejvyšší patro, </a:t>
            </a:r>
            <a:r>
              <a:rPr lang="cs-CZ" sz="1400" b="1" dirty="0" smtClean="0"/>
              <a:t>NE</a:t>
            </a:r>
            <a:r>
              <a:rPr lang="cs-CZ" sz="1400" dirty="0" smtClean="0"/>
              <a:t> sklep)</a:t>
            </a:r>
          </a:p>
          <a:p>
            <a:pPr marL="342900" indent="-342900">
              <a:buAutoNum type="arabicPeriod"/>
            </a:pPr>
            <a:r>
              <a:rPr lang="cs-CZ" dirty="0"/>
              <a:t>s</a:t>
            </a:r>
            <a:r>
              <a:rPr lang="cs-CZ" dirty="0" smtClean="0"/>
              <a:t>ledovat TV, rozhlas</a:t>
            </a:r>
          </a:p>
          <a:p>
            <a:pPr marL="342900" indent="-342900">
              <a:buAutoNum type="arabicPeriod"/>
            </a:pPr>
            <a:r>
              <a:rPr lang="cs-CZ" dirty="0" smtClean="0"/>
              <a:t>připravit „evakuační zavazadlo“ </a:t>
            </a:r>
            <a:r>
              <a:rPr lang="cs-CZ" sz="1400" dirty="0" smtClean="0"/>
              <a:t>(DUM 19)</a:t>
            </a:r>
          </a:p>
          <a:p>
            <a:pPr marL="342900" indent="-342900">
              <a:buAutoNum type="arabicPeriod"/>
            </a:pPr>
            <a:r>
              <a:rPr lang="cs-CZ" dirty="0"/>
              <a:t>i</a:t>
            </a:r>
            <a:r>
              <a:rPr lang="cs-CZ" dirty="0" smtClean="0"/>
              <a:t>mprovizovaná ochrana </a:t>
            </a:r>
            <a:r>
              <a:rPr lang="cs-CZ" sz="1400" dirty="0" smtClean="0"/>
              <a:t>(DUM 19)</a:t>
            </a:r>
          </a:p>
        </p:txBody>
      </p:sp>
      <p:pic>
        <p:nvPicPr>
          <p:cNvPr id="2054" name="Picture 6" descr="Zobrazit podrobnosti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896" b="89063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645506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budovy,fotografie,jeskyně,obydlí,sklepy,suterény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19" b="17900"/>
          <a:stretch/>
        </p:blipFill>
        <p:spPr bwMode="auto">
          <a:xfrm>
            <a:off x="5792019" y="1919825"/>
            <a:ext cx="1152128" cy="747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Přímá spojnice 4"/>
          <p:cNvCxnSpPr/>
          <p:nvPr/>
        </p:nvCxnSpPr>
        <p:spPr>
          <a:xfrm flipV="1">
            <a:off x="5792600" y="1765948"/>
            <a:ext cx="1152128" cy="10552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V="1">
            <a:off x="4174863" y="2843012"/>
            <a:ext cx="1082305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V="1">
            <a:off x="4174862" y="2995411"/>
            <a:ext cx="1082305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Obdélník 5"/>
          <p:cNvSpPr/>
          <p:nvPr/>
        </p:nvSpPr>
        <p:spPr>
          <a:xfrm>
            <a:off x="2411760" y="4515966"/>
            <a:ext cx="5904656" cy="522228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Co přináší nekontrolovatelný únik nebezpečných látek?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6" name="Picture 2" descr="Zobrazit podrobnosti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129" y="3690995"/>
            <a:ext cx="738462" cy="738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/>
          <p:cNvSpPr/>
          <p:nvPr/>
        </p:nvSpPr>
        <p:spPr>
          <a:xfrm>
            <a:off x="4572000" y="3147814"/>
            <a:ext cx="4032448" cy="72008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EXPLOZE – OHEŇ – ÚNIK LÁTKY</a:t>
            </a:r>
            <a:endParaRPr lang="cs-CZ" b="1" dirty="0"/>
          </a:p>
        </p:txBody>
      </p:sp>
      <p:cxnSp>
        <p:nvCxnSpPr>
          <p:cNvPr id="9" name="Přímá spojnice se šipkou 8"/>
          <p:cNvCxnSpPr>
            <a:stCxn id="6" idx="0"/>
            <a:endCxn id="7" idx="2"/>
          </p:cNvCxnSpPr>
          <p:nvPr/>
        </p:nvCxnSpPr>
        <p:spPr>
          <a:xfrm flipV="1">
            <a:off x="5364088" y="3867894"/>
            <a:ext cx="1224136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8" name="Picture 4" descr="Kreslený obrázek plamenů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620" y="2995412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Zobrazit podrobnosti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121943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Zobrazit podrobnosti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45" t="7976" r="15714"/>
          <a:stretch/>
        </p:blipFill>
        <p:spPr bwMode="auto">
          <a:xfrm>
            <a:off x="8239386" y="3677788"/>
            <a:ext cx="730124" cy="1028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zdrav.cz/images/zdravradce/pomoc17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5519" b="96680" l="12681" r="97826">
                        <a14:foregroundMark x1="18478" y1="87137" x2="25000" y2="81328"/>
                        <a14:foregroundMark x1="28986" y1="88382" x2="89130" y2="81328"/>
                        <a14:foregroundMark x1="24275" y1="88797" x2="26087" y2="91286"/>
                        <a14:foregroundMark x1="53261" y1="86307" x2="65217" y2="92116"/>
                        <a14:foregroundMark x1="93841" y1="87137" x2="92029" y2="854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933" t="73105"/>
          <a:stretch/>
        </p:blipFill>
        <p:spPr bwMode="auto">
          <a:xfrm>
            <a:off x="3841093" y="4540323"/>
            <a:ext cx="2153066" cy="574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Zobrazit podrobnosti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556" y="950028"/>
            <a:ext cx="734380" cy="73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3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5400675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21.5 Procvičení a příklady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211960" y="699542"/>
            <a:ext cx="4104456" cy="792088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NEJROZŠÍŘENĚJŠÍ NEBEZPEČNÉ LÁTKY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467544" y="1203598"/>
            <a:ext cx="1224136" cy="720080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c</a:t>
            </a:r>
            <a:r>
              <a:rPr lang="cs-CZ" b="1" dirty="0" smtClean="0"/>
              <a:t>hlór</a:t>
            </a:r>
          </a:p>
          <a:p>
            <a:pPr algn="ctr"/>
            <a:r>
              <a:rPr lang="cs-CZ" b="1" dirty="0" smtClean="0"/>
              <a:t>Cl</a:t>
            </a:r>
            <a:r>
              <a:rPr lang="cs-CZ" b="1" baseline="-25000" dirty="0" smtClean="0"/>
              <a:t>2</a:t>
            </a:r>
            <a:endParaRPr lang="cs-CZ" b="1" dirty="0"/>
          </a:p>
        </p:txBody>
      </p:sp>
      <p:sp>
        <p:nvSpPr>
          <p:cNvPr id="7" name="Obdélník 6"/>
          <p:cNvSpPr/>
          <p:nvPr/>
        </p:nvSpPr>
        <p:spPr>
          <a:xfrm>
            <a:off x="7596336" y="1733995"/>
            <a:ext cx="1224136" cy="720080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a</a:t>
            </a:r>
            <a:r>
              <a:rPr lang="cs-CZ" b="1" dirty="0" smtClean="0">
                <a:solidFill>
                  <a:schemeClr val="tx1"/>
                </a:solidFill>
              </a:rPr>
              <a:t>moniak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NH</a:t>
            </a:r>
            <a:r>
              <a:rPr lang="cs-CZ" b="1" baseline="-25000" dirty="0" smtClean="0">
                <a:solidFill>
                  <a:schemeClr val="tx1"/>
                </a:solidFill>
              </a:rPr>
              <a:t>3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979712" y="1493718"/>
            <a:ext cx="792088" cy="42996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1017</a:t>
            </a:r>
            <a:endParaRPr lang="cs-CZ" sz="1600" dirty="0"/>
          </a:p>
        </p:txBody>
      </p:sp>
      <p:sp>
        <p:nvSpPr>
          <p:cNvPr id="9" name="Obdélník 8"/>
          <p:cNvSpPr/>
          <p:nvPr/>
        </p:nvSpPr>
        <p:spPr>
          <a:xfrm>
            <a:off x="1979712" y="1119134"/>
            <a:ext cx="792088" cy="37249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268</a:t>
            </a:r>
            <a:endParaRPr lang="cs-CZ" sz="1600" dirty="0"/>
          </a:p>
        </p:txBody>
      </p:sp>
      <p:sp>
        <p:nvSpPr>
          <p:cNvPr id="12" name="Obdélník 11"/>
          <p:cNvSpPr/>
          <p:nvPr/>
        </p:nvSpPr>
        <p:spPr>
          <a:xfrm>
            <a:off x="6516216" y="1747129"/>
            <a:ext cx="792088" cy="37249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268</a:t>
            </a:r>
            <a:endParaRPr lang="cs-CZ" sz="1600" dirty="0"/>
          </a:p>
        </p:txBody>
      </p:sp>
      <p:sp>
        <p:nvSpPr>
          <p:cNvPr id="13" name="Obdélník 12"/>
          <p:cNvSpPr/>
          <p:nvPr/>
        </p:nvSpPr>
        <p:spPr>
          <a:xfrm>
            <a:off x="6516410" y="2094035"/>
            <a:ext cx="792088" cy="37249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1005</a:t>
            </a:r>
            <a:endParaRPr lang="cs-CZ" sz="1600" dirty="0"/>
          </a:p>
        </p:txBody>
      </p:sp>
      <p:sp>
        <p:nvSpPr>
          <p:cNvPr id="4" name="Obdélník 3"/>
          <p:cNvSpPr/>
          <p:nvPr/>
        </p:nvSpPr>
        <p:spPr>
          <a:xfrm>
            <a:off x="539552" y="2147253"/>
            <a:ext cx="2124236" cy="32271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i="1" dirty="0" smtClean="0"/>
              <a:t>Co způsobuje?</a:t>
            </a:r>
            <a:endParaRPr lang="cs-CZ" sz="1600" i="1" dirty="0"/>
          </a:p>
        </p:txBody>
      </p:sp>
      <p:sp>
        <p:nvSpPr>
          <p:cNvPr id="18" name="Obdélník 17"/>
          <p:cNvSpPr/>
          <p:nvPr/>
        </p:nvSpPr>
        <p:spPr>
          <a:xfrm>
            <a:off x="6534218" y="2799726"/>
            <a:ext cx="2124236" cy="32271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i="1" dirty="0" smtClean="0"/>
              <a:t>Co způsobuje?</a:t>
            </a:r>
            <a:endParaRPr lang="cs-CZ" sz="1600" i="1" dirty="0"/>
          </a:p>
        </p:txBody>
      </p:sp>
      <p:sp>
        <p:nvSpPr>
          <p:cNvPr id="5" name="Obdélník 4"/>
          <p:cNvSpPr/>
          <p:nvPr/>
        </p:nvSpPr>
        <p:spPr>
          <a:xfrm>
            <a:off x="304966" y="2698425"/>
            <a:ext cx="2754864" cy="918764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cs-CZ" sz="1400" dirty="0" smtClean="0"/>
              <a:t>poleptání dýchacích cest a plic </a:t>
            </a:r>
            <a:r>
              <a:rPr lang="cs-CZ" sz="1400" i="1" dirty="0" smtClean="0"/>
              <a:t>(vdechnutí)</a:t>
            </a:r>
          </a:p>
          <a:p>
            <a:pPr marL="285750" indent="-285750">
              <a:buFontTx/>
              <a:buChar char="-"/>
            </a:pPr>
            <a:r>
              <a:rPr lang="cs-CZ" sz="1400" dirty="0"/>
              <a:t>p</a:t>
            </a:r>
            <a:r>
              <a:rPr lang="cs-CZ" sz="1400" dirty="0" smtClean="0"/>
              <a:t>odráždění kůže, puchýře </a:t>
            </a:r>
          </a:p>
          <a:p>
            <a:pPr marL="285750" indent="-285750">
              <a:buFontTx/>
              <a:buChar char="-"/>
            </a:pPr>
            <a:r>
              <a:rPr lang="cs-CZ" sz="1400" dirty="0"/>
              <a:t>o</a:t>
            </a:r>
            <a:r>
              <a:rPr lang="cs-CZ" sz="1400" dirty="0" smtClean="0"/>
              <a:t>mrzliny </a:t>
            </a:r>
            <a:r>
              <a:rPr lang="cs-CZ" sz="1400" i="1" dirty="0" smtClean="0"/>
              <a:t>(kapalný)</a:t>
            </a:r>
            <a:endParaRPr lang="cs-CZ" sz="1400" i="1" dirty="0"/>
          </a:p>
        </p:txBody>
      </p:sp>
      <p:sp>
        <p:nvSpPr>
          <p:cNvPr id="20" name="Obdélník 19"/>
          <p:cNvSpPr/>
          <p:nvPr/>
        </p:nvSpPr>
        <p:spPr>
          <a:xfrm>
            <a:off x="539893" y="3844156"/>
            <a:ext cx="2124236" cy="32271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i="1" dirty="0" smtClean="0"/>
              <a:t>První pomoc:</a:t>
            </a:r>
            <a:endParaRPr lang="cs-CZ" sz="1600" i="1" dirty="0"/>
          </a:p>
        </p:txBody>
      </p:sp>
      <p:sp>
        <p:nvSpPr>
          <p:cNvPr id="21" name="Obdélník 20"/>
          <p:cNvSpPr/>
          <p:nvPr/>
        </p:nvSpPr>
        <p:spPr>
          <a:xfrm>
            <a:off x="6264188" y="4544902"/>
            <a:ext cx="2124236" cy="32271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i="1" dirty="0" smtClean="0"/>
              <a:t>První pomoc:</a:t>
            </a:r>
            <a:endParaRPr lang="cs-CZ" sz="1600" i="1" dirty="0"/>
          </a:p>
        </p:txBody>
      </p:sp>
      <p:sp>
        <p:nvSpPr>
          <p:cNvPr id="23" name="Obdélník 22"/>
          <p:cNvSpPr/>
          <p:nvPr/>
        </p:nvSpPr>
        <p:spPr>
          <a:xfrm>
            <a:off x="304966" y="4382223"/>
            <a:ext cx="3385493" cy="648072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cs-CZ" sz="1400" dirty="0" smtClean="0"/>
              <a:t>čerstvý vzduch, stabilizovaná poloha</a:t>
            </a:r>
          </a:p>
          <a:p>
            <a:pPr marL="285750" indent="-285750">
              <a:buFontTx/>
              <a:buChar char="-"/>
            </a:pPr>
            <a:r>
              <a:rPr lang="cs-CZ" sz="1400" dirty="0"/>
              <a:t>p</a:t>
            </a:r>
            <a:r>
              <a:rPr lang="cs-CZ" sz="1400" dirty="0" smtClean="0"/>
              <a:t>řivolat první pomoc</a:t>
            </a:r>
            <a:endParaRPr lang="cs-CZ" sz="1400" dirty="0"/>
          </a:p>
        </p:txBody>
      </p:sp>
      <p:sp>
        <p:nvSpPr>
          <p:cNvPr id="6" name="Obdélník 5"/>
          <p:cNvSpPr/>
          <p:nvPr/>
        </p:nvSpPr>
        <p:spPr>
          <a:xfrm>
            <a:off x="3671900" y="1733995"/>
            <a:ext cx="1800200" cy="6447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2 – plyn pod tlakem</a:t>
            </a:r>
          </a:p>
          <a:p>
            <a:pPr algn="ctr"/>
            <a:r>
              <a:rPr lang="cs-CZ" sz="1400" dirty="0" smtClean="0"/>
              <a:t>6 – toxický</a:t>
            </a:r>
          </a:p>
          <a:p>
            <a:pPr algn="ctr"/>
            <a:r>
              <a:rPr lang="cs-CZ" sz="1400" dirty="0" smtClean="0"/>
              <a:t>8 - žíravina</a:t>
            </a:r>
            <a:endParaRPr lang="cs-CZ" sz="1400" dirty="0"/>
          </a:p>
        </p:txBody>
      </p:sp>
      <p:cxnSp>
        <p:nvCxnSpPr>
          <p:cNvPr id="25" name="Přímá spojnice se šipkou 24"/>
          <p:cNvCxnSpPr>
            <a:stCxn id="6" idx="1"/>
            <a:endCxn id="9" idx="3"/>
          </p:cNvCxnSpPr>
          <p:nvPr/>
        </p:nvCxnSpPr>
        <p:spPr>
          <a:xfrm flipH="1" flipV="1">
            <a:off x="2771800" y="1305382"/>
            <a:ext cx="900100" cy="7510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stCxn id="6" idx="3"/>
            <a:endCxn id="12" idx="1"/>
          </p:cNvCxnSpPr>
          <p:nvPr/>
        </p:nvCxnSpPr>
        <p:spPr>
          <a:xfrm flipV="1">
            <a:off x="5472100" y="1933377"/>
            <a:ext cx="1044116" cy="123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Obdélník 31"/>
          <p:cNvSpPr/>
          <p:nvPr/>
        </p:nvSpPr>
        <p:spPr>
          <a:xfrm>
            <a:off x="3995936" y="2557849"/>
            <a:ext cx="1800200" cy="4837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UN-kód</a:t>
            </a:r>
          </a:p>
          <a:p>
            <a:pPr algn="ctr"/>
            <a:r>
              <a:rPr lang="cs-CZ" sz="1400" dirty="0" smtClean="0"/>
              <a:t>- doporučen OSN</a:t>
            </a:r>
          </a:p>
        </p:txBody>
      </p:sp>
      <p:cxnSp>
        <p:nvCxnSpPr>
          <p:cNvPr id="33" name="Přímá spojnice se šipkou 32"/>
          <p:cNvCxnSpPr>
            <a:stCxn id="32" idx="1"/>
            <a:endCxn id="8" idx="3"/>
          </p:cNvCxnSpPr>
          <p:nvPr/>
        </p:nvCxnSpPr>
        <p:spPr>
          <a:xfrm flipH="1" flipV="1">
            <a:off x="2771800" y="1708698"/>
            <a:ext cx="1224136" cy="10910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>
            <a:stCxn id="32" idx="3"/>
            <a:endCxn id="13" idx="1"/>
          </p:cNvCxnSpPr>
          <p:nvPr/>
        </p:nvCxnSpPr>
        <p:spPr>
          <a:xfrm flipV="1">
            <a:off x="5796136" y="2280283"/>
            <a:ext cx="720274" cy="5194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Obdélník 42"/>
          <p:cNvSpPr/>
          <p:nvPr/>
        </p:nvSpPr>
        <p:spPr>
          <a:xfrm>
            <a:off x="5696797" y="3384774"/>
            <a:ext cx="3259017" cy="918764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cs-CZ" sz="1400" dirty="0"/>
              <a:t>d</a:t>
            </a:r>
            <a:r>
              <a:rPr lang="cs-CZ" sz="1400" dirty="0" smtClean="0"/>
              <a:t>ráždí, leptá oči, dýchací cesty, kůži</a:t>
            </a:r>
          </a:p>
          <a:p>
            <a:pPr marL="285750" indent="-285750">
              <a:buFontTx/>
              <a:buChar char="-"/>
            </a:pPr>
            <a:r>
              <a:rPr lang="cs-CZ" sz="1400" dirty="0"/>
              <a:t>k</a:t>
            </a:r>
            <a:r>
              <a:rPr lang="cs-CZ" sz="1400" dirty="0" smtClean="0"/>
              <a:t>řeče dýchacích cest – udušení</a:t>
            </a:r>
          </a:p>
          <a:p>
            <a:pPr marL="285750" indent="-285750">
              <a:buFontTx/>
              <a:buChar char="-"/>
            </a:pPr>
            <a:r>
              <a:rPr lang="cs-CZ" sz="1400" dirty="0"/>
              <a:t>k</a:t>
            </a:r>
            <a:r>
              <a:rPr lang="cs-CZ" sz="1400" dirty="0" smtClean="0"/>
              <a:t>apalný - omrzliny, smrt</a:t>
            </a:r>
          </a:p>
        </p:txBody>
      </p:sp>
      <p:cxnSp>
        <p:nvCxnSpPr>
          <p:cNvPr id="23561" name="Přímá spojnice 23560"/>
          <p:cNvCxnSpPr>
            <a:stCxn id="4" idx="2"/>
          </p:cNvCxnSpPr>
          <p:nvPr/>
        </p:nvCxnSpPr>
        <p:spPr>
          <a:xfrm>
            <a:off x="1601670" y="2469966"/>
            <a:ext cx="0" cy="22845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Přímá spojnice 45"/>
          <p:cNvCxnSpPr>
            <a:stCxn id="20" idx="2"/>
          </p:cNvCxnSpPr>
          <p:nvPr/>
        </p:nvCxnSpPr>
        <p:spPr>
          <a:xfrm>
            <a:off x="1602011" y="4166869"/>
            <a:ext cx="0" cy="21535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Přímá spojnice 48"/>
          <p:cNvCxnSpPr>
            <a:stCxn id="18" idx="2"/>
          </p:cNvCxnSpPr>
          <p:nvPr/>
        </p:nvCxnSpPr>
        <p:spPr>
          <a:xfrm>
            <a:off x="7596336" y="3122439"/>
            <a:ext cx="0" cy="26233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Přímá spojnice 51"/>
          <p:cNvCxnSpPr>
            <a:endCxn id="21" idx="1"/>
          </p:cNvCxnSpPr>
          <p:nvPr/>
        </p:nvCxnSpPr>
        <p:spPr>
          <a:xfrm>
            <a:off x="5552911" y="4497093"/>
            <a:ext cx="711277" cy="2091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Obdélník 53"/>
          <p:cNvSpPr/>
          <p:nvPr/>
        </p:nvSpPr>
        <p:spPr>
          <a:xfrm>
            <a:off x="3215101" y="3253606"/>
            <a:ext cx="2337810" cy="1243487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cs-CZ" sz="1400" dirty="0" smtClean="0"/>
              <a:t>čerstvý vzduch, stabilizovaná poloha</a:t>
            </a:r>
          </a:p>
          <a:p>
            <a:pPr marL="285750" indent="-285750">
              <a:buFontTx/>
              <a:buChar char="-"/>
            </a:pPr>
            <a:r>
              <a:rPr lang="cs-CZ" sz="1400" dirty="0"/>
              <a:t>u</a:t>
            </a:r>
            <a:r>
              <a:rPr lang="cs-CZ" sz="1400" dirty="0" smtClean="0"/>
              <a:t>mělé dýchání, postižená místa opláchnout</a:t>
            </a:r>
          </a:p>
          <a:p>
            <a:pPr marL="285750" indent="-285750">
              <a:buFontTx/>
              <a:buChar char="-"/>
            </a:pPr>
            <a:r>
              <a:rPr lang="cs-CZ" sz="1400" dirty="0"/>
              <a:t>p</a:t>
            </a:r>
            <a:r>
              <a:rPr lang="cs-CZ" sz="1400" dirty="0" smtClean="0"/>
              <a:t>rvní pomoc</a:t>
            </a:r>
          </a:p>
        </p:txBody>
      </p:sp>
      <p:pic>
        <p:nvPicPr>
          <p:cNvPr id="1032" name="Picture 8" descr="Zobrazit podrobnosti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563" b="100000" l="9896" r="89063">
                        <a14:foregroundMark x1="45313" y1="83333" x2="48958" y2="89063"/>
                        <a14:foregroundMark x1="68229" y1="77083" x2="69792" y2="83854"/>
                        <a14:foregroundMark x1="53646" y1="82292" x2="48438" y2="67188"/>
                        <a14:foregroundMark x1="54167" y1="53125" x2="53125" y2="39583"/>
                        <a14:foregroundMark x1="57813" y1="27604" x2="53125" y2="4688"/>
                        <a14:foregroundMark x1="48958" y1="34896" x2="56250" y2="33854"/>
                        <a14:foregroundMark x1="58333" y1="25521" x2="61458" y2="26563"/>
                        <a14:foregroundMark x1="63021" y1="32292" x2="63021" y2="32292"/>
                        <a14:foregroundMark x1="35417" y1="89063" x2="42188" y2="8854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491" y="2222712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ctrTitle"/>
          </p:nvPr>
        </p:nvSpPr>
        <p:spPr>
          <a:xfrm>
            <a:off x="15157" y="492443"/>
            <a:ext cx="5184775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21.6 Něco navíc pro šikovné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7544" y="1203598"/>
            <a:ext cx="5959525" cy="457200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Nejčastější způsob vniknutí toxické látky do organismu</a:t>
            </a:r>
            <a:endParaRPr lang="cs-CZ" b="1" dirty="0"/>
          </a:p>
        </p:txBody>
      </p:sp>
      <p:sp>
        <p:nvSpPr>
          <p:cNvPr id="2" name="Obdélník 1"/>
          <p:cNvSpPr/>
          <p:nvPr/>
        </p:nvSpPr>
        <p:spPr>
          <a:xfrm>
            <a:off x="1215058" y="1923678"/>
            <a:ext cx="4464496" cy="1080120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cs-CZ" sz="1600" dirty="0"/>
              <a:t>v</a:t>
            </a:r>
            <a:r>
              <a:rPr lang="cs-CZ" sz="1600" dirty="0" smtClean="0"/>
              <a:t>dechnutí – inhalační exploze</a:t>
            </a:r>
          </a:p>
          <a:p>
            <a:pPr marL="285750" indent="-285750">
              <a:buFontTx/>
              <a:buChar char="-"/>
            </a:pPr>
            <a:r>
              <a:rPr lang="cs-CZ" sz="1600" dirty="0" smtClean="0"/>
              <a:t>vstřebávání kůží </a:t>
            </a:r>
            <a:r>
              <a:rPr lang="cs-CZ" sz="1400" dirty="0" smtClean="0"/>
              <a:t>(oční spojivky, zvukovod, prostor pod jazykem, otevřené rány, popáleniny, zažívací trakt) </a:t>
            </a:r>
            <a:endParaRPr lang="cs-CZ" sz="1600" dirty="0" smtClean="0"/>
          </a:p>
        </p:txBody>
      </p:sp>
      <p:pic>
        <p:nvPicPr>
          <p:cNvPr id="3074" name="Picture 2" descr="Zobrazit podrobnosti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34375" y1="36458" x2="64583" y2="12500"/>
                        <a14:foregroundMark x1="38542" y1="51042" x2="38542" y2="51042"/>
                        <a14:foregroundMark x1="41667" y1="40625" x2="41667" y2="40625"/>
                        <a14:foregroundMark x1="35938" y1="46354" x2="35938" y2="46354"/>
                        <a14:foregroundMark x1="51563" y1="30729" x2="68229" y2="28125"/>
                        <a14:foregroundMark x1="45833" y1="49479" x2="42708" y2="44792"/>
                        <a14:foregroundMark x1="20313" y1="89063" x2="37500" y2="72396"/>
                        <a14:foregroundMark x1="35938" y1="65104" x2="35938" y2="65104"/>
                        <a14:foregroundMark x1="68750" y1="75000" x2="79688" y2="80208"/>
                        <a14:foregroundMark x1="39063" y1="74479" x2="54167" y2="82813"/>
                        <a14:foregroundMark x1="34896" y1="80208" x2="46875" y2="94792"/>
                        <a14:foregroundMark x1="72917" y1="82813" x2="64583" y2="95833"/>
                        <a14:foregroundMark x1="62500" y1="88542" x2="69792" y2="77604"/>
                        <a14:foregroundMark x1="58854" y1="85938" x2="61458" y2="94792"/>
                        <a14:foregroundMark x1="53125" y1="90625" x2="53125" y2="96354"/>
                        <a14:foregroundMark x1="17188" y1="86458" x2="11979" y2="69271"/>
                        <a14:foregroundMark x1="13542" y1="68750" x2="21875" y2="48958"/>
                        <a14:foregroundMark x1="23438" y1="44792" x2="20833" y2="18750"/>
                        <a14:foregroundMark x1="29167" y1="15625" x2="52604" y2="0"/>
                        <a14:foregroundMark x1="21875" y1="21354" x2="35938" y2="5729"/>
                        <a14:foregroundMark x1="29167" y1="35417" x2="38542" y2="16667"/>
                        <a14:foregroundMark x1="28646" y1="46875" x2="34375" y2="56250"/>
                        <a14:foregroundMark x1="41667" y1="14063" x2="61458" y2="9896"/>
                        <a14:foregroundMark x1="60938" y1="2604" x2="76563" y2="8333"/>
                        <a14:foregroundMark x1="77083" y1="13021" x2="77083" y2="30729"/>
                        <a14:foregroundMark x1="79688" y1="11458" x2="82292" y2="25521"/>
                        <a14:foregroundMark x1="81250" y1="32813" x2="77083" y2="43750"/>
                        <a14:foregroundMark x1="75521" y1="47917" x2="84375" y2="57813"/>
                        <a14:foregroundMark x1="78125" y1="79167" x2="86458" y2="59375"/>
                        <a14:foregroundMark x1="17188" y1="90625" x2="43229" y2="96354"/>
                        <a14:foregroundMark x1="82292" y1="83333" x2="67188" y2="98958"/>
                        <a14:foregroundMark x1="59896" y1="95833" x2="59896" y2="958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64751"/>
            <a:ext cx="1258927" cy="1258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552856" y="3363838"/>
            <a:ext cx="7488832" cy="695025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Účinek toxické látky závisí na její koncentraci v ovzduší a době vdechování! </a:t>
            </a:r>
            <a:endParaRPr lang="cs-CZ" b="1" dirty="0"/>
          </a:p>
        </p:txBody>
      </p:sp>
      <p:sp>
        <p:nvSpPr>
          <p:cNvPr id="9" name="Obdélník 8"/>
          <p:cNvSpPr/>
          <p:nvPr/>
        </p:nvSpPr>
        <p:spPr>
          <a:xfrm>
            <a:off x="539552" y="4299942"/>
            <a:ext cx="7488832" cy="648072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Co nejdříve zamezit nebo alespoň maximálně omezit kontakt nebezpečných látek s organismem! 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3076" name="Picture 4" descr="Zobrazit podrobnosti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9896" r="89063">
                        <a14:foregroundMark x1="18750" y1="41667" x2="27604" y2="27604"/>
                        <a14:foregroundMark x1="40625" y1="48958" x2="49479" y2="50521"/>
                        <a14:foregroundMark x1="33333" y1="16667" x2="35417" y2="1563"/>
                        <a14:foregroundMark x1="42188" y1="32292" x2="40104" y2="22917"/>
                        <a14:foregroundMark x1="48958" y1="73958" x2="51563" y2="56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18606"/>
            <a:ext cx="1490464" cy="1490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Zobrazit podrobnosti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975402"/>
            <a:ext cx="1166428" cy="1166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ctrTitle"/>
          </p:nvPr>
        </p:nvSpPr>
        <p:spPr>
          <a:xfrm>
            <a:off x="0" y="555526"/>
            <a:ext cx="4284663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21.7 CLIL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                       </a:t>
            </a:r>
            <a:r>
              <a:rPr lang="cs-CZ" sz="16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Chemistry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pic>
        <p:nvPicPr>
          <p:cNvPr id="1026" name="Picture 2" descr="http://deti.zachranny-kruh.cz/image.php?idx=99218&amp;mw=331&amp;mh=2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546" y="2534428"/>
            <a:ext cx="1927226" cy="1443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3344416" y="792769"/>
            <a:ext cx="2160240" cy="432048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ACCIDENT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323528" y="1491630"/>
            <a:ext cx="4104456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Transportation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dangerous</a:t>
            </a:r>
            <a:r>
              <a:rPr lang="cs-CZ" dirty="0" smtClean="0"/>
              <a:t> substance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039050" y="2534428"/>
            <a:ext cx="2016224" cy="73239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c</a:t>
            </a:r>
            <a:r>
              <a:rPr lang="cs-CZ" dirty="0" err="1" smtClean="0"/>
              <a:t>istern</a:t>
            </a:r>
            <a:endParaRPr lang="cs-CZ" dirty="0" smtClean="0"/>
          </a:p>
          <a:p>
            <a:pPr algn="ctr"/>
            <a:r>
              <a:rPr lang="cs-CZ" dirty="0" smtClean="0"/>
              <a:t>tanker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476039" y="4353098"/>
            <a:ext cx="2160240" cy="432048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DANGER</a:t>
            </a:r>
            <a:endParaRPr lang="cs-CZ" b="1" dirty="0"/>
          </a:p>
        </p:txBody>
      </p:sp>
      <p:pic>
        <p:nvPicPr>
          <p:cNvPr id="1028" name="Picture 4" descr="Zobrazit podrobnosti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896" b="89063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350534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Zobrazit podrobnosti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139" y="1995686"/>
            <a:ext cx="1526054" cy="152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Obdélník 13"/>
          <p:cNvSpPr/>
          <p:nvPr/>
        </p:nvSpPr>
        <p:spPr>
          <a:xfrm>
            <a:off x="6584970" y="1008793"/>
            <a:ext cx="2313043" cy="44584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Warning</a:t>
            </a:r>
            <a:r>
              <a:rPr lang="cs-CZ" dirty="0" smtClean="0"/>
              <a:t> </a:t>
            </a:r>
            <a:r>
              <a:rPr lang="cs-CZ" dirty="0" err="1" smtClean="0"/>
              <a:t>symbols</a:t>
            </a:r>
            <a:endParaRPr lang="cs-CZ" dirty="0" smtClean="0"/>
          </a:p>
        </p:txBody>
      </p:sp>
      <p:sp>
        <p:nvSpPr>
          <p:cNvPr id="16" name="Obdélník 15"/>
          <p:cNvSpPr/>
          <p:nvPr/>
        </p:nvSpPr>
        <p:spPr>
          <a:xfrm>
            <a:off x="5580112" y="4228707"/>
            <a:ext cx="3321155" cy="73239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i="1" dirty="0"/>
              <a:t>The skull and crossbones is a common symbol for toxicity.</a:t>
            </a:r>
            <a:endParaRPr lang="cs-CZ" sz="1400" i="1" dirty="0" smtClean="0"/>
          </a:p>
        </p:txBody>
      </p:sp>
      <p:pic>
        <p:nvPicPr>
          <p:cNvPr id="1032" name="Picture 8" descr="Zobrazit podrobnosti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521" b="97396" l="0" r="100000">
                        <a14:foregroundMark x1="52604" y1="25521" x2="51563" y2="65625"/>
                        <a14:foregroundMark x1="29167" y1="44792" x2="34896" y2="48438"/>
                        <a14:foregroundMark x1="71354" y1="48438" x2="76563" y2="43229"/>
                        <a14:foregroundMark x1="75000" y1="70833" x2="65104" y2="65625"/>
                        <a14:foregroundMark x1="30729" y1="70313" x2="41146" y2="661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081" y="2904924"/>
            <a:ext cx="1448174" cy="1448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Obdélník 18"/>
          <p:cNvSpPr/>
          <p:nvPr/>
        </p:nvSpPr>
        <p:spPr>
          <a:xfrm>
            <a:off x="5224079" y="1822131"/>
            <a:ext cx="1584176" cy="53874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i="1" dirty="0" err="1" smtClean="0"/>
              <a:t>flammability</a:t>
            </a:r>
            <a:endParaRPr lang="cs-CZ" i="1" dirty="0" smtClean="0"/>
          </a:p>
        </p:txBody>
      </p:sp>
      <p:cxnSp>
        <p:nvCxnSpPr>
          <p:cNvPr id="7" name="Přímá spojnice se šipkou 6"/>
          <p:cNvCxnSpPr>
            <a:stCxn id="19" idx="3"/>
          </p:cNvCxnSpPr>
          <p:nvPr/>
        </p:nvCxnSpPr>
        <p:spPr>
          <a:xfrm>
            <a:off x="6808255" y="2091502"/>
            <a:ext cx="868489" cy="2693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ctrTitle"/>
          </p:nvPr>
        </p:nvSpPr>
        <p:spPr>
          <a:xfrm>
            <a:off x="5531" y="492443"/>
            <a:ext cx="2916238" cy="534988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21.8 Test znalostí</a:t>
            </a:r>
          </a:p>
        </p:txBody>
      </p:sp>
      <p:sp>
        <p:nvSpPr>
          <p:cNvPr id="29699" name="TextovéPole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16688" y="3867150"/>
            <a:ext cx="2303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sz="1200">
              <a:latin typeface="Times New Roman" pitchFamily="18" charset="0"/>
            </a:endParaRPr>
          </a:p>
          <a:p>
            <a:endParaRPr lang="cs-CZ" sz="1200">
              <a:latin typeface="Times New Roman" pitchFamily="18" charset="0"/>
            </a:endParaRPr>
          </a:p>
        </p:txBody>
      </p:sp>
      <p:sp>
        <p:nvSpPr>
          <p:cNvPr id="29700" name="TextovéPole 12"/>
          <p:cNvSpPr txBox="1">
            <a:spLocks noChangeArrowheads="1"/>
          </p:cNvSpPr>
          <p:nvPr/>
        </p:nvSpPr>
        <p:spPr bwMode="auto">
          <a:xfrm>
            <a:off x="7667625" y="1193800"/>
            <a:ext cx="1476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1200" b="1" dirty="0">
                <a:solidFill>
                  <a:srgbClr val="813763"/>
                </a:solidFill>
                <a:latin typeface="Times New Roman" pitchFamily="18" charset="0"/>
              </a:rPr>
              <a:t>Správné odpovědi:</a:t>
            </a: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480920"/>
              </p:ext>
            </p:extLst>
          </p:nvPr>
        </p:nvGraphicFramePr>
        <p:xfrm>
          <a:off x="107950" y="1044575"/>
          <a:ext cx="7560840" cy="3789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0"/>
                <a:gridCol w="3780420"/>
              </a:tblGrid>
              <a:tr h="1894947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</a:rPr>
                        <a:t>K nejrozšířenějším nebezpečným látkám patří:</a:t>
                      </a: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a/    fosgen a sirovodík</a:t>
                      </a: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</a:t>
                      </a:r>
                      <a:r>
                        <a:rPr lang="cs-CZ" sz="16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formaldehyd a kyanovodík</a:t>
                      </a:r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  chlór a amoniak</a:t>
                      </a: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  fosgen a oxid siřičitý</a:t>
                      </a:r>
                    </a:p>
                    <a:p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Při havárii s únikem toxických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látek je prvotní zásadou:</a:t>
                      </a:r>
                      <a:endParaRPr lang="cs-CZ" sz="1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a/    okamžitě vyhledat výdejnu</a:t>
                      </a:r>
                      <a:r>
                        <a:rPr lang="cs-CZ" sz="16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masek</a:t>
                      </a: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  okamžitě</a:t>
                      </a:r>
                      <a:r>
                        <a:rPr lang="cs-CZ" sz="16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se schovat ve sklepě</a:t>
                      </a:r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  nepřibližovat se k místu havárie      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  zdržovat se mimo jakoukoliv</a:t>
                      </a:r>
                      <a:r>
                        <a:rPr lang="cs-CZ" sz="16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budovu</a:t>
                      </a: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indent="-342900" algn="l"/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894947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Při vdechování nízkých koncentrací chlóru jsou první příznaky:</a:t>
                      </a:r>
                      <a:endParaRPr lang="cs-CZ" sz="1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    ospalost, malátnost</a:t>
                      </a:r>
                    </a:p>
                    <a:p>
                      <a:pPr marL="342900" indent="-342900" algn="l"/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 </a:t>
                      </a:r>
                      <a:r>
                        <a:rPr lang="cs-CZ" sz="1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kašel, pálení očí, slzení</a:t>
                      </a:r>
                      <a:endParaRPr lang="cs-CZ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  bolest</a:t>
                      </a:r>
                      <a:r>
                        <a:rPr lang="cs-CZ" sz="1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břicha a zad</a:t>
                      </a:r>
                      <a:endParaRPr lang="cs-CZ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  pocit úzkosti</a:t>
                      </a:r>
                      <a:r>
                        <a:rPr lang="cs-CZ" sz="1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 chladu</a:t>
                      </a:r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 čem závisí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účinek nebezpečných látek?</a:t>
                      </a:r>
                      <a:endParaRPr lang="cs-CZ" sz="1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    na koncentraci látky a době vdechování               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  na ročním období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</a:t>
                      </a:r>
                      <a:r>
                        <a:rPr lang="cs-CZ" sz="1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na intenzitě slunečního záření               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  na skupenství látek</a:t>
                      </a:r>
                      <a:endParaRPr lang="cs-CZ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7994650" y="1439863"/>
            <a:ext cx="503238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Tx/>
              <a:buAutoNum type="arabicPeriod"/>
            </a:pPr>
            <a:endParaRPr lang="cs-CZ" sz="1200" dirty="0">
              <a:latin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</a:rPr>
              <a:t>c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</a:rPr>
              <a:t>b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</a:rPr>
              <a:t>c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</a:rPr>
              <a:t>a</a:t>
            </a:r>
          </a:p>
          <a:p>
            <a:pPr marL="228600" indent="-228600"/>
            <a:endParaRPr lang="cs-CZ" sz="1200" dirty="0">
              <a:latin typeface="Times New Roman" pitchFamily="18" charset="0"/>
            </a:endParaRPr>
          </a:p>
        </p:txBody>
      </p:sp>
      <p:sp>
        <p:nvSpPr>
          <p:cNvPr id="29713" name="TextovéPole 16"/>
          <p:cNvSpPr txBox="1">
            <a:spLocks noChangeArrowheads="1"/>
          </p:cNvSpPr>
          <p:nvPr/>
        </p:nvSpPr>
        <p:spPr bwMode="auto">
          <a:xfrm>
            <a:off x="7704138" y="4237038"/>
            <a:ext cx="1439862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>
                <a:solidFill>
                  <a:srgbClr val="813763"/>
                </a:solidFill>
                <a:latin typeface="Times New Roman" pitchFamily="18" charset="0"/>
              </a:rPr>
              <a:t>Test  na známku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5530" y="492443"/>
            <a:ext cx="4710485" cy="534988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21.9 Použité zdroje, citace</a:t>
            </a:r>
          </a:p>
        </p:txBody>
      </p:sp>
      <p:sp>
        <p:nvSpPr>
          <p:cNvPr id="4" name="Obdélník 3"/>
          <p:cNvSpPr/>
          <p:nvPr/>
        </p:nvSpPr>
        <p:spPr>
          <a:xfrm>
            <a:off x="611560" y="1635646"/>
            <a:ext cx="7992888" cy="2304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://www.bittner.eu/cz/adr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(</a:t>
            </a:r>
            <a:r>
              <a:rPr lang="cs-CZ" dirty="0" err="1" smtClean="0"/>
              <a:t>slide</a:t>
            </a:r>
            <a:r>
              <a:rPr lang="cs-CZ" dirty="0" smtClean="0"/>
              <a:t> 3)</a:t>
            </a:r>
          </a:p>
          <a:p>
            <a:pPr marL="342900" indent="-342900">
              <a:buAutoNum type="arabicPeriod"/>
            </a:pP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www.prvni-pomoc.webgarden.cz/stabilizovana-poloh</a:t>
            </a:r>
          </a:p>
          <a:p>
            <a:pPr marL="342900" indent="-342900">
              <a:buAutoNum type="arabicPeriod"/>
            </a:pPr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deti.zachranny-kruh.cz/index.php?art=99027</a:t>
            </a:r>
            <a:endParaRPr lang="cs-CZ" dirty="0" smtClean="0"/>
          </a:p>
          <a:p>
            <a:pPr marL="342900" indent="-342900">
              <a:buAutoNum type="arabicPeriod"/>
            </a:pPr>
            <a:r>
              <a:rPr lang="cs-CZ" dirty="0" smtClean="0"/>
              <a:t>Obrázky z databáze klipart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143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TC010219413[[fn=Motiv vzorku kravaty]]</Template>
  <TotalTime>2166</TotalTime>
  <Words>1022</Words>
  <Application>Microsoft Office PowerPoint</Application>
  <PresentationFormat>Předvádění na obrazovce (16:9)</PresentationFormat>
  <Paragraphs>157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21.1 Vím, co jsou ostatní krizové situace.</vt:lpstr>
      <vt:lpstr>21.2 Co již víme?</vt:lpstr>
      <vt:lpstr>21.3 Jaké si řekneme nové termíny a názvy?</vt:lpstr>
      <vt:lpstr>21.4 Co si řekneme nového?</vt:lpstr>
      <vt:lpstr>21.5 Procvičení a příklady</vt:lpstr>
      <vt:lpstr>21.6 Něco navíc pro šikovné</vt:lpstr>
      <vt:lpstr>21.7 CLIL</vt:lpstr>
      <vt:lpstr>21.8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hercogova</cp:lastModifiedBy>
  <cp:revision>223</cp:revision>
  <dcterms:created xsi:type="dcterms:W3CDTF">2010-10-18T18:21:56Z</dcterms:created>
  <dcterms:modified xsi:type="dcterms:W3CDTF">2012-05-10T06:35:53Z</dcterms:modified>
</cp:coreProperties>
</file>