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CC"/>
    <a:srgbClr val="FFFF99"/>
    <a:srgbClr val="FF66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jpeg"/><Relationship Id="rId7" Type="http://schemas.microsoft.com/office/2007/relationships/hdphoto" Target="../media/hdphoto3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hyperlink" Target="http://www.zachranny-kruh.cz/mimoradne_udalosti/havarie_s_unikem_nebezpecnych_latek_zakladni.html" TargetMode="External"/><Relationship Id="rId5" Type="http://schemas.microsoft.com/office/2007/relationships/hdphoto" Target="../media/hdphoto2.wdp"/><Relationship Id="rId10" Type="http://schemas.openxmlformats.org/officeDocument/2006/relationships/image" Target="../media/image14.jpeg"/><Relationship Id="rId4" Type="http://schemas.openxmlformats.org/officeDocument/2006/relationships/image" Target="../media/image11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5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microsoft.com/office/2007/relationships/hdphoto" Target="../media/hdphoto5.wdp"/><Relationship Id="rId10" Type="http://schemas.openxmlformats.org/officeDocument/2006/relationships/image" Target="../media/image21.jpeg"/><Relationship Id="rId4" Type="http://schemas.openxmlformats.org/officeDocument/2006/relationships/image" Target="../media/image16.png"/><Relationship Id="rId9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microsoft.com/office/2007/relationships/hdphoto" Target="../media/hdphoto7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microsoft.com/office/2007/relationships/hdphoto" Target="../media/hdphoto6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microsoft.com/office/2007/relationships/hdphoto" Target="../media/hdphoto9.wdp"/><Relationship Id="rId5" Type="http://schemas.openxmlformats.org/officeDocument/2006/relationships/image" Target="../media/image26.png"/><Relationship Id="rId4" Type="http://schemas.microsoft.com/office/2007/relationships/hdphoto" Target="../media/hdphoto8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1.wdp"/><Relationship Id="rId3" Type="http://schemas.openxmlformats.org/officeDocument/2006/relationships/image" Target="../media/image28.jpe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jpeg"/><Relationship Id="rId5" Type="http://schemas.microsoft.com/office/2007/relationships/hdphoto" Target="../media/hdphoto10.wdp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vni-pomoc.webgarden.cz/stabilizovana-poloha" TargetMode="External"/><Relationship Id="rId2" Type="http://schemas.openxmlformats.org/officeDocument/2006/relationships/hyperlink" Target="http://www.bittner.eu/cz/ad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ti.zachranny-kruh.cz/index.php?art=990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2925"/>
            <a:ext cx="888523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 Vím, co jsou ostatní krizové situace.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497168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497168"/>
            <a:ext cx="3053325" cy="6463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láček 2"/>
          <p:cNvSpPr/>
          <p:nvPr/>
        </p:nvSpPr>
        <p:spPr>
          <a:xfrm>
            <a:off x="4853729" y="771550"/>
            <a:ext cx="4104456" cy="2196244"/>
          </a:xfrm>
          <a:prstGeom prst="cloudCallout">
            <a:avLst>
              <a:gd name="adj1" fmla="val -7922"/>
              <a:gd name="adj2" fmla="val 53984"/>
            </a:avLst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>
                <a:solidFill>
                  <a:schemeClr val="tx1"/>
                </a:solidFill>
              </a:rPr>
              <a:t>Člověk často, aniž by si to uvědomil, při své činnosti vypouští do okolí látky, které mohou ohrozit životní prostředí!</a:t>
            </a:r>
            <a:endParaRPr lang="cs-CZ" sz="16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blog.idnes.cz/blog/5032/148260/clanok_foto_19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36" y="1477830"/>
            <a:ext cx="1739764" cy="134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havárie tankeru Torrey Cany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58416"/>
            <a:ext cx="2128867" cy="126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7/79/Operation_Upshot-Knothole_-_Badger_001.jpg/220px-Operation_Upshot-Knothole_-_Badger_0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35245"/>
            <a:ext cx="20955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láček 3"/>
          <p:cNvSpPr/>
          <p:nvPr/>
        </p:nvSpPr>
        <p:spPr>
          <a:xfrm>
            <a:off x="258788" y="1275606"/>
            <a:ext cx="2232248" cy="874933"/>
          </a:xfrm>
          <a:prstGeom prst="cloudCallout">
            <a:avLst>
              <a:gd name="adj1" fmla="val -14438"/>
              <a:gd name="adj2" fmla="val 77454"/>
            </a:avLst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/>
              <a:t>j</a:t>
            </a:r>
            <a:r>
              <a:rPr lang="cs-CZ" i="1" dirty="0" smtClean="0"/>
              <a:t>aderný výbuch</a:t>
            </a:r>
            <a:endParaRPr lang="cs-CZ" i="1" dirty="0"/>
          </a:p>
        </p:txBody>
      </p:sp>
      <p:sp>
        <p:nvSpPr>
          <p:cNvPr id="5" name="Obláček 4"/>
          <p:cNvSpPr/>
          <p:nvPr/>
        </p:nvSpPr>
        <p:spPr>
          <a:xfrm>
            <a:off x="3131841" y="3219822"/>
            <a:ext cx="2958834" cy="864096"/>
          </a:xfrm>
          <a:prstGeom prst="cloudCallout">
            <a:avLst>
              <a:gd name="adj1" fmla="val -15566"/>
              <a:gd name="adj2" fmla="val -73384"/>
            </a:avLst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chemeClr val="tx1"/>
                </a:solidFill>
              </a:rPr>
              <a:t>r</a:t>
            </a:r>
            <a:r>
              <a:rPr lang="cs-CZ" i="1" dirty="0" smtClean="0">
                <a:solidFill>
                  <a:schemeClr val="tx1"/>
                </a:solidFill>
              </a:rPr>
              <a:t>opné havárie</a:t>
            </a:r>
            <a:endParaRPr lang="cs-CZ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531" y="492443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58833"/>
              </p:ext>
            </p:extLst>
          </p:nvPr>
        </p:nvGraphicFramePr>
        <p:xfrm>
          <a:off x="935596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r>
                        <a:rPr lang="cs-CZ" baseline="0" dirty="0" smtClean="0"/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Přeprava a označení nebezpečných látek, zásady chování při úniku nebezpečných látek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</a:t>
                      </a:r>
                      <a:r>
                        <a:rPr lang="cs-CZ" baseline="0" dirty="0" smtClean="0"/>
                        <a:t> ostatní krizové situace – únik nebezpečných látek.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4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Zobrazit podrob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83" y="259726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obrazit podrobnos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836" y="2760073"/>
            <a:ext cx="1346448" cy="134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94" y="492443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68807" y="1491630"/>
            <a:ext cx="4680520" cy="504056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Co pro člověka představuje největší ohrožení?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4891" y="3743520"/>
            <a:ext cx="3168352" cy="1080120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dirty="0" smtClean="0"/>
              <a:t>únik plynů nebo par látek, které jsou hořlavé, výbušné nebo jedovaté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68907" y="2715766"/>
            <a:ext cx="2880320" cy="504056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Látky škodlivé zdraví</a:t>
            </a:r>
            <a:endParaRPr lang="cs-CZ" dirty="0"/>
          </a:p>
        </p:txBody>
      </p:sp>
      <p:cxnSp>
        <p:nvCxnSpPr>
          <p:cNvPr id="6" name="Přímá spojnice se šipkou 5"/>
          <p:cNvCxnSpPr>
            <a:endCxn id="7" idx="0"/>
          </p:cNvCxnSpPr>
          <p:nvPr/>
        </p:nvCxnSpPr>
        <p:spPr>
          <a:xfrm>
            <a:off x="2709067" y="199568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7" idx="2"/>
            <a:endCxn id="4" idx="0"/>
          </p:cNvCxnSpPr>
          <p:nvPr/>
        </p:nvCxnSpPr>
        <p:spPr>
          <a:xfrm>
            <a:off x="2709067" y="3219822"/>
            <a:ext cx="0" cy="5236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Zobrazit podrobnost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02291"/>
            <a:ext cx="931006" cy="9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4859691" y="763782"/>
            <a:ext cx="4032448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Co zvyšuje následky havárie?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954508" y="2463738"/>
            <a:ext cx="3842813" cy="504056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Reaktivita a oxidační vlastnosti látek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291739" y="3579862"/>
            <a:ext cx="3168352" cy="108012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ýbušnost, toxicita či hořlavost – projeví se až po reakci s jinou látkou</a:t>
            </a:r>
            <a:endParaRPr lang="cs-CZ" dirty="0"/>
          </a:p>
        </p:txBody>
      </p:sp>
      <p:cxnSp>
        <p:nvCxnSpPr>
          <p:cNvPr id="20" name="Přímá spojnice se šipkou 19"/>
          <p:cNvCxnSpPr>
            <a:stCxn id="11" idx="2"/>
            <a:endCxn id="18" idx="0"/>
          </p:cNvCxnSpPr>
          <p:nvPr/>
        </p:nvCxnSpPr>
        <p:spPr>
          <a:xfrm>
            <a:off x="6875915" y="1195830"/>
            <a:ext cx="0" cy="12679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8" idx="2"/>
            <a:endCxn id="19" idx="0"/>
          </p:cNvCxnSpPr>
          <p:nvPr/>
        </p:nvCxnSpPr>
        <p:spPr>
          <a:xfrm>
            <a:off x="6875915" y="2967794"/>
            <a:ext cx="0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Zobrazit podrobnost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321756"/>
            <a:ext cx="1008941" cy="100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11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5752" y="1135426"/>
            <a:ext cx="352420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Přeprava nebezpečných látek: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www.bittnereu.byznysweb.cz/domain/bittnereu/files/ad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020" y="3607878"/>
            <a:ext cx="1810932" cy="14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900016" y="2527758"/>
            <a:ext cx="2955671" cy="108012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c</a:t>
            </a:r>
            <a:r>
              <a:rPr lang="cs-CZ" b="1" dirty="0" smtClean="0"/>
              <a:t>isterny, nádrže, zásobníky</a:t>
            </a:r>
          </a:p>
          <a:p>
            <a:pPr algn="ctr"/>
            <a:r>
              <a:rPr lang="cs-CZ" dirty="0" smtClean="0"/>
              <a:t>– automobilová, železniční a lodní doprava</a:t>
            </a:r>
          </a:p>
        </p:txBody>
      </p:sp>
      <p:pic>
        <p:nvPicPr>
          <p:cNvPr id="2056" name="Picture 8" descr="Zobrazit podrobnosti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313" b="8541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064" b="13072"/>
          <a:stretch/>
        </p:blipFill>
        <p:spPr bwMode="auto">
          <a:xfrm>
            <a:off x="63488" y="3507854"/>
            <a:ext cx="1828800" cy="135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Zobrazit podrobnosti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3438" b="76042" l="3125" r="98438">
                        <a14:foregroundMark x1="9375" y1="64063" x2="18229" y2="64063"/>
                        <a14:foregroundMark x1="26042" y1="62500" x2="32813" y2="63542"/>
                        <a14:foregroundMark x1="38542" y1="60938" x2="47396" y2="61458"/>
                        <a14:foregroundMark x1="83333" y1="56250" x2="94271" y2="57292"/>
                        <a14:foregroundMark x1="16146" y1="67708" x2="25000" y2="67708"/>
                        <a14:foregroundMark x1="36979" y1="69792" x2="42708" y2="70833"/>
                        <a14:foregroundMark x1="55729" y1="69792" x2="59375" y2="69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2064" b="23959"/>
          <a:stretch/>
        </p:blipFill>
        <p:spPr bwMode="auto">
          <a:xfrm>
            <a:off x="0" y="1635646"/>
            <a:ext cx="1828800" cy="98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Zobrazit podrobnosti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9688" b="69792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542" b="24810"/>
          <a:stretch/>
        </p:blipFill>
        <p:spPr bwMode="auto">
          <a:xfrm>
            <a:off x="2743200" y="1711490"/>
            <a:ext cx="1828800" cy="90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148064" y="1203598"/>
            <a:ext cx="346711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Označení nebezpečných látek: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45418" y="2168811"/>
            <a:ext cx="3672408" cy="453971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ýstražné tabulky, symboly</a:t>
            </a:r>
            <a:endParaRPr lang="cs-CZ" dirty="0"/>
          </a:p>
        </p:txBody>
      </p:sp>
      <p:pic>
        <p:nvPicPr>
          <p:cNvPr id="1026" name="Picture 2" descr="http://www.envigroup.cz/img_resize.php?way=data/photobank/fotobanka/pruvodce/symboly/f/extra/2008-08-27-08-53-08-799.jpg&amp;width=100&amp;type=holdProporti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108" y="3382408"/>
            <a:ext cx="95250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724128" y="3410984"/>
            <a:ext cx="9144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33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724128" y="3868184"/>
            <a:ext cx="9144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1203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351509" y="2902669"/>
            <a:ext cx="1593110" cy="3588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k</a:t>
            </a:r>
            <a:r>
              <a:rPr lang="cs-CZ" sz="1400" dirty="0" smtClean="0"/>
              <a:t>ód nebezpečnosti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427984" y="4499798"/>
            <a:ext cx="1593110" cy="5202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i</a:t>
            </a:r>
            <a:r>
              <a:rPr lang="cs-CZ" sz="1400" dirty="0" smtClean="0"/>
              <a:t>dentifikační kód</a:t>
            </a:r>
          </a:p>
          <a:p>
            <a:pPr algn="ctr"/>
            <a:r>
              <a:rPr lang="cs-CZ" sz="1400" dirty="0" smtClean="0"/>
              <a:t>UN-kód</a:t>
            </a:r>
            <a:endParaRPr lang="cs-CZ" sz="1400" dirty="0"/>
          </a:p>
        </p:txBody>
      </p:sp>
      <p:cxnSp>
        <p:nvCxnSpPr>
          <p:cNvPr id="9" name="Přímá spojnice se šipkou 8"/>
          <p:cNvCxnSpPr>
            <a:stCxn id="7" idx="2"/>
            <a:endCxn id="5" idx="1"/>
          </p:cNvCxnSpPr>
          <p:nvPr/>
        </p:nvCxnSpPr>
        <p:spPr>
          <a:xfrm>
            <a:off x="5148064" y="3261543"/>
            <a:ext cx="576064" cy="378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0"/>
            <a:endCxn id="15" idx="1"/>
          </p:cNvCxnSpPr>
          <p:nvPr/>
        </p:nvCxnSpPr>
        <p:spPr>
          <a:xfrm flipV="1">
            <a:off x="5224539" y="4096784"/>
            <a:ext cx="499589" cy="403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6881622" y="4580473"/>
            <a:ext cx="1593110" cy="3588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ýstražný symbol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6512648" y="699542"/>
            <a:ext cx="21025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hlinkClick r:id="rId11"/>
              </a:rPr>
              <a:t>Záchranný kruh</a:t>
            </a:r>
            <a:endParaRPr lang="cs-CZ" sz="1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obrazit podrob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04636"/>
            <a:ext cx="1432756" cy="143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5680075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716016" y="711827"/>
            <a:ext cx="3960440" cy="804664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Zásady chování obyvatel při úniku nebezpečných látek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366478"/>
            <a:ext cx="3888432" cy="21413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/>
              <a:t>nepřibližovat se k místu havárie</a:t>
            </a:r>
          </a:p>
          <a:p>
            <a:pPr marL="342900" indent="-342900">
              <a:buAutoNum type="arabicPeriod"/>
            </a:pPr>
            <a:r>
              <a:rPr lang="cs-CZ" dirty="0"/>
              <a:t>v</a:t>
            </a:r>
            <a:r>
              <a:rPr lang="cs-CZ" dirty="0" smtClean="0"/>
              <a:t>yhledat úkryt </a:t>
            </a:r>
            <a:r>
              <a:rPr lang="cs-CZ" sz="1400" dirty="0" smtClean="0"/>
              <a:t>(nejvyšší patro, </a:t>
            </a:r>
            <a:r>
              <a:rPr lang="cs-CZ" sz="1400" b="1" dirty="0" smtClean="0"/>
              <a:t>NE</a:t>
            </a:r>
            <a:r>
              <a:rPr lang="cs-CZ" sz="1400" dirty="0" smtClean="0"/>
              <a:t> sklep)</a:t>
            </a:r>
          </a:p>
          <a:p>
            <a:pPr marL="342900" indent="-342900">
              <a:buAutoNum type="arabicPeriod"/>
            </a:pPr>
            <a:r>
              <a:rPr lang="cs-CZ" dirty="0"/>
              <a:t>s</a:t>
            </a:r>
            <a:r>
              <a:rPr lang="cs-CZ" dirty="0" smtClean="0"/>
              <a:t>ledovat TV, rozhlas</a:t>
            </a:r>
          </a:p>
          <a:p>
            <a:pPr marL="342900" indent="-342900">
              <a:buAutoNum type="arabicPeriod"/>
            </a:pPr>
            <a:r>
              <a:rPr lang="cs-CZ" dirty="0" smtClean="0"/>
              <a:t>připravit „evakuační zavazadlo“ </a:t>
            </a:r>
            <a:r>
              <a:rPr lang="cs-CZ" sz="1400" dirty="0" smtClean="0"/>
              <a:t>(DUM 19)</a:t>
            </a:r>
          </a:p>
          <a:p>
            <a:pPr marL="342900" indent="-342900">
              <a:buAutoNum type="arabicPeriod"/>
            </a:pPr>
            <a:r>
              <a:rPr lang="cs-CZ" dirty="0"/>
              <a:t>i</a:t>
            </a:r>
            <a:r>
              <a:rPr lang="cs-CZ" dirty="0" smtClean="0"/>
              <a:t>mprovizovaná ochrana </a:t>
            </a:r>
            <a:r>
              <a:rPr lang="cs-CZ" sz="1400" dirty="0" smtClean="0"/>
              <a:t>(DUM 19)</a:t>
            </a:r>
          </a:p>
        </p:txBody>
      </p:sp>
      <p:pic>
        <p:nvPicPr>
          <p:cNvPr id="2054" name="Picture 6" descr="Zobrazit podrobnosti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96" b="8906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4550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udovy,fotografie,jeskyně,obydlí,sklepy,suterény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19" b="17900"/>
          <a:stretch/>
        </p:blipFill>
        <p:spPr bwMode="auto">
          <a:xfrm>
            <a:off x="5792019" y="1919825"/>
            <a:ext cx="1152128" cy="74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 flipV="1">
            <a:off x="5792600" y="1765948"/>
            <a:ext cx="1152128" cy="10552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74863" y="2843012"/>
            <a:ext cx="108230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4174862" y="2995411"/>
            <a:ext cx="108230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2411760" y="4515966"/>
            <a:ext cx="5904656" cy="522228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Co přináší nekontrolovatelný únik nebezpečných látek?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Zobrazit podrobnosti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129" y="3690995"/>
            <a:ext cx="738462" cy="73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572000" y="3147814"/>
            <a:ext cx="4032448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EXPLOZE – OHEŇ – ÚNIK LÁTKY</a:t>
            </a:r>
            <a:endParaRPr lang="cs-CZ" b="1" dirty="0"/>
          </a:p>
        </p:txBody>
      </p:sp>
      <p:cxnSp>
        <p:nvCxnSpPr>
          <p:cNvPr id="9" name="Přímá spojnice se šipkou 8"/>
          <p:cNvCxnSpPr>
            <a:stCxn id="6" idx="0"/>
            <a:endCxn id="7" idx="2"/>
          </p:cNvCxnSpPr>
          <p:nvPr/>
        </p:nvCxnSpPr>
        <p:spPr>
          <a:xfrm flipV="1">
            <a:off x="5364088" y="3867894"/>
            <a:ext cx="122413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8" name="Picture 4" descr="Kreslený obrázek plamenů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620" y="299541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obrazit podrobnost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121943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Zobrazit podrobnosti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5" t="7976" r="15714"/>
          <a:stretch/>
        </p:blipFill>
        <p:spPr bwMode="auto">
          <a:xfrm>
            <a:off x="8239386" y="3677788"/>
            <a:ext cx="730124" cy="102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zdrav.cz/images/zdravradce/pomoc17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5519" b="96680" l="12681" r="97826">
                        <a14:foregroundMark x1="18478" y1="87137" x2="25000" y2="81328"/>
                        <a14:foregroundMark x1="28986" y1="88382" x2="89130" y2="81328"/>
                        <a14:foregroundMark x1="24275" y1="88797" x2="26087" y2="91286"/>
                        <a14:foregroundMark x1="53261" y1="86307" x2="65217" y2="92116"/>
                        <a14:foregroundMark x1="93841" y1="87137" x2="92029" y2="85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933" t="73105"/>
          <a:stretch/>
        </p:blipFill>
        <p:spPr bwMode="auto">
          <a:xfrm>
            <a:off x="3841093" y="4540323"/>
            <a:ext cx="2153066" cy="57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obrazit podrobnost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556" y="950028"/>
            <a:ext cx="734380" cy="73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11960" y="699542"/>
            <a:ext cx="4104456" cy="792088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NEJROZŠÍŘENĚJŠÍ NEBEZPEČNÉ LÁTKY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203598"/>
            <a:ext cx="1224136" cy="72008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</a:t>
            </a:r>
            <a:r>
              <a:rPr lang="cs-CZ" b="1" dirty="0" smtClean="0"/>
              <a:t>hlór</a:t>
            </a:r>
          </a:p>
          <a:p>
            <a:pPr algn="ctr"/>
            <a:r>
              <a:rPr lang="cs-CZ" b="1" dirty="0" smtClean="0"/>
              <a:t>Cl</a:t>
            </a:r>
            <a:r>
              <a:rPr lang="cs-CZ" b="1" baseline="-25000" dirty="0" smtClean="0"/>
              <a:t>2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7596336" y="1733995"/>
            <a:ext cx="1224136" cy="72008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a</a:t>
            </a:r>
            <a:r>
              <a:rPr lang="cs-CZ" b="1" dirty="0" smtClean="0">
                <a:solidFill>
                  <a:schemeClr val="tx1"/>
                </a:solidFill>
              </a:rPr>
              <a:t>moniak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NH</a:t>
            </a:r>
            <a:r>
              <a:rPr lang="cs-CZ" b="1" baseline="-25000" dirty="0" smtClean="0">
                <a:solidFill>
                  <a:schemeClr val="tx1"/>
                </a:solidFill>
              </a:rPr>
              <a:t>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979712" y="1493718"/>
            <a:ext cx="792088" cy="42996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1017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1979712" y="1119134"/>
            <a:ext cx="792088" cy="3724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268</a:t>
            </a:r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6516216" y="1747129"/>
            <a:ext cx="792088" cy="3724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268</a:t>
            </a:r>
            <a:endParaRPr lang="cs-CZ" sz="1600" dirty="0"/>
          </a:p>
        </p:txBody>
      </p:sp>
      <p:sp>
        <p:nvSpPr>
          <p:cNvPr id="13" name="Obdélník 12"/>
          <p:cNvSpPr/>
          <p:nvPr/>
        </p:nvSpPr>
        <p:spPr>
          <a:xfrm>
            <a:off x="6516410" y="2094035"/>
            <a:ext cx="792088" cy="3724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1005</a:t>
            </a:r>
            <a:endParaRPr lang="cs-CZ" sz="1600" dirty="0"/>
          </a:p>
        </p:txBody>
      </p:sp>
      <p:sp>
        <p:nvSpPr>
          <p:cNvPr id="4" name="Obdélník 3"/>
          <p:cNvSpPr/>
          <p:nvPr/>
        </p:nvSpPr>
        <p:spPr>
          <a:xfrm>
            <a:off x="539552" y="2147253"/>
            <a:ext cx="2124236" cy="3227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Co způsobuje?</a:t>
            </a:r>
            <a:endParaRPr lang="cs-CZ" sz="1600" i="1" dirty="0"/>
          </a:p>
        </p:txBody>
      </p:sp>
      <p:sp>
        <p:nvSpPr>
          <p:cNvPr id="18" name="Obdélník 17"/>
          <p:cNvSpPr/>
          <p:nvPr/>
        </p:nvSpPr>
        <p:spPr>
          <a:xfrm>
            <a:off x="6534218" y="2799726"/>
            <a:ext cx="2124236" cy="3227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Co způsobuje?</a:t>
            </a:r>
            <a:endParaRPr lang="cs-CZ" sz="1600" i="1" dirty="0"/>
          </a:p>
        </p:txBody>
      </p:sp>
      <p:sp>
        <p:nvSpPr>
          <p:cNvPr id="5" name="Obdélník 4"/>
          <p:cNvSpPr/>
          <p:nvPr/>
        </p:nvSpPr>
        <p:spPr>
          <a:xfrm>
            <a:off x="304966" y="2698425"/>
            <a:ext cx="2754864" cy="918764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400" dirty="0" smtClean="0"/>
              <a:t>poleptání dýchacích cest a plic </a:t>
            </a:r>
            <a:r>
              <a:rPr lang="cs-CZ" sz="1400" i="1" dirty="0" smtClean="0"/>
              <a:t>(vdechnutí)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</a:t>
            </a:r>
            <a:r>
              <a:rPr lang="cs-CZ" sz="1400" dirty="0" smtClean="0"/>
              <a:t>odráždění kůže, puchýře 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/>
              <a:t>mrzliny </a:t>
            </a:r>
            <a:r>
              <a:rPr lang="cs-CZ" sz="1400" i="1" dirty="0" smtClean="0"/>
              <a:t>(kapalný)</a:t>
            </a:r>
            <a:endParaRPr lang="cs-CZ" sz="1400" i="1" dirty="0"/>
          </a:p>
        </p:txBody>
      </p:sp>
      <p:sp>
        <p:nvSpPr>
          <p:cNvPr id="20" name="Obdélník 19"/>
          <p:cNvSpPr/>
          <p:nvPr/>
        </p:nvSpPr>
        <p:spPr>
          <a:xfrm>
            <a:off x="539893" y="3844156"/>
            <a:ext cx="2124236" cy="3227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První pomoc:</a:t>
            </a:r>
            <a:endParaRPr lang="cs-CZ" sz="1600" i="1" dirty="0"/>
          </a:p>
        </p:txBody>
      </p:sp>
      <p:sp>
        <p:nvSpPr>
          <p:cNvPr id="21" name="Obdélník 20"/>
          <p:cNvSpPr/>
          <p:nvPr/>
        </p:nvSpPr>
        <p:spPr>
          <a:xfrm>
            <a:off x="6264188" y="4544902"/>
            <a:ext cx="2124236" cy="3227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i="1" dirty="0" smtClean="0"/>
              <a:t>První pomoc:</a:t>
            </a:r>
            <a:endParaRPr lang="cs-CZ" sz="1600" i="1" dirty="0"/>
          </a:p>
        </p:txBody>
      </p:sp>
      <p:sp>
        <p:nvSpPr>
          <p:cNvPr id="23" name="Obdélník 22"/>
          <p:cNvSpPr/>
          <p:nvPr/>
        </p:nvSpPr>
        <p:spPr>
          <a:xfrm>
            <a:off x="304966" y="4382223"/>
            <a:ext cx="3385493" cy="648072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400" dirty="0" smtClean="0"/>
              <a:t>čerstvý vzduch, stabilizovaná poloha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</a:t>
            </a:r>
            <a:r>
              <a:rPr lang="cs-CZ" sz="1400" dirty="0" smtClean="0"/>
              <a:t>řivolat první pomoc</a:t>
            </a:r>
            <a:endParaRPr lang="cs-CZ" sz="1400" dirty="0"/>
          </a:p>
        </p:txBody>
      </p:sp>
      <p:sp>
        <p:nvSpPr>
          <p:cNvPr id="6" name="Obdélník 5"/>
          <p:cNvSpPr/>
          <p:nvPr/>
        </p:nvSpPr>
        <p:spPr>
          <a:xfrm>
            <a:off x="3671900" y="1733995"/>
            <a:ext cx="1800200" cy="6447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2 – plyn pod tlakem</a:t>
            </a:r>
          </a:p>
          <a:p>
            <a:pPr algn="ctr"/>
            <a:r>
              <a:rPr lang="cs-CZ" sz="1400" dirty="0" smtClean="0"/>
              <a:t>6 – toxický</a:t>
            </a:r>
          </a:p>
          <a:p>
            <a:pPr algn="ctr"/>
            <a:r>
              <a:rPr lang="cs-CZ" sz="1400" dirty="0" smtClean="0"/>
              <a:t>8 - žíravina</a:t>
            </a:r>
            <a:endParaRPr lang="cs-CZ" sz="1400" dirty="0"/>
          </a:p>
        </p:txBody>
      </p:sp>
      <p:cxnSp>
        <p:nvCxnSpPr>
          <p:cNvPr id="25" name="Přímá spojnice se šipkou 24"/>
          <p:cNvCxnSpPr>
            <a:stCxn id="6" idx="1"/>
            <a:endCxn id="9" idx="3"/>
          </p:cNvCxnSpPr>
          <p:nvPr/>
        </p:nvCxnSpPr>
        <p:spPr>
          <a:xfrm flipH="1" flipV="1">
            <a:off x="2771800" y="1305382"/>
            <a:ext cx="900100" cy="7510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6" idx="3"/>
            <a:endCxn id="12" idx="1"/>
          </p:cNvCxnSpPr>
          <p:nvPr/>
        </p:nvCxnSpPr>
        <p:spPr>
          <a:xfrm flipV="1">
            <a:off x="5472100" y="1933377"/>
            <a:ext cx="1044116" cy="123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3995936" y="2557849"/>
            <a:ext cx="1800200" cy="4837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UN-kód</a:t>
            </a:r>
          </a:p>
          <a:p>
            <a:pPr algn="ctr"/>
            <a:r>
              <a:rPr lang="cs-CZ" sz="1400" dirty="0" smtClean="0"/>
              <a:t>- doporučen OSN</a:t>
            </a:r>
          </a:p>
        </p:txBody>
      </p:sp>
      <p:cxnSp>
        <p:nvCxnSpPr>
          <p:cNvPr id="33" name="Přímá spojnice se šipkou 32"/>
          <p:cNvCxnSpPr>
            <a:stCxn id="32" idx="1"/>
            <a:endCxn id="8" idx="3"/>
          </p:cNvCxnSpPr>
          <p:nvPr/>
        </p:nvCxnSpPr>
        <p:spPr>
          <a:xfrm flipH="1" flipV="1">
            <a:off x="2771800" y="1708698"/>
            <a:ext cx="1224136" cy="1091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32" idx="3"/>
            <a:endCxn id="13" idx="1"/>
          </p:cNvCxnSpPr>
          <p:nvPr/>
        </p:nvCxnSpPr>
        <p:spPr>
          <a:xfrm flipV="1">
            <a:off x="5796136" y="2280283"/>
            <a:ext cx="720274" cy="5194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5696797" y="3384774"/>
            <a:ext cx="3259017" cy="918764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400" dirty="0"/>
              <a:t>d</a:t>
            </a:r>
            <a:r>
              <a:rPr lang="cs-CZ" sz="1400" dirty="0" smtClean="0"/>
              <a:t>ráždí, leptá oči, dýchací cesty, kůži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k</a:t>
            </a:r>
            <a:r>
              <a:rPr lang="cs-CZ" sz="1400" dirty="0" smtClean="0"/>
              <a:t>řeče dýchacích cest – udušení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k</a:t>
            </a:r>
            <a:r>
              <a:rPr lang="cs-CZ" sz="1400" dirty="0" smtClean="0"/>
              <a:t>apalný - omrzliny, smrt</a:t>
            </a:r>
          </a:p>
        </p:txBody>
      </p:sp>
      <p:cxnSp>
        <p:nvCxnSpPr>
          <p:cNvPr id="23561" name="Přímá spojnice 23560"/>
          <p:cNvCxnSpPr>
            <a:stCxn id="4" idx="2"/>
          </p:cNvCxnSpPr>
          <p:nvPr/>
        </p:nvCxnSpPr>
        <p:spPr>
          <a:xfrm>
            <a:off x="1601670" y="2469966"/>
            <a:ext cx="0" cy="2284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stCxn id="20" idx="2"/>
          </p:cNvCxnSpPr>
          <p:nvPr/>
        </p:nvCxnSpPr>
        <p:spPr>
          <a:xfrm>
            <a:off x="1602011" y="4166869"/>
            <a:ext cx="0" cy="2153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/>
          <p:cNvCxnSpPr>
            <a:stCxn id="18" idx="2"/>
          </p:cNvCxnSpPr>
          <p:nvPr/>
        </p:nvCxnSpPr>
        <p:spPr>
          <a:xfrm>
            <a:off x="7596336" y="3122439"/>
            <a:ext cx="0" cy="2623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Přímá spojnice 51"/>
          <p:cNvCxnSpPr>
            <a:endCxn id="21" idx="1"/>
          </p:cNvCxnSpPr>
          <p:nvPr/>
        </p:nvCxnSpPr>
        <p:spPr>
          <a:xfrm>
            <a:off x="5552911" y="4497093"/>
            <a:ext cx="711277" cy="2091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Obdélník 53"/>
          <p:cNvSpPr/>
          <p:nvPr/>
        </p:nvSpPr>
        <p:spPr>
          <a:xfrm>
            <a:off x="3215101" y="3253606"/>
            <a:ext cx="2337810" cy="1243487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400" dirty="0" smtClean="0"/>
              <a:t>čerstvý vzduch, stabilizovaná poloha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u</a:t>
            </a:r>
            <a:r>
              <a:rPr lang="cs-CZ" sz="1400" dirty="0" smtClean="0"/>
              <a:t>mělé dýchání, postižená místa opláchnout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</a:t>
            </a:r>
            <a:r>
              <a:rPr lang="cs-CZ" sz="1400" dirty="0" smtClean="0"/>
              <a:t>rvní pomoc</a:t>
            </a:r>
          </a:p>
        </p:txBody>
      </p:sp>
      <p:pic>
        <p:nvPicPr>
          <p:cNvPr id="1032" name="Picture 8" descr="Zobrazit podrobnosti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563" b="100000" l="9896" r="89063">
                        <a14:foregroundMark x1="45313" y1="83333" x2="48958" y2="89063"/>
                        <a14:foregroundMark x1="68229" y1="77083" x2="69792" y2="83854"/>
                        <a14:foregroundMark x1="53646" y1="82292" x2="48438" y2="67188"/>
                        <a14:foregroundMark x1="54167" y1="53125" x2="53125" y2="39583"/>
                        <a14:foregroundMark x1="57813" y1="27604" x2="53125" y2="4688"/>
                        <a14:foregroundMark x1="48958" y1="34896" x2="56250" y2="33854"/>
                        <a14:foregroundMark x1="58333" y1="25521" x2="61458" y2="26563"/>
                        <a14:foregroundMark x1="63021" y1="32292" x2="63021" y2="32292"/>
                        <a14:foregroundMark x1="35417" y1="89063" x2="42188" y2="885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491" y="2222712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5157" y="492443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1203598"/>
            <a:ext cx="5959525" cy="45720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Nejčastější způsob vniknutí toxické látky do organismu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1215058" y="1923678"/>
            <a:ext cx="4464496" cy="108012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sz="1600" dirty="0"/>
              <a:t>v</a:t>
            </a:r>
            <a:r>
              <a:rPr lang="cs-CZ" sz="1600" dirty="0" smtClean="0"/>
              <a:t>dechnutí – inhalační exploze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vstřebávání kůží </a:t>
            </a:r>
            <a:r>
              <a:rPr lang="cs-CZ" sz="1400" dirty="0" smtClean="0"/>
              <a:t>(oční spojivky, zvukovod, prostor pod jazykem, otevřené rány, popáleniny, zažívací trakt) </a:t>
            </a:r>
            <a:endParaRPr lang="cs-CZ" sz="1600" dirty="0" smtClean="0"/>
          </a:p>
        </p:txBody>
      </p:sp>
      <p:pic>
        <p:nvPicPr>
          <p:cNvPr id="3074" name="Picture 2" descr="Zobrazit podrobnosti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4375" y1="36458" x2="64583" y2="12500"/>
                        <a14:foregroundMark x1="38542" y1="51042" x2="38542" y2="51042"/>
                        <a14:foregroundMark x1="41667" y1="40625" x2="41667" y2="40625"/>
                        <a14:foregroundMark x1="35938" y1="46354" x2="35938" y2="46354"/>
                        <a14:foregroundMark x1="51563" y1="30729" x2="68229" y2="28125"/>
                        <a14:foregroundMark x1="45833" y1="49479" x2="42708" y2="44792"/>
                        <a14:foregroundMark x1="20313" y1="89063" x2="37500" y2="72396"/>
                        <a14:foregroundMark x1="35938" y1="65104" x2="35938" y2="65104"/>
                        <a14:foregroundMark x1="68750" y1="75000" x2="79688" y2="80208"/>
                        <a14:foregroundMark x1="39063" y1="74479" x2="54167" y2="82813"/>
                        <a14:foregroundMark x1="34896" y1="80208" x2="46875" y2="94792"/>
                        <a14:foregroundMark x1="72917" y1="82813" x2="64583" y2="95833"/>
                        <a14:foregroundMark x1="62500" y1="88542" x2="69792" y2="77604"/>
                        <a14:foregroundMark x1="58854" y1="85938" x2="61458" y2="94792"/>
                        <a14:foregroundMark x1="53125" y1="90625" x2="53125" y2="96354"/>
                        <a14:foregroundMark x1="17188" y1="86458" x2="11979" y2="69271"/>
                        <a14:foregroundMark x1="13542" y1="68750" x2="21875" y2="48958"/>
                        <a14:foregroundMark x1="23438" y1="44792" x2="20833" y2="18750"/>
                        <a14:foregroundMark x1="29167" y1="15625" x2="52604" y2="0"/>
                        <a14:foregroundMark x1="21875" y1="21354" x2="35938" y2="5729"/>
                        <a14:foregroundMark x1="29167" y1="35417" x2="38542" y2="16667"/>
                        <a14:foregroundMark x1="28646" y1="46875" x2="34375" y2="56250"/>
                        <a14:foregroundMark x1="41667" y1="14063" x2="61458" y2="9896"/>
                        <a14:foregroundMark x1="60938" y1="2604" x2="76563" y2="8333"/>
                        <a14:foregroundMark x1="77083" y1="13021" x2="77083" y2="30729"/>
                        <a14:foregroundMark x1="79688" y1="11458" x2="82292" y2="25521"/>
                        <a14:foregroundMark x1="81250" y1="32813" x2="77083" y2="43750"/>
                        <a14:foregroundMark x1="75521" y1="47917" x2="84375" y2="57813"/>
                        <a14:foregroundMark x1="78125" y1="79167" x2="86458" y2="59375"/>
                        <a14:foregroundMark x1="17188" y1="90625" x2="43229" y2="96354"/>
                        <a14:foregroundMark x1="82292" y1="83333" x2="67188" y2="98958"/>
                        <a14:foregroundMark x1="59896" y1="95833" x2="59896" y2="95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64751"/>
            <a:ext cx="1258927" cy="125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52856" y="3363838"/>
            <a:ext cx="7488832" cy="69502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Účinek toxické látky závisí na její koncentraci v ovzduší a době vdechování! 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539552" y="4299942"/>
            <a:ext cx="7488832" cy="648072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Co nejdříve zamezit nebo alespoň maximálně omezit kontakt nebezpečných látek s organismem! 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6" name="Picture 4" descr="Zobrazit podrobnosti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9896" r="89063">
                        <a14:foregroundMark x1="18750" y1="41667" x2="27604" y2="27604"/>
                        <a14:foregroundMark x1="40625" y1="48958" x2="49479" y2="50521"/>
                        <a14:foregroundMark x1="33333" y1="16667" x2="35417" y2="1563"/>
                        <a14:foregroundMark x1="42188" y1="32292" x2="40104" y2="22917"/>
                        <a14:foregroundMark x1="48958" y1="73958" x2="51563" y2="56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18606"/>
            <a:ext cx="1490464" cy="149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Zobrazit podrobnost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75402"/>
            <a:ext cx="1166428" cy="11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1026" name="Picture 2" descr="http://deti.zachranny-kruh.cz/image.php?idx=99218&amp;mw=331&amp;mh=2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46" y="2534428"/>
            <a:ext cx="1927226" cy="144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344416" y="792769"/>
            <a:ext cx="2160240" cy="432048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ACCIDENT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491630"/>
            <a:ext cx="410445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Transportation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substance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39050" y="2534428"/>
            <a:ext cx="2016224" cy="7323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c</a:t>
            </a:r>
            <a:r>
              <a:rPr lang="cs-CZ" dirty="0" err="1" smtClean="0"/>
              <a:t>istern</a:t>
            </a:r>
            <a:endParaRPr lang="cs-CZ" dirty="0" smtClean="0"/>
          </a:p>
          <a:p>
            <a:pPr algn="ctr"/>
            <a:r>
              <a:rPr lang="cs-CZ" dirty="0" smtClean="0"/>
              <a:t>tanker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76039" y="4353098"/>
            <a:ext cx="2160240" cy="432048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DANGER</a:t>
            </a:r>
            <a:endParaRPr lang="cs-CZ" b="1" dirty="0"/>
          </a:p>
        </p:txBody>
      </p:sp>
      <p:pic>
        <p:nvPicPr>
          <p:cNvPr id="1028" name="Picture 4" descr="Zobrazit podrobnosti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96" b="8906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50534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obrazit podrobnost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139" y="1995686"/>
            <a:ext cx="1526054" cy="152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/>
        </p:nvSpPr>
        <p:spPr>
          <a:xfrm>
            <a:off x="6584970" y="1008793"/>
            <a:ext cx="2313043" cy="4458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Warning</a:t>
            </a:r>
            <a:r>
              <a:rPr lang="cs-CZ" dirty="0" smtClean="0"/>
              <a:t> </a:t>
            </a:r>
            <a:r>
              <a:rPr lang="cs-CZ" dirty="0" err="1" smtClean="0"/>
              <a:t>symbols</a:t>
            </a:r>
            <a:endParaRPr lang="cs-CZ" dirty="0" smtClean="0"/>
          </a:p>
        </p:txBody>
      </p:sp>
      <p:sp>
        <p:nvSpPr>
          <p:cNvPr id="16" name="Obdélník 15"/>
          <p:cNvSpPr/>
          <p:nvPr/>
        </p:nvSpPr>
        <p:spPr>
          <a:xfrm>
            <a:off x="5580112" y="4228707"/>
            <a:ext cx="3321155" cy="7323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/>
              <a:t>The skull and crossbones is a common symbol for toxicity.</a:t>
            </a:r>
            <a:endParaRPr lang="cs-CZ" sz="1400" i="1" dirty="0" smtClean="0"/>
          </a:p>
        </p:txBody>
      </p:sp>
      <p:pic>
        <p:nvPicPr>
          <p:cNvPr id="1032" name="Picture 8" descr="Zobrazit podrobnosti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21" b="97396" l="0" r="100000">
                        <a14:foregroundMark x1="52604" y1="25521" x2="51563" y2="65625"/>
                        <a14:foregroundMark x1="29167" y1="44792" x2="34896" y2="48438"/>
                        <a14:foregroundMark x1="71354" y1="48438" x2="76563" y2="43229"/>
                        <a14:foregroundMark x1="75000" y1="70833" x2="65104" y2="65625"/>
                        <a14:foregroundMark x1="30729" y1="70313" x2="41146" y2="661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081" y="2904924"/>
            <a:ext cx="1448174" cy="144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24079" y="1822131"/>
            <a:ext cx="1584176" cy="53874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err="1" smtClean="0"/>
              <a:t>flammability</a:t>
            </a:r>
            <a:endParaRPr lang="cs-CZ" i="1" dirty="0" smtClean="0"/>
          </a:p>
        </p:txBody>
      </p:sp>
      <p:cxnSp>
        <p:nvCxnSpPr>
          <p:cNvPr id="7" name="Přímá spojnice se šipkou 6"/>
          <p:cNvCxnSpPr>
            <a:stCxn id="19" idx="3"/>
          </p:cNvCxnSpPr>
          <p:nvPr/>
        </p:nvCxnSpPr>
        <p:spPr>
          <a:xfrm>
            <a:off x="6808255" y="2091502"/>
            <a:ext cx="868489" cy="269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5531" y="492443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80920"/>
              </p:ext>
            </p:extLst>
          </p:nvPr>
        </p:nvGraphicFramePr>
        <p:xfrm>
          <a:off x="107950" y="1044575"/>
          <a:ext cx="7560840" cy="378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K nejrozšířenějším nebezpečným látkám patří: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 fosgen a sirovodík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formaldehyd a kyanovodík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chlór a amoniak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fosgen a oxid siřičitý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Při havárii s únikem toxických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látek je prvotní zásadou: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 okamžitě vyhledat výdejnu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masek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 okamžitě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schovat ve sklepě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nepřibližovat se k místu havárie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zdržovat se mimo jakoukoliv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budovu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Při vdechování nízkých koncentrací chlóru jsou první příznaky: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 ospalost, malátnost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kašel, pálení očí, slzení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bolest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břicha a zad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pocit úzkosti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chladu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čem závisí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účinek nebezpečných látek?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 na koncentraci látky a době vdechování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 na ročním období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na intenzitě slunečního záření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na skupenství látek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530" y="492443"/>
            <a:ext cx="4710485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635646"/>
            <a:ext cx="7992888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://www.bittner.eu/cz/adr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(</a:t>
            </a:r>
            <a:r>
              <a:rPr lang="cs-CZ" dirty="0" err="1" smtClean="0"/>
              <a:t>slide</a:t>
            </a:r>
            <a:r>
              <a:rPr lang="cs-CZ" dirty="0" smtClean="0"/>
              <a:t> 3)</a:t>
            </a:r>
          </a:p>
          <a:p>
            <a:pPr marL="342900" indent="-342900">
              <a:buAutoNum type="arabicPeriod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www.prvni-pomoc.webgarden.cz/stabilizovana-poloh</a:t>
            </a:r>
          </a:p>
          <a:p>
            <a:pPr marL="342900" indent="-342900">
              <a:buAutoNum type="arabicPeriod"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deti.zachranny-kruh.cz/index.php?art=99027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Obrázky z databáze klipart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2166</TotalTime>
  <Words>1022</Words>
  <Application>Microsoft Office PowerPoint</Application>
  <PresentationFormat>Předvádění na obrazovce (16:9)</PresentationFormat>
  <Paragraphs>157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21.1 Vím, co jsou ostatní krizové situace.</vt:lpstr>
      <vt:lpstr>21.2 Co již víme?</vt:lpstr>
      <vt:lpstr>21.3 Jaké si řekneme nové termíny a názvy?</vt:lpstr>
      <vt:lpstr>21.4 Co si řekneme nového?</vt:lpstr>
      <vt:lpstr>21.5 Procvičení a příklady</vt:lpstr>
      <vt:lpstr>21.6 Něco navíc pro šikovné</vt:lpstr>
      <vt:lpstr>21.7 CLIL</vt:lpstr>
      <vt:lpstr>21.8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223</cp:revision>
  <dcterms:created xsi:type="dcterms:W3CDTF">2010-10-18T18:21:56Z</dcterms:created>
  <dcterms:modified xsi:type="dcterms:W3CDTF">2012-05-10T06:35:53Z</dcterms:modified>
</cp:coreProperties>
</file>