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2D050"/>
    <a:srgbClr val="FFCCCC"/>
    <a:srgbClr val="FF99CC"/>
    <a:srgbClr val="FF66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wmf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LeaX0ueZD-g&amp;feature=relate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4.gif"/><Relationship Id="rId7" Type="http://schemas.openxmlformats.org/officeDocument/2006/relationships/image" Target="../media/image1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weI7y9s0CuM&amp;feature=fvst" TargetMode="External"/><Relationship Id="rId3" Type="http://schemas.openxmlformats.org/officeDocument/2006/relationships/image" Target="../media/image20.jpeg"/><Relationship Id="rId7" Type="http://schemas.openxmlformats.org/officeDocument/2006/relationships/hyperlink" Target="http://www.youtube.com/watch?v=h84yTNXCXPQ&amp;feature=list_related&amp;playnext=1&amp;list=SPE66B9476AF5ED5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Torn%C3%A1do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://cs.wikipedia.org/wiki/Beaufortova_stupnice" TargetMode="External"/><Relationship Id="rId9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10" Type="http://schemas.openxmlformats.org/officeDocument/2006/relationships/hyperlink" Target="http://www.youtube.com/watch?v=fFoF57KX2yU" TargetMode="External"/><Relationship Id="rId4" Type="http://schemas.openxmlformats.org/officeDocument/2006/relationships/image" Target="../media/image23.jpeg"/><Relationship Id="rId9" Type="http://schemas.openxmlformats.org/officeDocument/2006/relationships/hyperlink" Target="http://www.youtube.com/watch?v=OdhfV-8dbCE&amp;feature=relmf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Tropick%C3%A1_cykl%C3%B3na" TargetMode="External"/><Relationship Id="rId2" Type="http://schemas.openxmlformats.org/officeDocument/2006/relationships/hyperlink" Target="http://www.zachranny-kruh.c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2925"/>
            <a:ext cx="888523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 Vím, jak se chovat v krizových situacích.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14495" y="1172578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u="sng" dirty="0" smtClean="0">
                <a:latin typeface="+mn-lt"/>
              </a:rPr>
              <a:t>Víte, co jsou krizové situace?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981272" y="1108008"/>
            <a:ext cx="4104456" cy="793491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810504" y="1504753"/>
            <a:ext cx="2445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600" b="1" dirty="0" smtClean="0">
                <a:latin typeface="+mn-lt"/>
              </a:rPr>
              <a:t>situace ohrožující život</a:t>
            </a:r>
          </a:p>
          <a:p>
            <a:pPr marL="171450" indent="-171450">
              <a:buFontTx/>
              <a:buChar char="-"/>
            </a:pPr>
            <a:endParaRPr lang="cs-CZ" sz="1600" b="1" dirty="0" smtClean="0">
              <a:latin typeface="+mn-lt"/>
            </a:endParaRPr>
          </a:p>
        </p:txBody>
      </p:sp>
      <p:pic>
        <p:nvPicPr>
          <p:cNvPr id="1026" name="Picture 2" descr="http://upload.wikimedia.org/wikipedia/commons/thumb/5/58/Povoden_2002_hlasna_treban.jpg/220px-Povoden_2002_hlasna_treb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29" y="2891090"/>
            <a:ext cx="1693234" cy="126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áhled obrázk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656" y="900333"/>
            <a:ext cx="860811" cy="129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9/95/FirePhotography.jpg/220px-FirePhotograph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286" y="2791501"/>
            <a:ext cx="1780739" cy="133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mp3stahuj.cz/img_db/2009/June/Vybuchostrovnisopky/1896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850" y="2338485"/>
            <a:ext cx="2407000" cy="166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 6"/>
          <p:cNvSpPr/>
          <p:nvPr/>
        </p:nvSpPr>
        <p:spPr>
          <a:xfrm>
            <a:off x="237864" y="2583313"/>
            <a:ext cx="2343895" cy="1720863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64268" y="2583313"/>
            <a:ext cx="1078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+mn-lt"/>
              </a:rPr>
              <a:t>POVODEŇ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275856" y="2023910"/>
            <a:ext cx="2980640" cy="2125935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2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95936" y="2042727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+mn-lt"/>
              </a:rPr>
              <a:t>VÝBUCH SOPKY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371573" y="569543"/>
            <a:ext cx="1602382" cy="1780961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399690" y="569543"/>
            <a:ext cx="150554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+mn-lt"/>
              </a:rPr>
              <a:t>ZEMĚTŘESENÍ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648677" y="2480718"/>
            <a:ext cx="2195958" cy="182345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7339417" y="2484460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+mn-lt"/>
              </a:rPr>
              <a:t>POŽÁR</a:t>
            </a:r>
          </a:p>
        </p:txBody>
      </p:sp>
      <p:pic>
        <p:nvPicPr>
          <p:cNvPr id="1034" name="Picture 10" descr="Lavi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83" y="1299922"/>
            <a:ext cx="1463926" cy="105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aoblený obdélník 13"/>
          <p:cNvSpPr/>
          <p:nvPr/>
        </p:nvSpPr>
        <p:spPr>
          <a:xfrm>
            <a:off x="237864" y="1062189"/>
            <a:ext cx="2331567" cy="1374207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967823" y="1017263"/>
            <a:ext cx="871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+mn-lt"/>
              </a:rPr>
              <a:t>LAVINA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-276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</p:txBody>
      </p:sp>
      <p:pic>
        <p:nvPicPr>
          <p:cNvPr id="25" name="obrázek 5" descr="Image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497170"/>
            <a:ext cx="3053325" cy="646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821" y="52387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20.10 Anotace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405470"/>
              </p:ext>
            </p:extLst>
          </p:nvPr>
        </p:nvGraphicFramePr>
        <p:xfrm>
          <a:off x="935596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r>
                        <a:rPr lang="cs-CZ" baseline="0" dirty="0" smtClean="0"/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Sesuv půdy, povodně, atmosférické jevy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</a:t>
                      </a:r>
                      <a:r>
                        <a:rPr lang="cs-CZ" baseline="0" dirty="0" smtClean="0"/>
                        <a:t> vybrané živelné katastrofy.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50" y="547237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07504" y="1290414"/>
            <a:ext cx="3268227" cy="3744416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C:\Users\krivanek\AppData\Local\Microsoft\Windows\Temporary Internet Files\Content.IE5\L3UIJO4C\MC9002390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" y="1732189"/>
            <a:ext cx="1544478" cy="83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12567" y="1388555"/>
            <a:ext cx="26581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 smtClean="0">
                <a:latin typeface="+mn-lt"/>
              </a:rPr>
              <a:t>Důležitá telefonní čísla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21761" y="1917148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158</a:t>
            </a:r>
          </a:p>
        </p:txBody>
      </p:sp>
      <p:pic>
        <p:nvPicPr>
          <p:cNvPr id="2051" name="Picture 3" descr="C:\Users\krivanek\AppData\Local\Microsoft\Windows\Temporary Internet Files\Content.IE5\LUIMIG5S\MM900284131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4" y="2702865"/>
            <a:ext cx="11906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421762" y="2833982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150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21763" y="398393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155</a:t>
            </a:r>
          </a:p>
        </p:txBody>
      </p:sp>
      <p:pic>
        <p:nvPicPr>
          <p:cNvPr id="2052" name="Picture 4" descr="C:\Users\krivanek\AppData\Local\Microsoft\Windows\Temporary Internet Files\Content.IE5\LUIMIG5S\MC9003209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" y="3629663"/>
            <a:ext cx="1368153" cy="117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aoblený obdélník 12"/>
          <p:cNvSpPr/>
          <p:nvPr/>
        </p:nvSpPr>
        <p:spPr>
          <a:xfrm>
            <a:off x="5076056" y="683762"/>
            <a:ext cx="2664296" cy="457200"/>
          </a:xfrm>
          <a:prstGeom prst="round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Živelní </a:t>
            </a:r>
            <a:r>
              <a:rPr lang="cs-CZ" b="1" dirty="0" smtClean="0"/>
              <a:t>pohroma</a:t>
            </a:r>
            <a:endParaRPr lang="cs-CZ" b="1" dirty="0"/>
          </a:p>
        </p:txBody>
      </p:sp>
      <p:sp>
        <p:nvSpPr>
          <p:cNvPr id="14" name="Zaoblený obdélník 13"/>
          <p:cNvSpPr/>
          <p:nvPr/>
        </p:nvSpPr>
        <p:spPr>
          <a:xfrm>
            <a:off x="4548336" y="1429350"/>
            <a:ext cx="3960440" cy="718631"/>
          </a:xfrm>
          <a:prstGeom prst="round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cs-CZ" sz="1600" dirty="0" smtClean="0"/>
              <a:t>mimořádná událost vzniklá v důsledku škodlivého působení přírodních sil </a:t>
            </a:r>
          </a:p>
          <a:p>
            <a:pPr marL="285750" indent="-285750" algn="just">
              <a:buFontTx/>
              <a:buChar char="-"/>
            </a:pPr>
            <a:r>
              <a:rPr lang="cs-CZ" sz="1600" dirty="0"/>
              <a:t>z</a:t>
            </a:r>
            <a:r>
              <a:rPr lang="cs-CZ" sz="1600" dirty="0" smtClean="0"/>
              <a:t>pravidla udeří najednou a nečekaně</a:t>
            </a:r>
            <a:endParaRPr lang="cs-CZ" sz="16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3923928" y="2467105"/>
            <a:ext cx="4968552" cy="2408901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cs-CZ" sz="1600" dirty="0"/>
              <a:t>p</a:t>
            </a:r>
            <a:r>
              <a:rPr lang="cs-CZ" sz="1600" dirty="0" smtClean="0"/>
              <a:t>ohyb hmot (zemětřesení, sesuvy půdy)</a:t>
            </a:r>
          </a:p>
          <a:p>
            <a:pPr marL="342900" indent="-342900" algn="just">
              <a:buAutoNum type="arabicPeriod"/>
            </a:pPr>
            <a:r>
              <a:rPr lang="cs-CZ" sz="1600" dirty="0"/>
              <a:t>f</a:t>
            </a:r>
            <a:r>
              <a:rPr lang="cs-CZ" sz="1600" dirty="0" smtClean="0"/>
              <a:t>yzikální a chemické procesy (v hlubinách Země – sopečná činnost)</a:t>
            </a:r>
          </a:p>
          <a:p>
            <a:pPr marL="342900" indent="-342900" algn="just">
              <a:buAutoNum type="arabicPeriod"/>
            </a:pPr>
            <a:r>
              <a:rPr lang="cs-CZ" sz="1600" dirty="0"/>
              <a:t>z</a:t>
            </a:r>
            <a:r>
              <a:rPr lang="cs-CZ" sz="1600" dirty="0" smtClean="0"/>
              <a:t>výšení hladin vody (povodně, mořské zátopy, tsunami)</a:t>
            </a:r>
          </a:p>
          <a:p>
            <a:pPr marL="342900" indent="-342900" algn="just">
              <a:buAutoNum type="arabicPeriod"/>
            </a:pPr>
            <a:r>
              <a:rPr lang="cs-CZ" sz="1600" dirty="0" smtClean="0"/>
              <a:t>mimořádně silný vítr (orkány, větrné bouře, cyklony)</a:t>
            </a:r>
          </a:p>
          <a:p>
            <a:pPr marL="342900" indent="-342900" algn="just">
              <a:buAutoNum type="arabicPeriod"/>
            </a:pPr>
            <a:r>
              <a:rPr lang="cs-CZ" sz="1600" dirty="0"/>
              <a:t>a</a:t>
            </a:r>
            <a:r>
              <a:rPr lang="cs-CZ" sz="1600" dirty="0" smtClean="0"/>
              <a:t>tmosférické poruchy (bouře)</a:t>
            </a:r>
          </a:p>
          <a:p>
            <a:pPr marL="342900" indent="-342900" algn="just">
              <a:buAutoNum type="arabicPeriod"/>
            </a:pPr>
            <a:r>
              <a:rPr lang="cs-CZ" sz="1600" dirty="0"/>
              <a:t>k</a:t>
            </a:r>
            <a:r>
              <a:rPr lang="cs-CZ" sz="1600" dirty="0" smtClean="0"/>
              <a:t>osmické vlivy – škodlivé záření, dopad meteoritu</a:t>
            </a:r>
            <a:endParaRPr lang="cs-CZ" sz="1600" dirty="0"/>
          </a:p>
        </p:txBody>
      </p:sp>
      <p:pic>
        <p:nvPicPr>
          <p:cNvPr id="1026" name="Picture 2" descr="C:\Users\krivankova\AppData\Local\Microsoft\Windows\Temporary Internet Files\Content.IE5\U8UH713D\MP90042261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721" y="683762"/>
            <a:ext cx="952414" cy="96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7NA63YPY\MM900041152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01" y="695681"/>
            <a:ext cx="10477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416664" y="645536"/>
            <a:ext cx="2511820" cy="4680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SESUVY PŮDY</a:t>
            </a:r>
            <a:endParaRPr lang="cs-CZ" b="1" dirty="0"/>
          </a:p>
        </p:txBody>
      </p:sp>
      <p:pic>
        <p:nvPicPr>
          <p:cNvPr id="2050" name="Picture 2" descr="http://www.zachranny-kruh.cz/image.php?idx=468&amp;mw=250&amp;mh=1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87150"/>
            <a:ext cx="1944216" cy="143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6948264" y="1339237"/>
            <a:ext cx="2036606" cy="1286634"/>
          </a:xfrm>
          <a:prstGeom prst="roundRect">
            <a:avLst/>
          </a:prstGeom>
          <a:solidFill>
            <a:srgbClr val="FFCCCC">
              <a:alpha val="54118"/>
            </a:srgb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cs-CZ" sz="1600" dirty="0" smtClean="0"/>
              <a:t>- dojde k porušení stability svahu v důsledku přírodních procesů nebo lidské činnosti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4824028" y="2940580"/>
            <a:ext cx="4104456" cy="2016224"/>
          </a:xfrm>
          <a:prstGeom prst="roundRect">
            <a:avLst/>
          </a:prstGeom>
          <a:solidFill>
            <a:srgbClr val="FFFF99"/>
          </a:solidFill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Preventivní opatření: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zachycení </a:t>
            </a:r>
            <a:r>
              <a:rPr lang="cs-CZ" sz="1600" dirty="0"/>
              <a:t>a odvedení povrchové </a:t>
            </a:r>
            <a:r>
              <a:rPr lang="cs-CZ" sz="1600" dirty="0" smtClean="0"/>
              <a:t>vody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umělá </a:t>
            </a:r>
            <a:r>
              <a:rPr lang="cs-CZ" sz="1600" dirty="0"/>
              <a:t>úprava terénu (kotvení svahů, stavba pilotů, opěrných stěn, výsadba vhodné zeleně, odstřely skalních bloků nebo vrstev sněhu</a:t>
            </a:r>
            <a:r>
              <a:rPr lang="cs-CZ" sz="1600" dirty="0" smtClean="0"/>
              <a:t>)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dle </a:t>
            </a:r>
            <a:r>
              <a:rPr lang="cs-CZ" sz="1600" dirty="0"/>
              <a:t>možností - vyčerpání vody ze studní na ohroženém </a:t>
            </a:r>
            <a:r>
              <a:rPr lang="cs-CZ" sz="1600" dirty="0" smtClean="0"/>
              <a:t>území</a:t>
            </a:r>
            <a:endParaRPr lang="cs-CZ" sz="16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179512" y="1204317"/>
            <a:ext cx="4392488" cy="3752487"/>
          </a:xfrm>
          <a:prstGeom prst="roundRect">
            <a:avLst/>
          </a:prstGeom>
          <a:solidFill>
            <a:srgbClr val="92D050">
              <a:alpha val="58824"/>
            </a:srgbClr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Bezprostřední opatření: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/>
              <a:t>vyhýbejte se </a:t>
            </a:r>
            <a:r>
              <a:rPr lang="cs-CZ" sz="1400" dirty="0"/>
              <a:t>místům, kde jsou porušeny svahy, na kterých hrozí zřícení skal, kamení a uvolnění bahenních proudů a sněhových </a:t>
            </a:r>
            <a:r>
              <a:rPr lang="cs-CZ" sz="1400" dirty="0" smtClean="0"/>
              <a:t>lavin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/>
              <a:t>v </a:t>
            </a:r>
            <a:r>
              <a:rPr lang="cs-CZ" sz="1400" dirty="0"/>
              <a:t>případě reálné hrozby porušení svahů při bouřce, při povodních a silných deštích </a:t>
            </a:r>
            <a:r>
              <a:rPr lang="cs-CZ" sz="1400" dirty="0" smtClean="0"/>
              <a:t>opusťte </a:t>
            </a:r>
            <a:r>
              <a:rPr lang="cs-CZ" sz="1400" dirty="0"/>
              <a:t>co </a:t>
            </a:r>
            <a:r>
              <a:rPr lang="cs-CZ" sz="1400" dirty="0" smtClean="0"/>
              <a:t>nejrychleji </a:t>
            </a:r>
            <a:r>
              <a:rPr lang="cs-CZ" sz="1400" dirty="0"/>
              <a:t>ohrožené </a:t>
            </a:r>
            <a:r>
              <a:rPr lang="cs-CZ" sz="1400" dirty="0" smtClean="0"/>
              <a:t>prostředí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p</a:t>
            </a:r>
            <a:r>
              <a:rPr lang="cs-CZ" sz="1400" dirty="0" smtClean="0"/>
              <a:t>okud </a:t>
            </a:r>
            <a:r>
              <a:rPr lang="cs-CZ" sz="1400" dirty="0"/>
              <a:t>jste byli </a:t>
            </a:r>
            <a:r>
              <a:rPr lang="cs-CZ" sz="1400" dirty="0" smtClean="0"/>
              <a:t>zasaženi </a:t>
            </a:r>
            <a:r>
              <a:rPr lang="cs-CZ" sz="1400" dirty="0"/>
              <a:t>půdním sesuvem ve volné krajině a nejste zraněni, nebo jste zraněni jen lehce, snažte se co nejrychleji uniknout směrem od závalu, obvykle stranou a </a:t>
            </a:r>
            <a:r>
              <a:rPr lang="cs-CZ" sz="1400" dirty="0" smtClean="0"/>
              <a:t>nahoru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/>
              <a:t>jste-li </a:t>
            </a:r>
            <a:r>
              <a:rPr lang="cs-CZ" sz="1400" dirty="0"/>
              <a:t>sesuvem zavaleni v budově, chovejte se obdobně jako v případě zavalení </a:t>
            </a:r>
            <a:r>
              <a:rPr lang="cs-CZ" sz="1400" dirty="0" smtClean="0"/>
              <a:t>zemětřesením, </a:t>
            </a:r>
            <a:r>
              <a:rPr lang="cs-CZ" sz="1400" dirty="0"/>
              <a:t>vždy se pokuste zajistit alespoň přívod vzduchu do zavaleného prostředí a přivolat co nejrychleji účinnou </a:t>
            </a:r>
            <a:r>
              <a:rPr lang="cs-CZ" sz="1400" dirty="0" smtClean="0"/>
              <a:t>pomoc</a:t>
            </a:r>
            <a:endParaRPr lang="cs-CZ" sz="1400" dirty="0"/>
          </a:p>
        </p:txBody>
      </p:sp>
      <p:sp>
        <p:nvSpPr>
          <p:cNvPr id="6" name="Tlačítko akce: Video 5">
            <a:hlinkClick r:id="rId4" highlightClick="1"/>
          </p:cNvPr>
          <p:cNvSpPr/>
          <p:nvPr/>
        </p:nvSpPr>
        <p:spPr>
          <a:xfrm>
            <a:off x="6012044" y="2283718"/>
            <a:ext cx="809240" cy="521208"/>
          </a:xfrm>
          <a:prstGeom prst="actionButtonMovi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58868"/>
            <a:ext cx="56800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148064" y="699542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POVODNĚ</a:t>
            </a:r>
            <a:endParaRPr lang="cs-CZ" b="1" dirty="0"/>
          </a:p>
        </p:txBody>
      </p:sp>
      <p:sp>
        <p:nvSpPr>
          <p:cNvPr id="2" name="Zaoblený obdélník 1"/>
          <p:cNvSpPr/>
          <p:nvPr/>
        </p:nvSpPr>
        <p:spPr>
          <a:xfrm>
            <a:off x="6096533" y="1491630"/>
            <a:ext cx="2736304" cy="53969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- zvýšení hladiny vody, zvětšení průtoku</a:t>
            </a:r>
            <a:endParaRPr lang="cs-CZ" sz="1600" dirty="0"/>
          </a:p>
        </p:txBody>
      </p:sp>
      <p:sp>
        <p:nvSpPr>
          <p:cNvPr id="7" name="Zaoblený obdélník 6"/>
          <p:cNvSpPr/>
          <p:nvPr/>
        </p:nvSpPr>
        <p:spPr>
          <a:xfrm>
            <a:off x="611560" y="3142528"/>
            <a:ext cx="3166814" cy="180746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600" dirty="0" smtClean="0"/>
              <a:t>sezónní zvyšování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vzedmutí hladiny vlivem bouřek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t</a:t>
            </a:r>
            <a:r>
              <a:rPr lang="cs-CZ" sz="1600" dirty="0" smtClean="0"/>
              <a:t>ání sněhu a ledovců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z</a:t>
            </a:r>
            <a:r>
              <a:rPr lang="cs-CZ" sz="1600" dirty="0" smtClean="0"/>
              <a:t>vláštní povodně – protržení hráze přehrad, sesuv půdy vlivem deště </a:t>
            </a:r>
            <a:endParaRPr lang="cs-CZ" sz="1600" dirty="0"/>
          </a:p>
        </p:txBody>
      </p:sp>
      <p:sp>
        <p:nvSpPr>
          <p:cNvPr id="9" name="Zaoblený obdélník 8"/>
          <p:cNvSpPr/>
          <p:nvPr/>
        </p:nvSpPr>
        <p:spPr>
          <a:xfrm>
            <a:off x="2915816" y="1298673"/>
            <a:ext cx="1455998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Povodně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- říční</a:t>
            </a:r>
          </a:p>
          <a:p>
            <a:r>
              <a:rPr lang="cs-CZ" sz="1600" dirty="0" smtClean="0"/>
              <a:t>- mořské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431540" y="1311622"/>
            <a:ext cx="2088232" cy="12889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Povodně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přívalové 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j</a:t>
            </a:r>
            <a:r>
              <a:rPr lang="cs-CZ" sz="1600" dirty="0" smtClean="0"/>
              <a:t>ednoduché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složité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sezónní</a:t>
            </a:r>
            <a:endParaRPr lang="cs-CZ" sz="1600" dirty="0"/>
          </a:p>
        </p:txBody>
      </p:sp>
      <p:pic>
        <p:nvPicPr>
          <p:cNvPr id="1026" name="Picture 2" descr="C:\Users\krivankova\AppData\Local\Microsoft\Windows\Temporary Internet Files\Content.IE5\U8UH713D\MM900046651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48444"/>
            <a:ext cx="14763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7NA63YPY\MM900283225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2264018"/>
            <a:ext cx="979066" cy="107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rivankova\AppData\Local\Microsoft\Windows\Temporary Internet Files\Content.IE5\3YTJZCQD\MM900356733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81" y="2306785"/>
            <a:ext cx="1028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rivankova\AppData\Local\Microsoft\Windows\Temporary Internet Files\Content.IE5\U8UH713D\MM90028288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106" y="2313259"/>
            <a:ext cx="1269504" cy="86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rivankova\AppData\Local\Microsoft\Windows\Temporary Internet Files\Content.IE5\U8UH713D\MM900041152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32967"/>
            <a:ext cx="10477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rivankova\AppData\Local\Microsoft\Windows\Temporary Internet Files\Content.IE5\U8UH713D\MM900318125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292" y="651917"/>
            <a:ext cx="8096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4211959" y="3483543"/>
            <a:ext cx="4620878" cy="1466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u="sng" dirty="0" smtClean="0"/>
              <a:t>Ochrana před povodněmi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</a:t>
            </a:r>
            <a:r>
              <a:rPr lang="cs-CZ" sz="1600" dirty="0" smtClean="0"/>
              <a:t>reventivní opatření (hráze, protipovodňové zdi)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b</a:t>
            </a:r>
            <a:r>
              <a:rPr lang="cs-CZ" sz="1600" dirty="0" smtClean="0"/>
              <a:t>ezprostřední ochrana (povodňové hlídky, hlásné služby, varování)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opatření po povodni (odstranění škod)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131590"/>
            <a:ext cx="4536504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 smtClean="0"/>
              <a:t>Na mapě ČR barevně vyznač vodní tok vybrané řeky, jinou barvou vyznač území, které bylo postiženo. Zjisti, jaké škody povodně způsobily, jaká byla vytvořena preventivní opatření.    </a:t>
            </a:r>
            <a:endParaRPr lang="cs-CZ" sz="1400" i="1" dirty="0"/>
          </a:p>
        </p:txBody>
      </p:sp>
      <p:pic>
        <p:nvPicPr>
          <p:cNvPr id="1028" name="Picture 4" descr="slepá řeky čr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870" l="0" r="9963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11436"/>
            <a:ext cx="4536504" cy="291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364088" y="699542"/>
            <a:ext cx="3528392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Jaká ochranná opatření byste přijali, pokud by váš dům byl ohrožen povodní?</a:t>
            </a:r>
            <a:endParaRPr lang="cs-CZ" sz="1600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38977"/>
              </p:ext>
            </p:extLst>
          </p:nvPr>
        </p:nvGraphicFramePr>
        <p:xfrm>
          <a:off x="5004048" y="1635646"/>
          <a:ext cx="3960440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0220"/>
                <a:gridCol w="19802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/>
                        <a:t>Položka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 smtClean="0"/>
                        <a:t>Ochranná opatření</a:t>
                      </a:r>
                      <a:endParaRPr lang="cs-CZ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smtClean="0"/>
                        <a:t>elektřina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voda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přístroje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plyn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topení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nábytek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chemikálie, toxické látky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i="1" dirty="0" smtClean="0"/>
                        <a:t>kanalizace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1995" y="557328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279051" y="1131590"/>
            <a:ext cx="2232248" cy="437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Tropická cyklóna</a:t>
            </a:r>
            <a:endParaRPr lang="cs-CZ" b="1" dirty="0"/>
          </a:p>
        </p:txBody>
      </p:sp>
      <p:sp>
        <p:nvSpPr>
          <p:cNvPr id="3" name="Zaoblený obdélník 2"/>
          <p:cNvSpPr/>
          <p:nvPr/>
        </p:nvSpPr>
        <p:spPr>
          <a:xfrm>
            <a:off x="89976" y="1707654"/>
            <a:ext cx="2825840" cy="15121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cs-CZ" sz="1400" dirty="0" smtClean="0"/>
              <a:t>atmosférický útvar charakteru cyklony (tlakové níže) v podobě obrovského víru s charakteristickým okem ve středu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1400" dirty="0" smtClean="0"/>
              <a:t>vznikají v subtropické oblasti</a:t>
            </a:r>
            <a:endParaRPr lang="cs-CZ" sz="1400" dirty="0"/>
          </a:p>
        </p:txBody>
      </p:sp>
      <p:sp>
        <p:nvSpPr>
          <p:cNvPr id="4" name="Zaoblený obdélník 3"/>
          <p:cNvSpPr/>
          <p:nvPr/>
        </p:nvSpPr>
        <p:spPr>
          <a:xfrm>
            <a:off x="141907" y="3378652"/>
            <a:ext cx="2664296" cy="1209578"/>
          </a:xfrm>
          <a:prstGeom prst="roundRect">
            <a:avLst/>
          </a:prstGeom>
          <a:solidFill>
            <a:srgbClr val="FFFF99"/>
          </a:solidFill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Názvy tropických cyklon</a:t>
            </a:r>
          </a:p>
          <a:p>
            <a:pPr algn="just"/>
            <a:r>
              <a:rPr lang="cs-CZ" sz="1400" dirty="0"/>
              <a:t>c</a:t>
            </a:r>
            <a:r>
              <a:rPr lang="cs-CZ" sz="1400" dirty="0" smtClean="0"/>
              <a:t>yklon – Indie</a:t>
            </a:r>
          </a:p>
          <a:p>
            <a:pPr algn="just"/>
            <a:r>
              <a:rPr lang="cs-CZ" sz="1400" dirty="0"/>
              <a:t>h</a:t>
            </a:r>
            <a:r>
              <a:rPr lang="cs-CZ" sz="1400" dirty="0" smtClean="0"/>
              <a:t>urikán – Atlantský oceán</a:t>
            </a:r>
          </a:p>
          <a:p>
            <a:pPr algn="just"/>
            <a:r>
              <a:rPr lang="cs-CZ" sz="1400" dirty="0" smtClean="0"/>
              <a:t>tajfun – Jihovýchodní Asie</a:t>
            </a:r>
          </a:p>
          <a:p>
            <a:pPr algn="just"/>
            <a:r>
              <a:rPr lang="cs-CZ" sz="1400" dirty="0" err="1"/>
              <a:t>w</a:t>
            </a:r>
            <a:r>
              <a:rPr lang="cs-CZ" sz="1400" dirty="0" err="1" smtClean="0"/>
              <a:t>illi-willi</a:t>
            </a:r>
            <a:r>
              <a:rPr lang="cs-CZ" sz="1400" dirty="0" smtClean="0"/>
              <a:t> - Austrálie</a:t>
            </a:r>
            <a:endParaRPr lang="cs-CZ" sz="1400" dirty="0"/>
          </a:p>
        </p:txBody>
      </p:sp>
      <p:pic>
        <p:nvPicPr>
          <p:cNvPr id="1026" name="Picture 2" descr="http://upload.wikimedia.org/wikipedia/commons/thumb/e/e4/Hurricane_Floyd_1999-09-14.jpg/220px-Hurricane_Floyd_1999-09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191" y="3156048"/>
            <a:ext cx="1591313" cy="143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aoblený obdélník 8"/>
          <p:cNvSpPr/>
          <p:nvPr/>
        </p:nvSpPr>
        <p:spPr>
          <a:xfrm>
            <a:off x="4136504" y="603087"/>
            <a:ext cx="3528392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ATMOSFÉRICKÉ PORUCHY</a:t>
            </a:r>
            <a:endParaRPr lang="cs-CZ" b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6516216" y="1203598"/>
            <a:ext cx="2520280" cy="151216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cs-CZ" sz="1400" dirty="0"/>
              <a:t>p</a:t>
            </a:r>
            <a:r>
              <a:rPr lang="cs-CZ" sz="1400" dirty="0" smtClean="0"/>
              <a:t>rudké bouřlivé počasí (hurikány, tornáda, tajfun) 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j</a:t>
            </a:r>
            <a:r>
              <a:rPr lang="cs-CZ" sz="1400" dirty="0" smtClean="0"/>
              <a:t>iné prvky počasí – sucho, extrémní chlad a vedro, přílišné deště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3063400" y="1203598"/>
            <a:ext cx="3312368" cy="16582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Dopady atmosférických jevů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/>
              <a:t>ohrožení životů a zdraví </a:t>
            </a:r>
            <a:r>
              <a:rPr lang="cs-CZ" sz="1400" dirty="0" smtClean="0"/>
              <a:t>obyvatelstva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 smtClean="0"/>
              <a:t>vyvrácené </a:t>
            </a:r>
            <a:r>
              <a:rPr lang="cs-CZ" sz="1400" dirty="0"/>
              <a:t>stromy, </a:t>
            </a:r>
            <a:r>
              <a:rPr lang="cs-CZ" sz="1400" dirty="0" smtClean="0"/>
              <a:t>polomy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 smtClean="0"/>
              <a:t>poškozené </a:t>
            </a:r>
            <a:r>
              <a:rPr lang="cs-CZ" sz="1400" dirty="0"/>
              <a:t>budovy, </a:t>
            </a:r>
            <a:r>
              <a:rPr lang="cs-CZ" sz="1400" dirty="0" smtClean="0"/>
              <a:t>stavby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 smtClean="0"/>
              <a:t>vyřazené </a:t>
            </a:r>
            <a:r>
              <a:rPr lang="cs-CZ" sz="1400" dirty="0"/>
              <a:t>elektrické a telefonní </a:t>
            </a:r>
            <a:r>
              <a:rPr lang="cs-CZ" sz="1400" dirty="0" smtClean="0"/>
              <a:t>linky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 smtClean="0"/>
              <a:t>narušená doprava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400" dirty="0" smtClean="0"/>
              <a:t>další </a:t>
            </a:r>
            <a:r>
              <a:rPr lang="cs-CZ" sz="1400" dirty="0"/>
              <a:t>dopady 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89976" y="4668488"/>
            <a:ext cx="3744416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hlinkClick r:id="rId4"/>
              </a:rPr>
              <a:t>Beaufortova stupnice pro vyjadřování síly větru </a:t>
            </a:r>
            <a:endParaRPr lang="cs-CZ" sz="1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4031867" y="3221429"/>
            <a:ext cx="3477700" cy="173010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Ochrana před atmosférickými vlivy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/>
              <a:t>leduj zprávy v rozhlase a televizi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/>
              <a:t>pusť místa, kde hrozí pády větších předmětů ze střech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z</a:t>
            </a:r>
            <a:r>
              <a:rPr lang="cs-CZ" sz="1400" dirty="0" smtClean="0"/>
              <a:t>avři okna, okenice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/>
              <a:t>ejlepší </a:t>
            </a:r>
            <a:r>
              <a:rPr lang="cs-CZ" sz="1400" dirty="0"/>
              <a:t>u</a:t>
            </a:r>
            <a:r>
              <a:rPr lang="cs-CZ" sz="1400" dirty="0" smtClean="0"/>
              <a:t>krytí – sklep, kryty pod úrovní terénu</a:t>
            </a:r>
            <a:endParaRPr lang="cs-CZ" sz="1400" dirty="0"/>
          </a:p>
        </p:txBody>
      </p:sp>
      <p:pic>
        <p:nvPicPr>
          <p:cNvPr id="14" name="Picture 3" descr="C:\Users\krivankova\AppData\Local\Microsoft\Windows\Temporary Internet Files\Content.IE5\U8UH713D\MP90040666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043" y="3955483"/>
            <a:ext cx="1542453" cy="102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4796908" y="2796008"/>
            <a:ext cx="1947617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hlinkClick r:id="rId6"/>
              </a:rPr>
              <a:t>Fujitova</a:t>
            </a:r>
            <a:r>
              <a:rPr lang="cs-CZ" sz="1400" dirty="0" smtClean="0">
                <a:hlinkClick r:id="rId6"/>
              </a:rPr>
              <a:t> stupnice</a:t>
            </a:r>
            <a:endParaRPr lang="cs-CZ" sz="1400" dirty="0"/>
          </a:p>
        </p:txBody>
      </p:sp>
      <p:sp>
        <p:nvSpPr>
          <p:cNvPr id="17" name="Tlačítko akce: Video 16">
            <a:hlinkClick r:id="rId7" highlightClick="1"/>
          </p:cNvPr>
          <p:cNvSpPr/>
          <p:nvPr/>
        </p:nvSpPr>
        <p:spPr>
          <a:xfrm>
            <a:off x="5832140" y="4710083"/>
            <a:ext cx="720080" cy="339502"/>
          </a:xfrm>
          <a:prstGeom prst="actionButtonMovi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Video 17">
            <a:hlinkClick r:id="rId8" highlightClick="1"/>
          </p:cNvPr>
          <p:cNvSpPr/>
          <p:nvPr/>
        </p:nvSpPr>
        <p:spPr>
          <a:xfrm>
            <a:off x="8078075" y="657093"/>
            <a:ext cx="720080" cy="396044"/>
          </a:xfrm>
          <a:prstGeom prst="actionButtonMovi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Picture 4" descr="C:\Users\krivankova\AppData\Local\Microsoft\Windows\Temporary Internet Files\Content.IE5\3YTJZCQD\MP900407565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890" y="2853504"/>
            <a:ext cx="1458961" cy="9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47" y="555526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20.7 CLIL</a:t>
            </a:r>
          </a:p>
        </p:txBody>
      </p:sp>
      <p:sp>
        <p:nvSpPr>
          <p:cNvPr id="27651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2050" name="Picture 2" descr="Ble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98687"/>
            <a:ext cx="11430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pload.wikimedia.org/wikipedia/commons/thumb/9/9e/Tornade004.jpg/200px-Tornade00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20564"/>
            <a:ext cx="1367578" cy="181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2987824" y="699542"/>
            <a:ext cx="2808312" cy="4320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Natural </a:t>
            </a:r>
            <a:r>
              <a:rPr lang="cs-CZ" sz="2000" b="1" dirty="0" err="1" smtClean="0"/>
              <a:t>disaster</a:t>
            </a:r>
            <a:endParaRPr lang="cs-CZ" sz="2000" b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179512" y="1275619"/>
            <a:ext cx="2376264" cy="12001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/>
              <a:t>Geological disasters</a:t>
            </a:r>
          </a:p>
          <a:p>
            <a:pPr algn="ctr"/>
            <a:r>
              <a:rPr lang="en-US" sz="1600" dirty="0" smtClean="0"/>
              <a:t>Avalanches</a:t>
            </a:r>
          </a:p>
          <a:p>
            <a:pPr algn="ctr"/>
            <a:r>
              <a:rPr lang="en-US" sz="1600" dirty="0" smtClean="0"/>
              <a:t>Earthquakes</a:t>
            </a:r>
          </a:p>
          <a:p>
            <a:pPr algn="ctr"/>
            <a:r>
              <a:rPr lang="en-US" sz="1600" dirty="0" smtClean="0"/>
              <a:t>Volcanic eruptions</a:t>
            </a:r>
            <a:endParaRPr lang="en-US" sz="16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6480287" y="798638"/>
            <a:ext cx="2376264" cy="12001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/>
              <a:t>Hydrological disasters</a:t>
            </a:r>
          </a:p>
          <a:p>
            <a:pPr algn="ctr"/>
            <a:r>
              <a:rPr lang="en-US" sz="1600" dirty="0" smtClean="0"/>
              <a:t>Floods</a:t>
            </a:r>
          </a:p>
          <a:p>
            <a:pPr algn="ctr"/>
            <a:r>
              <a:rPr lang="en-US" sz="1600" dirty="0" err="1" smtClean="0"/>
              <a:t>Limnic</a:t>
            </a:r>
            <a:r>
              <a:rPr lang="en-US" sz="1600" dirty="0" smtClean="0"/>
              <a:t> eruptions</a:t>
            </a:r>
          </a:p>
          <a:p>
            <a:pPr algn="ctr"/>
            <a:r>
              <a:rPr lang="en-US" sz="1600" dirty="0" smtClean="0"/>
              <a:t>Tsunamis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051720" y="3020564"/>
            <a:ext cx="3312443" cy="17479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/>
              <a:t>Meteorological disasters</a:t>
            </a:r>
          </a:p>
          <a:p>
            <a:pPr algn="ctr"/>
            <a:r>
              <a:rPr lang="en-US" sz="1600" dirty="0" smtClean="0"/>
              <a:t>Blizzards</a:t>
            </a:r>
          </a:p>
          <a:p>
            <a:pPr algn="ctr"/>
            <a:r>
              <a:rPr lang="en-US" sz="1600" dirty="0" smtClean="0"/>
              <a:t>Cyclonic storms</a:t>
            </a:r>
          </a:p>
          <a:p>
            <a:pPr algn="ctr"/>
            <a:r>
              <a:rPr lang="en-US" sz="1600" dirty="0" smtClean="0"/>
              <a:t>Droughts</a:t>
            </a:r>
          </a:p>
          <a:p>
            <a:pPr algn="ctr"/>
            <a:r>
              <a:rPr lang="en-US" sz="1600" dirty="0" smtClean="0"/>
              <a:t>Hailstorms</a:t>
            </a:r>
          </a:p>
          <a:p>
            <a:pPr algn="ctr"/>
            <a:r>
              <a:rPr lang="en-US" sz="1600" dirty="0" smtClean="0"/>
              <a:t>Heat waves</a:t>
            </a:r>
          </a:p>
          <a:p>
            <a:pPr algn="ctr"/>
            <a:r>
              <a:rPr lang="en-US" sz="1600" dirty="0" smtClean="0"/>
              <a:t>Tornadoes</a:t>
            </a:r>
          </a:p>
        </p:txBody>
      </p:sp>
      <p:pic>
        <p:nvPicPr>
          <p:cNvPr id="1030" name="Picture 6" descr="http://upload.wikimedia.org/wikipedia/commons/thumb/1/1d/Typhoon_saomai_060807.jpg/250px-Typhoon_saomai_06080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145779"/>
            <a:ext cx="1296144" cy="162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0/00/Flood102405.JPG/220px-Flood10240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503" y="1406737"/>
            <a:ext cx="1794767" cy="134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upload.wikimedia.org/wikipedia/commons/thumb/9/93/Stromboli_Eruption.jpg/150px-Stromboli_Eruptio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135" y="2474627"/>
            <a:ext cx="14287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lačítko akce: Video 2">
            <a:hlinkClick r:id="rId9" highlightClick="1"/>
          </p:cNvPr>
          <p:cNvSpPr/>
          <p:nvPr/>
        </p:nvSpPr>
        <p:spPr>
          <a:xfrm>
            <a:off x="1763688" y="2591841"/>
            <a:ext cx="792088" cy="521208"/>
          </a:xfrm>
          <a:prstGeom prst="actionButtonMovi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Video 3">
            <a:hlinkClick r:id="rId10" highlightClick="1"/>
          </p:cNvPr>
          <p:cNvSpPr/>
          <p:nvPr/>
        </p:nvSpPr>
        <p:spPr>
          <a:xfrm>
            <a:off x="6516688" y="2321868"/>
            <a:ext cx="759903" cy="553938"/>
          </a:xfrm>
          <a:prstGeom prst="actionButtonMovi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17821" y="49619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18342"/>
              </p:ext>
            </p:extLst>
          </p:nvPr>
        </p:nvGraphicFramePr>
        <p:xfrm>
          <a:off x="107950" y="1044575"/>
          <a:ext cx="7560840" cy="378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Sněhová lavina patří mezi: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 atmosférické poruchy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 sesuvy půdy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povodně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zemětřesení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Kam se ukryješ při hrozbě nebezpečí atmosférických jevů?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 na půdu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 do sklepa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zůstanu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tam, kde jsem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uteču z domu ven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tropické cyklony patří: 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orkán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vichřice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tornádo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hurikán 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 je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živelní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pohroma?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 škodlivé působení přírodních sil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škodlivé působení člověka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škodlivé působení zvěře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přemnožení hmyzu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5942" y="538595"/>
            <a:ext cx="4464050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20.9 Použité zdroje, citace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563638"/>
            <a:ext cx="8208912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www.zachranny-kruh.cz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3"/>
              </a:rPr>
              <a:t>http://cs.wikipedia.org/wiki/Tropick%C3%A1_cykl%C3%B3na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 smtClean="0"/>
              <a:t>Ochrana člověka za mimořádných událostí, Příručka pro učitele základních a středních škol, Praha 2003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</a:p>
          <a:p>
            <a:pPr marL="342900" indent="-342900">
              <a:buAutoNum type="arabicPeriod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23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2342</TotalTime>
  <Words>1095</Words>
  <Application>Microsoft Office PowerPoint</Application>
  <PresentationFormat>Předvádění na obrazovce (16:9)</PresentationFormat>
  <Paragraphs>191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20.1 Vím, jak se chovat v krizových situacích.</vt:lpstr>
      <vt:lpstr>20.2 Co již víme?</vt:lpstr>
      <vt:lpstr>20.3 Jaké si řekneme nové termíny a názvy?</vt:lpstr>
      <vt:lpstr>20.4 Co si řekneme nového?</vt:lpstr>
      <vt:lpstr>20.5 Procvičení a příklady</vt:lpstr>
      <vt:lpstr>20.6 Něco navíc pro šikovné</vt:lpstr>
      <vt:lpstr>20.7 CLIL</vt:lpstr>
      <vt:lpstr>20.8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229</cp:revision>
  <dcterms:created xsi:type="dcterms:W3CDTF">2010-10-18T18:21:56Z</dcterms:created>
  <dcterms:modified xsi:type="dcterms:W3CDTF">2012-04-18T05:49:29Z</dcterms:modified>
</cp:coreProperties>
</file>