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CC"/>
    <a:srgbClr val="FF99CC"/>
    <a:srgbClr val="FFFF99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hyperlink" Target="http://cs.wikipedia.org/wiki/Integrovan%C3%BD_z%C3%A1chrann%C3%BD_syst%C3%A9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5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3.wmf"/><Relationship Id="rId5" Type="http://schemas.openxmlformats.org/officeDocument/2006/relationships/image" Target="../media/image18.jpeg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4" Type="http://schemas.openxmlformats.org/officeDocument/2006/relationships/image" Target="../media/image17.wmf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3.png"/><Relationship Id="rId18" Type="http://schemas.microsoft.com/office/2007/relationships/hdphoto" Target="../media/hdphoto11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microsoft.com/office/2007/relationships/hdphoto" Target="../media/hdphoto8.wdp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1.png"/><Relationship Id="rId1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ornado" TargetMode="External"/><Relationship Id="rId3" Type="http://schemas.openxmlformats.org/officeDocument/2006/relationships/hyperlink" Target="http://www.helap.cz/fotocache/mid/110203700.jpg" TargetMode="External"/><Relationship Id="rId7" Type="http://schemas.openxmlformats.org/officeDocument/2006/relationships/hyperlink" Target="http://en.wikipedia.org/wiki/Flood" TargetMode="External"/><Relationship Id="rId2" Type="http://schemas.openxmlformats.org/officeDocument/2006/relationships/hyperlink" Target="http://img.aktualne.centrum.cz/113/94/1139478-konzerva-tuna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umyslovydum.cz/img/goods/default/843.jpg" TargetMode="External"/><Relationship Id="rId5" Type="http://schemas.openxmlformats.org/officeDocument/2006/relationships/hyperlink" Target="http://www.pinguincz.cz/produktyobr/38_189.jpg" TargetMode="External"/><Relationship Id="rId4" Type="http://schemas.openxmlformats.org/officeDocument/2006/relationships/hyperlink" Target="http://static.akcniceny.cz/foto/vyrobky/499250/49921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2925"/>
            <a:ext cx="888523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19.1  Ochrana člověka za mimořádných událostí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479636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Mgr. Petra Křivánková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479636"/>
            <a:ext cx="3053325" cy="66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krivankova\AppData\Local\Microsoft\Windows\Temporary Internet Files\Content.IE5\C5WZQJJT\MP9004074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38" y="1143000"/>
            <a:ext cx="2598792" cy="17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prava,fotografie,hasičské útvary,léčivo,naléhavé případy,pohotovostní vozidla,pracovníci pohotovostní lékařské služby,sanitky,vozidla,záchranáři,zdravotní péč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7339"/>
            <a:ext cx="2040162" cy="2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rivankova\AppData\Local\Microsoft\Windows\Temporary Internet Files\Content.IE5\MK058G73\MC9004321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25" y="3082905"/>
            <a:ext cx="1841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rivankova\AppData\Local\Microsoft\Windows\Temporary Internet Files\Content.IE5\3NP2PDZ5\MC9003325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571750"/>
            <a:ext cx="1467612" cy="18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thumb/4/48/Integrovany_zachranny_system.jpg/220px-Integrovany_zachranny_syste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28331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308304" y="3493922"/>
            <a:ext cx="1596626" cy="585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9"/>
              </a:rPr>
              <a:t>Integrovaný záchranný systém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62833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r>
                        <a:rPr lang="cs-CZ" baseline="0" dirty="0" smtClean="0"/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Ochrana obyvatelstva, krizové situace, IZS, havárie, krizové stavy, likvidační práce</a:t>
                      </a: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popisující základní</a:t>
                      </a:r>
                      <a:r>
                        <a:rPr lang="cs-CZ" baseline="0" dirty="0" smtClean="0"/>
                        <a:t> pojmy ochrany člověka za mimořádných událostí.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" y="52387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19.10 Anotace</a:t>
            </a:r>
          </a:p>
        </p:txBody>
      </p:sp>
    </p:spTree>
    <p:extLst>
      <p:ext uri="{BB962C8B-B14F-4D97-AF65-F5344CB8AC3E}">
        <p14:creationId xmlns:p14="http://schemas.microsoft.com/office/powerpoint/2010/main" val="3021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544513"/>
            <a:ext cx="446405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50121" y="699542"/>
            <a:ext cx="331236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/>
              <a:t>ZÁKLADNÍ POJMY</a:t>
            </a:r>
            <a:endParaRPr lang="cs-CZ" b="1" u="sng" dirty="0"/>
          </a:p>
        </p:txBody>
      </p:sp>
      <p:sp>
        <p:nvSpPr>
          <p:cNvPr id="4" name="Zaoblený obdélník 3"/>
          <p:cNvSpPr/>
          <p:nvPr/>
        </p:nvSpPr>
        <p:spPr>
          <a:xfrm>
            <a:off x="447297" y="1563638"/>
            <a:ext cx="360040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/>
              <a:t>OCHRANA OBYVATELSTVA</a:t>
            </a:r>
          </a:p>
          <a:p>
            <a:pPr algn="ctr"/>
            <a:r>
              <a:rPr lang="cs-CZ" sz="1600" dirty="0" smtClean="0"/>
              <a:t>civilní ochrana, varování, evakuace, ukrytí, nouzové přežití obyvatelstva</a:t>
            </a:r>
            <a:endParaRPr lang="cs-CZ" sz="1600" dirty="0"/>
          </a:p>
        </p:txBody>
      </p:sp>
      <p:sp>
        <p:nvSpPr>
          <p:cNvPr id="5" name="Zaoblený obdélník 4"/>
          <p:cNvSpPr/>
          <p:nvPr/>
        </p:nvSpPr>
        <p:spPr>
          <a:xfrm>
            <a:off x="5436096" y="2103698"/>
            <a:ext cx="3456384" cy="18362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/>
              <a:t>MIMOŘÁDNÁ UDÁLOST</a:t>
            </a:r>
            <a:endParaRPr lang="cs-CZ" sz="1600" dirty="0" smtClean="0"/>
          </a:p>
          <a:p>
            <a:pPr algn="ctr"/>
            <a:r>
              <a:rPr lang="cs-CZ" sz="1600" dirty="0" smtClean="0"/>
              <a:t>škodlivé působení sil a jevů vyvolaných činností člověka, přírodní vlivy, havárie, které ohrožují život, zdraví, majetek nebo životní prostředí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67544" y="3363838"/>
            <a:ext cx="4248472" cy="13681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/>
              <a:t>INTEGROVANÝ ZÁCHRANNÝ SYSTÉM</a:t>
            </a:r>
          </a:p>
          <a:p>
            <a:pPr algn="ctr"/>
            <a:r>
              <a:rPr lang="cs-CZ" sz="1600" dirty="0" smtClean="0"/>
              <a:t>koordinovaný postup jeho složek při přípravě na mimořádné události, při záchranných a likvidačních pracích</a:t>
            </a:r>
            <a:endParaRPr lang="cs-CZ" sz="1600" dirty="0"/>
          </a:p>
        </p:txBody>
      </p:sp>
      <p:pic>
        <p:nvPicPr>
          <p:cNvPr id="1026" name="Picture 2" descr="C:\Users\krivankova\AppData\Local\Microsoft\Windows\Temporary Internet Files\Content.IE5\3NP2PDZ5\MP9004373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43558"/>
            <a:ext cx="105958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vankova\AppData\Local\Microsoft\Windows\Temporary Internet Files\Content.IE5\EA4QMF2G\MC9000533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706" y="3539163"/>
            <a:ext cx="1055310" cy="14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rivankova\AppData\Local\Microsoft\Windows\Temporary Internet Files\Content.IE5\C5WZQJJT\MP90040267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04" y="1607308"/>
            <a:ext cx="896876" cy="13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rivankova\AppData\Local\Microsoft\Windows\Temporary Internet Files\Content.IE5\MK058G73\MM900365243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8849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741680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467544" y="1347614"/>
            <a:ext cx="3456384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/>
              <a:t>ZÁCHRANNÉ PRÁCE</a:t>
            </a:r>
          </a:p>
          <a:p>
            <a:pPr algn="ctr"/>
            <a:r>
              <a:rPr lang="cs-CZ" sz="1600" dirty="0" smtClean="0"/>
              <a:t>činnost k odvrácení nebo omezení bezprostředního působení rizik vzniklých mimořádnou událostí</a:t>
            </a:r>
            <a:endParaRPr lang="cs-CZ" sz="1600" dirty="0"/>
          </a:p>
        </p:txBody>
      </p:sp>
      <p:sp>
        <p:nvSpPr>
          <p:cNvPr id="7" name="Zaoblený obdélník 6"/>
          <p:cNvSpPr/>
          <p:nvPr/>
        </p:nvSpPr>
        <p:spPr>
          <a:xfrm>
            <a:off x="4572000" y="1215916"/>
            <a:ext cx="3456384" cy="11437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/>
              <a:t>LIKVIDAČNÍ PRÁCE</a:t>
            </a:r>
          </a:p>
          <a:p>
            <a:pPr algn="ctr"/>
            <a:r>
              <a:rPr lang="cs-CZ" sz="1600" dirty="0"/>
              <a:t>č</a:t>
            </a:r>
            <a:r>
              <a:rPr lang="cs-CZ" sz="1600" dirty="0" smtClean="0"/>
              <a:t>innost k odstranění následků způsobené mimořádnou událostí</a:t>
            </a:r>
            <a:endParaRPr lang="cs-CZ" sz="1600" dirty="0"/>
          </a:p>
        </p:txBody>
      </p:sp>
      <p:sp>
        <p:nvSpPr>
          <p:cNvPr id="8" name="Zaoblený obdélník 7"/>
          <p:cNvSpPr/>
          <p:nvPr/>
        </p:nvSpPr>
        <p:spPr>
          <a:xfrm>
            <a:off x="4932040" y="2859782"/>
            <a:ext cx="3456384" cy="19442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HAVÁRIE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m</a:t>
            </a:r>
            <a:r>
              <a:rPr lang="cs-CZ" sz="1600" dirty="0" smtClean="0">
                <a:solidFill>
                  <a:schemeClr val="tx1"/>
                </a:solidFill>
              </a:rPr>
              <a:t>imořádná událost vzniklá v souvislosti s provozem technických zařízení a budov, při přepravě nebezpečných látek, nakládání s nebezpečnými odpady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67544" y="3363838"/>
            <a:ext cx="3456384" cy="1296144"/>
          </a:xfrm>
          <a:prstGeom prst="roundRect">
            <a:avLst/>
          </a:prstGeom>
          <a:solidFill>
            <a:srgbClr val="FF66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KRIZOVÁ SITUACE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m</a:t>
            </a:r>
            <a:r>
              <a:rPr lang="cs-CZ" sz="1600" dirty="0" smtClean="0">
                <a:solidFill>
                  <a:schemeClr val="tx1"/>
                </a:solidFill>
              </a:rPr>
              <a:t>imořádná událost, při ní je vyhlášen stav nebezpečí nebo nouzový stav, stav ohrožení státu nebo stav válečný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krivankova\AppData\Local\Microsoft\Windows\Temporary Internet Files\Content.IE5\EA4QMF2G\MP9004317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79" y="627534"/>
            <a:ext cx="1283289" cy="19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rivankova\AppData\Local\Microsoft\Windows\Temporary Internet Files\Content.IE5\C5WZQJJT\MC90043159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98" y="205828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50813" y="561975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51520" y="1259535"/>
            <a:ext cx="5112568" cy="17281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ZÁKLADNÍ SLOŽKY IZS</a:t>
            </a:r>
          </a:p>
          <a:p>
            <a:pPr algn="ctr"/>
            <a:endParaRPr lang="cs-CZ" sz="1600" b="1" u="sng" dirty="0" smtClean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Hasičský záchranný sbor České republiky (HZS ČR)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Jednotky požární ochrany zařazené do plošného pokrytí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Zdravotnická záchranná služba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Policie České republiky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590156" y="3291830"/>
            <a:ext cx="5328592" cy="1584176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/>
              <a:t>KRIZOVÉ STAVY</a:t>
            </a:r>
            <a:endParaRPr lang="cs-CZ" sz="1600" dirty="0" smtClean="0"/>
          </a:p>
          <a:p>
            <a:pPr algn="ctr"/>
            <a:r>
              <a:rPr lang="cs-CZ" sz="1600" dirty="0" smtClean="0"/>
              <a:t>Stav nebezpečí – vyhlašuje hejtman kraje, nejvýše 30 dní</a:t>
            </a:r>
          </a:p>
          <a:p>
            <a:pPr algn="ctr"/>
            <a:r>
              <a:rPr lang="cs-CZ" sz="1600" dirty="0" smtClean="0"/>
              <a:t>Nouzový stav – vláda ČR , nejdéle na 30 dní</a:t>
            </a:r>
          </a:p>
          <a:p>
            <a:pPr algn="ctr"/>
            <a:r>
              <a:rPr lang="cs-CZ" sz="1600" dirty="0" smtClean="0"/>
              <a:t>Stav ohrožení státu – Parlament ČR</a:t>
            </a:r>
          </a:p>
          <a:p>
            <a:pPr algn="ctr"/>
            <a:r>
              <a:rPr lang="cs-CZ" sz="1600" dirty="0" smtClean="0"/>
              <a:t>Válečný  stav – Parlament ČR, při napadení agresorem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6444208" y="837401"/>
            <a:ext cx="2376264" cy="20162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/>
              <a:t>KRIZOVÉ ŠTÁBY</a:t>
            </a:r>
          </a:p>
          <a:p>
            <a:pPr algn="ctr"/>
            <a:r>
              <a:rPr lang="cs-CZ" sz="1600" dirty="0" smtClean="0"/>
              <a:t>Ústřední krizový štáb – Vláda České republiky, k řešení krizové situace </a:t>
            </a:r>
            <a:endParaRPr lang="cs-CZ" sz="1600" dirty="0"/>
          </a:p>
        </p:txBody>
      </p:sp>
      <p:pic>
        <p:nvPicPr>
          <p:cNvPr id="3074" name="Picture 2" descr="C:\Users\krivankova\AppData\Local\Microsoft\Windows\Temporary Internet Files\Content.IE5\3NP2PDZ5\MP9004224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87477"/>
            <a:ext cx="2486337" cy="17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rivankova\AppData\Local\Microsoft\Windows\Temporary Internet Files\Content.IE5\EA4QMF2G\MP9002277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792"/>
            <a:ext cx="1903739" cy="12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náhled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31" y="1431889"/>
            <a:ext cx="12192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07950" y="531813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1026" name="Picture 2" descr="C:\Users\krivankova\AppData\Local\Microsoft\Windows\Temporary Internet Files\Content.IE5\IM28AK7R\MC9004119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56" y="1635646"/>
            <a:ext cx="3034075" cy="23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3563888" y="4299942"/>
            <a:ext cx="230425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Evakuační zavazadlo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krivankova\AppData\Local\Microsoft\Windows\Temporary Internet Files\Content.IE5\U8UH713D\MP90040252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70" y="2450758"/>
            <a:ext cx="1203598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áhled obrázk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82" y="1229639"/>
            <a:ext cx="12192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AQUILA jemně perlivá voda 1,5l (zvětšit obrázek)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97200" l="9778" r="89778">
                        <a14:foregroundMark x1="39111" y1="88000" x2="39111" y2="88000"/>
                        <a14:foregroundMark x1="34667" y1="82400" x2="34667" y2="90000"/>
                        <a14:foregroundMark x1="34667" y1="91600" x2="37333" y2="94400"/>
                        <a14:foregroundMark x1="37333" y1="94400" x2="37333" y2="94400"/>
                        <a14:backgroundMark x1="64000" y1="85200" x2="64889" y2="5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466" y="967084"/>
            <a:ext cx="1728192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upload.wikimedia.org/wikipedia/commons/thumb/a/a5/Toiletpapier_%28Gobran111%29.jpg/220px-Toiletpapier_%28Gobran111%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0" y="3317406"/>
            <a:ext cx="1310047" cy="9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upload.wikimedia.org/wikipedia/commons/thumb/6/66/Toothbrush_x3_20050716_002.jpg/220px-Toothbrush_x3_20050716_0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30590"/>
            <a:ext cx="1518270" cy="11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krivankova\AppData\Local\Microsoft\Windows\Temporary Internet Files\Content.IE5\7NA63YPY\MC90035646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6" y="3730590"/>
            <a:ext cx="1805940" cy="14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3979270" y="630998"/>
            <a:ext cx="4841202" cy="5522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</a:rPr>
              <a:t>Vyber položky, které patří do evakuačního zavazadla.</a:t>
            </a:r>
            <a:endParaRPr lang="cs-CZ" b="1" i="1" dirty="0">
              <a:solidFill>
                <a:schemeClr val="tx1"/>
              </a:solidFill>
            </a:endParaRPr>
          </a:p>
        </p:txBody>
      </p:sp>
      <p:pic>
        <p:nvPicPr>
          <p:cNvPr id="1037" name="Picture 13" descr="C:\Users\krivankova\AppData\Local\Microsoft\Windows\Temporary Internet Files\Content.IE5\3YTJZCQD\MC900422907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69" y="935010"/>
            <a:ext cx="1512168" cy="149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krivankova\AppData\Local\Microsoft\Windows\Temporary Internet Files\Content.IE5\3YTJZCQD\MP900400912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88" y="3519654"/>
            <a:ext cx="1040892" cy="15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náhled obrázk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82" y="2429145"/>
            <a:ext cx="11620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MICRA blue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556" b="984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9" y="1208874"/>
            <a:ext cx="2483768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2031182" y="2450758"/>
            <a:ext cx="1162050" cy="1197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1259632" y="3808674"/>
            <a:ext cx="1279271" cy="11279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5868144" y="1431889"/>
            <a:ext cx="1231187" cy="990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7814183" y="3730590"/>
            <a:ext cx="1162050" cy="1197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7641729" y="1328395"/>
            <a:ext cx="1162050" cy="1197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07950" y="555625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1979712" y="3723878"/>
            <a:ext cx="5544616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Prostředky improvizované ochrany osob v radioaktivně, chemicky a biologicky zamořeném prostředí</a:t>
            </a:r>
            <a:endParaRPr lang="cs-CZ" i="1" dirty="0"/>
          </a:p>
        </p:txBody>
      </p:sp>
      <p:sp>
        <p:nvSpPr>
          <p:cNvPr id="3" name="Zaoblený obdélníkový popisek 2"/>
          <p:cNvSpPr/>
          <p:nvPr/>
        </p:nvSpPr>
        <p:spPr>
          <a:xfrm>
            <a:off x="395536" y="1237556"/>
            <a:ext cx="2952328" cy="900680"/>
          </a:xfrm>
          <a:prstGeom prst="wedgeRoundRectCallout">
            <a:avLst>
              <a:gd name="adj1" fmla="val 94456"/>
              <a:gd name="adj2" fmla="val 22146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Ochrana dýchacích cest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- navlhčený ručník, kapesník, utěrka přiložit na ústa a nos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5897116" y="699542"/>
            <a:ext cx="2952328" cy="756664"/>
          </a:xfrm>
          <a:prstGeom prst="wedgeRoundRectCallout">
            <a:avLst>
              <a:gd name="adj1" fmla="val -90087"/>
              <a:gd name="adj2" fmla="val 34467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Ochrana hlavy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- čepice, klobouk, šála, kukla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6444208" y="2943233"/>
            <a:ext cx="2491308" cy="612648"/>
          </a:xfrm>
          <a:prstGeom prst="wedgeRoundRectCallout">
            <a:avLst>
              <a:gd name="adj1" fmla="val -117508"/>
              <a:gd name="adj2" fmla="val 7338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Ochrana očí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- lyžařské brýle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3851920" y="1759496"/>
            <a:ext cx="2952328" cy="900680"/>
          </a:xfrm>
          <a:prstGeom prst="wedgeRoundRectCallout">
            <a:avLst>
              <a:gd name="adj1" fmla="val -21690"/>
              <a:gd name="adj2" fmla="val 164362"/>
              <a:gd name="adj3" fmla="val 16667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Ochrana těla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- kombinéza, kalhoty, plášť, pláštěnka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>
            <a:off x="251520" y="2715766"/>
            <a:ext cx="2952328" cy="900680"/>
          </a:xfrm>
          <a:prstGeom prst="wedgeRoundRectCallout">
            <a:avLst>
              <a:gd name="adj1" fmla="val 99941"/>
              <a:gd name="adj2" fmla="val 5860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Ochrana končetin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- holínky, vysoké boty, rukavice gumové nebo kožené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krivankova\AppData\Local\Microsoft\Windows\Temporary Internet Files\Content.IE5\IM28AK7R\MP90038666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5" b="98598" l="4000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19" y="3813224"/>
            <a:ext cx="1489881" cy="10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áhled obrázku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97656" l="9375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28" y="14409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4.picsearch.com/is?SJR2_EN47XyE2-CR3SjasA6A4Bu-r6CNrkdcxka1Y0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1" b="96907" l="3125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59" y="1923678"/>
            <a:ext cx="12192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áhled obrázku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55013"/>
            <a:ext cx="9334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áhled obrázku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95313" l="9412" r="952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71" y="627955"/>
            <a:ext cx="8096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náhled obrázku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6875" l="9375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4" y="32613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náhled obrázku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375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" y="1600235"/>
            <a:ext cx="7239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náhled obrázku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71094" y1="85047" x2="67188" y2="10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3988">
            <a:off x="803949" y="4171627"/>
            <a:ext cx="1069969" cy="89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07504" y="627534"/>
            <a:ext cx="4284663" cy="593725"/>
          </a:xfrm>
        </p:spPr>
        <p:txBody>
          <a:bodyPr/>
          <a:lstStyle/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19.7 CLIL</a:t>
            </a:r>
          </a:p>
        </p:txBody>
      </p:sp>
      <p:sp>
        <p:nvSpPr>
          <p:cNvPr id="27651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smtClean="0">
              <a:latin typeface="Times New Roman" pitchFamily="18" charset="0"/>
            </a:endParaRPr>
          </a:p>
          <a:p>
            <a:endParaRPr lang="en-US" sz="1200">
              <a:latin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3270870" y="785478"/>
            <a:ext cx="28087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EMERGENCY</a:t>
            </a:r>
            <a:endParaRPr lang="en-US" b="1"/>
          </a:p>
        </p:txBody>
      </p:sp>
      <p:pic>
        <p:nvPicPr>
          <p:cNvPr id="1026" name="Picture 2" descr="http://upload.wikimedia.org/wikipedia/commons/thumb/1/13/Woman_collapses_in_the_East_Village_of_New_York.jpg/220px-Woman_collapses_in_the_East_Village_of_New_Y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87191" y="1548291"/>
            <a:ext cx="417614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 a situation that poses an </a:t>
            </a:r>
            <a:r>
              <a:rPr lang="en-US" i="1" dirty="0" smtClean="0"/>
              <a:t>immediate risk</a:t>
            </a:r>
            <a:r>
              <a:rPr lang="en-US" dirty="0" smtClean="0"/>
              <a:t> to health, life, property or environment</a:t>
            </a:r>
            <a:endParaRPr lang="en-US" dirty="0"/>
          </a:p>
        </p:txBody>
      </p:sp>
      <p:sp>
        <p:nvSpPr>
          <p:cNvPr id="9" name="Zaoblený obdélník 8"/>
          <p:cNvSpPr/>
          <p:nvPr/>
        </p:nvSpPr>
        <p:spPr>
          <a:xfrm>
            <a:off x="3798032" y="2819521"/>
            <a:ext cx="205246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Disaster</a:t>
            </a:r>
            <a:endParaRPr lang="en-US" b="1"/>
          </a:p>
        </p:txBody>
      </p:sp>
      <p:sp>
        <p:nvSpPr>
          <p:cNvPr id="10" name="Zaoblený obdélník 9"/>
          <p:cNvSpPr/>
          <p:nvPr/>
        </p:nvSpPr>
        <p:spPr>
          <a:xfrm>
            <a:off x="3090925" y="3556769"/>
            <a:ext cx="3672408" cy="13420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Natural disaster</a:t>
            </a:r>
          </a:p>
          <a:p>
            <a:pPr algn="just"/>
            <a:r>
              <a:rPr lang="en-US" b="1" dirty="0" smtClean="0"/>
              <a:t>- </a:t>
            </a:r>
            <a:r>
              <a:rPr lang="en-US" dirty="0" smtClean="0"/>
              <a:t> flood, tornado, </a:t>
            </a:r>
            <a:r>
              <a:rPr lang="en-US" dirty="0" err="1" smtClean="0"/>
              <a:t>hur</a:t>
            </a:r>
            <a:r>
              <a:rPr lang="cs-CZ" dirty="0" smtClean="0"/>
              <a:t>r</a:t>
            </a:r>
            <a:r>
              <a:rPr lang="en-US" dirty="0" err="1" smtClean="0"/>
              <a:t>icane</a:t>
            </a:r>
            <a:r>
              <a:rPr lang="en-US" dirty="0" smtClean="0"/>
              <a:t>, volcanic eruption, earthquake, </a:t>
            </a:r>
            <a:r>
              <a:rPr lang="en-US" dirty="0" err="1" smtClean="0"/>
              <a:t>heatwave</a:t>
            </a:r>
            <a:r>
              <a:rPr lang="en-US" dirty="0" smtClean="0"/>
              <a:t>, or landslide</a:t>
            </a:r>
            <a:r>
              <a:rPr lang="cs-CZ" smtClean="0"/>
              <a:t>s</a:t>
            </a:r>
            <a:endParaRPr lang="en-US" b="1" dirty="0"/>
          </a:p>
        </p:txBody>
      </p:sp>
      <p:pic>
        <p:nvPicPr>
          <p:cNvPr id="1028" name="Picture 4" descr="http://upload.wikimedia.org/wikipedia/commons/thumb/5/5f/Jeddah_Flood_-_King_Abdullah_Street.jpg/220px-Jeddah_Flood_-_King_Abdullah_Stre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94694"/>
            <a:ext cx="1872208" cy="14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1/1a/Dszpics1.jpg/300px-Dszpic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8320"/>
            <a:ext cx="2247031" cy="14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6/65/Lava_forms.jpg/220px-Lava_form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44" y="657120"/>
            <a:ext cx="1886619" cy="27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07950" y="52387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53300"/>
              </p:ext>
            </p:extLst>
          </p:nvPr>
        </p:nvGraphicFramePr>
        <p:xfrm>
          <a:off x="107950" y="1044575"/>
          <a:ext cx="7560840" cy="378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Jaké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 jsou základní složky IZS?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HZS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ČR, Český červený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kříž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Policie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ČR, HZS ČR, </a:t>
                      </a:r>
                      <a:r>
                        <a:rPr lang="cs-CZ" sz="16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Zdr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zách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služba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Horská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služba, Česká národní banka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Policie ČR, Akademie věd ČR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Kdo rozhoduje o evakuaci?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krizový štáb                   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Český rozhlas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prezident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republiky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premiér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republiky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94947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Jaké varování ohlašuje kolísavý tón sirény, který trvá 140 vteřin?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požární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poplach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všeobecná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výstraha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policejní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poplach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konec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prázdnin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věci by neměly být v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evakuačním zavazadle?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kreditní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karty, kartáček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 zuby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toaletní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papír, dioptrické brýle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psací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stroj, varná konvice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tlaková obinadla, PET lahev s vodou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" y="523875"/>
            <a:ext cx="453605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19.9 Použité zdroje,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419622"/>
            <a:ext cx="7704856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img.aktualne.centrum.cz/113/94/1139478-konzerva-tunak.jpg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www.helap.cz/fotocache/mid/110203700.jpg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static.akcniceny.cz/foto/vyrobky/499250/499214.jpg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www.pinguincz.cz/produktyobr/38_189.jpg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www.prumyslovydum.cz/img/goods/default/843.jpg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en.wikipedia.org/wiki/Flood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>
                <a:hlinkClick r:id="rId8"/>
              </a:rPr>
              <a:t>http://en.wikipedia.org/wiki/Tornado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7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1977</TotalTime>
  <Words>998</Words>
  <Application>Microsoft Office PowerPoint</Application>
  <PresentationFormat>Předvádění na obrazovce (16:9)</PresentationFormat>
  <Paragraphs>140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19.1  Ochrana člověka za mimořádných událostí</vt:lpstr>
      <vt:lpstr>19.2 Co již víme?</vt:lpstr>
      <vt:lpstr>19.3 Jaké si řekneme nové termíny a názvy?</vt:lpstr>
      <vt:lpstr>19.4 Co si řekneme nového?</vt:lpstr>
      <vt:lpstr>19.5 Procvičení a příklady</vt:lpstr>
      <vt:lpstr>19.6 Něco navíc pro šikovné</vt:lpstr>
      <vt:lpstr>19.7 CLIL</vt:lpstr>
      <vt:lpstr>19.8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212</cp:revision>
  <dcterms:created xsi:type="dcterms:W3CDTF">2010-10-18T18:21:56Z</dcterms:created>
  <dcterms:modified xsi:type="dcterms:W3CDTF">2012-04-14T20:16:40Z</dcterms:modified>
</cp:coreProperties>
</file>