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13763"/>
    <a:srgbClr val="FF99CC"/>
    <a:srgbClr val="FF3399"/>
    <a:srgbClr val="FFCC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s.wikipedia.org/wiki/Civiliza%C4%8Dn%C3%AD_choroba" TargetMode="Externa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p%C3%A9nkov%C3%A1_infekce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v%C4%9Btov%C3%A1_zdravotnick%C3%A1_organizace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jpeg"/><Relationship Id="rId7" Type="http://schemas.openxmlformats.org/officeDocument/2006/relationships/hyperlink" Target="http://cs.wikipedia.org/wiki/Alexander_Flem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cs.wikipedia.org/wiki/Robert_Koch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4/42/Louis_Pasteur.jpg/165px-Louis_Pasteur.jpg" TargetMode="External"/><Relationship Id="rId2" Type="http://schemas.openxmlformats.org/officeDocument/2006/relationships/hyperlink" Target="http://upload.wikimedia.org/wikipedia/commons/thumb/4/4e/Windpocken.jpg/300px-Windpock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7/77/Sneeze.JPG/220px-Sneeze.JPG" TargetMode="External"/><Relationship Id="rId5" Type="http://schemas.openxmlformats.org/officeDocument/2006/relationships/hyperlink" Target="http://upload.wikimedia.org/wikipedia/commons/thumb/3/34/WHO.png/220px-WHO.png" TargetMode="External"/><Relationship Id="rId4" Type="http://schemas.openxmlformats.org/officeDocument/2006/relationships/hyperlink" Target="http://upload.wikimedia.org/wikipedia/commons/thumb/8/8a/Faroe_stamp_079_europe_(fleming).jpg/220px-Faroe_stamp_079_europe_(fleming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 Ochrana před přenosnými i nepřenosnými chorobami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7" name="Picture 2" descr="C:\Documents and Settings\krivankova\Local Settings\Temporary Internet Files\Content.IE5\UPTT08SS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0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2787774"/>
            <a:ext cx="2765688" cy="18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4497168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497168"/>
            <a:ext cx="305332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Documents and Settings\krivankova.UNBCHEM\Local Settings\Temporary Internet Files\Content.IE5\B8VOTKA4\MP90042278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00" y="1502075"/>
            <a:ext cx="2211710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RE6UQN3F\MM90030345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3785"/>
            <a:ext cx="809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B8VOTKA4\MC90023517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5714"/>
            <a:ext cx="1431036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U92O74OM\MP90042218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8502"/>
            <a:ext cx="1739812" cy="14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RE6UQN3F\MC90035899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90" y="2176945"/>
            <a:ext cx="166055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531" y="492443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18.10 Anotace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42947"/>
              </p:ext>
            </p:extLst>
          </p:nvPr>
        </p:nvGraphicFramePr>
        <p:xfrm>
          <a:off x="935596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Nemoci civilizační, pohlavní, běžné, infekční, neinfekční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</a:t>
                      </a:r>
                      <a:r>
                        <a:rPr lang="cs-CZ" baseline="0" dirty="0" smtClean="0"/>
                        <a:t> typy nemocí, jejich rozdělení, ochrana před nimi, prevence.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9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94" y="492443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11960" y="887406"/>
            <a:ext cx="1368152" cy="6263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</a:t>
            </a:r>
            <a:r>
              <a:rPr lang="cs-CZ" b="1" dirty="0" smtClean="0"/>
              <a:t>emoci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5518956" y="1770128"/>
            <a:ext cx="914400" cy="25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běžné</a:t>
            </a:r>
            <a:endParaRPr lang="cs-CZ" sz="1600" b="1" dirty="0"/>
          </a:p>
        </p:txBody>
      </p:sp>
      <p:sp>
        <p:nvSpPr>
          <p:cNvPr id="7" name="Obdélník 6"/>
          <p:cNvSpPr/>
          <p:nvPr/>
        </p:nvSpPr>
        <p:spPr>
          <a:xfrm>
            <a:off x="2699792" y="1803614"/>
            <a:ext cx="1351304" cy="3119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infekční</a:t>
            </a:r>
            <a:endParaRPr lang="cs-CZ" sz="1600" b="1" dirty="0"/>
          </a:p>
        </p:txBody>
      </p:sp>
      <p:sp>
        <p:nvSpPr>
          <p:cNvPr id="8" name="Obdélník 7"/>
          <p:cNvSpPr/>
          <p:nvPr/>
        </p:nvSpPr>
        <p:spPr>
          <a:xfrm>
            <a:off x="6372200" y="574222"/>
            <a:ext cx="1728192" cy="3131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civilizační</a:t>
            </a:r>
            <a:endParaRPr lang="cs-CZ" sz="1600" b="1" dirty="0"/>
          </a:p>
        </p:txBody>
      </p:sp>
      <p:sp>
        <p:nvSpPr>
          <p:cNvPr id="9" name="Obdélník 8"/>
          <p:cNvSpPr/>
          <p:nvPr/>
        </p:nvSpPr>
        <p:spPr>
          <a:xfrm>
            <a:off x="2954266" y="2307905"/>
            <a:ext cx="1080120" cy="271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virové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923205" y="3245802"/>
            <a:ext cx="1080120" cy="3246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bakteriální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2954266" y="2804766"/>
            <a:ext cx="1080120" cy="279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parazité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122912" y="2443471"/>
            <a:ext cx="914400" cy="328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rýma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5122912" y="2874101"/>
            <a:ext cx="914400" cy="322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kašel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7020271" y="1102766"/>
            <a:ext cx="1995797" cy="403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ysoký krevní tlak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7020271" y="1710323"/>
            <a:ext cx="2019680" cy="403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cukrovka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7020271" y="2334117"/>
            <a:ext cx="1995798" cy="403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obezita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7020271" y="3014649"/>
            <a:ext cx="1995798" cy="403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</a:t>
            </a:r>
            <a:r>
              <a:rPr lang="cs-CZ" sz="1400" dirty="0" smtClean="0"/>
              <a:t>ádorová onemocnění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7020270" y="3599652"/>
            <a:ext cx="2016225" cy="403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c</a:t>
            </a:r>
            <a:r>
              <a:rPr lang="cs-CZ" sz="1400" dirty="0" smtClean="0"/>
              <a:t>évní onemocnění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234526" y="1118511"/>
            <a:ext cx="1385145" cy="269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neinfekční</a:t>
            </a:r>
            <a:endParaRPr lang="cs-CZ" sz="1600" b="1" dirty="0"/>
          </a:p>
        </p:txBody>
      </p:sp>
      <p:sp>
        <p:nvSpPr>
          <p:cNvPr id="21" name="Obdélník 20"/>
          <p:cNvSpPr/>
          <p:nvPr/>
        </p:nvSpPr>
        <p:spPr>
          <a:xfrm>
            <a:off x="539552" y="1580331"/>
            <a:ext cx="1982768" cy="4465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</a:t>
            </a:r>
            <a:r>
              <a:rPr lang="cs-CZ" sz="1400" dirty="0" smtClean="0"/>
              <a:t>emoci pohybového ústrojí</a:t>
            </a:r>
            <a:endParaRPr lang="cs-CZ" sz="1400" dirty="0"/>
          </a:p>
        </p:txBody>
      </p:sp>
      <p:sp>
        <p:nvSpPr>
          <p:cNvPr id="22" name="Obdélník 21"/>
          <p:cNvSpPr/>
          <p:nvPr/>
        </p:nvSpPr>
        <p:spPr>
          <a:xfrm>
            <a:off x="539552" y="2202861"/>
            <a:ext cx="1982768" cy="390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</a:t>
            </a:r>
            <a:r>
              <a:rPr lang="cs-CZ" sz="1400" dirty="0" smtClean="0"/>
              <a:t>stma a alergie</a:t>
            </a:r>
            <a:endParaRPr lang="cs-CZ" sz="1400" dirty="0"/>
          </a:p>
        </p:txBody>
      </p:sp>
      <p:sp>
        <p:nvSpPr>
          <p:cNvPr id="23" name="Obdélník 22"/>
          <p:cNvSpPr/>
          <p:nvPr/>
        </p:nvSpPr>
        <p:spPr>
          <a:xfrm>
            <a:off x="539552" y="2808222"/>
            <a:ext cx="1982768" cy="334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cukrovka</a:t>
            </a:r>
            <a:endParaRPr lang="cs-CZ" sz="1400" dirty="0"/>
          </a:p>
        </p:txBody>
      </p:sp>
      <p:sp>
        <p:nvSpPr>
          <p:cNvPr id="25" name="Obdélník 24"/>
          <p:cNvSpPr/>
          <p:nvPr/>
        </p:nvSpPr>
        <p:spPr>
          <a:xfrm>
            <a:off x="539552" y="3918259"/>
            <a:ext cx="1982768" cy="470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r</a:t>
            </a:r>
            <a:r>
              <a:rPr lang="cs-CZ" sz="1400" dirty="0" smtClean="0"/>
              <a:t>izikové faktory životního stylu</a:t>
            </a:r>
            <a:endParaRPr lang="cs-CZ" sz="1400" dirty="0"/>
          </a:p>
        </p:txBody>
      </p:sp>
      <p:sp>
        <p:nvSpPr>
          <p:cNvPr id="26" name="Obdélník 25"/>
          <p:cNvSpPr/>
          <p:nvPr/>
        </p:nvSpPr>
        <p:spPr>
          <a:xfrm>
            <a:off x="539552" y="3359437"/>
            <a:ext cx="1982768" cy="3707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</a:t>
            </a:r>
            <a:r>
              <a:rPr lang="cs-CZ" sz="1400" dirty="0" smtClean="0"/>
              <a:t>ádorová onemocnění</a:t>
            </a:r>
            <a:endParaRPr lang="cs-CZ" sz="1400" dirty="0"/>
          </a:p>
        </p:txBody>
      </p:sp>
      <p:cxnSp>
        <p:nvCxnSpPr>
          <p:cNvPr id="6" name="Přímá spojnice 5"/>
          <p:cNvCxnSpPr>
            <a:stCxn id="8" idx="1"/>
            <a:endCxn id="3" idx="6"/>
          </p:cNvCxnSpPr>
          <p:nvPr/>
        </p:nvCxnSpPr>
        <p:spPr>
          <a:xfrm flipH="1">
            <a:off x="5580112" y="730814"/>
            <a:ext cx="792088" cy="469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4" idx="0"/>
            <a:endCxn id="3" idx="6"/>
          </p:cNvCxnSpPr>
          <p:nvPr/>
        </p:nvCxnSpPr>
        <p:spPr>
          <a:xfrm flipH="1" flipV="1">
            <a:off x="5580112" y="1200590"/>
            <a:ext cx="396044" cy="569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6660232" y="887406"/>
            <a:ext cx="0" cy="2914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endCxn id="14" idx="1"/>
          </p:cNvCxnSpPr>
          <p:nvPr/>
        </p:nvCxnSpPr>
        <p:spPr>
          <a:xfrm>
            <a:off x="6660232" y="1304760"/>
            <a:ext cx="36003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endCxn id="15" idx="1"/>
          </p:cNvCxnSpPr>
          <p:nvPr/>
        </p:nvCxnSpPr>
        <p:spPr>
          <a:xfrm>
            <a:off x="6660232" y="1912318"/>
            <a:ext cx="3600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7" idx="1"/>
          </p:cNvCxnSpPr>
          <p:nvPr/>
        </p:nvCxnSpPr>
        <p:spPr>
          <a:xfrm>
            <a:off x="6660232" y="2536111"/>
            <a:ext cx="36003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45"/>
          <p:cNvCxnSpPr>
            <a:stCxn id="13" idx="3"/>
          </p:cNvCxnSpPr>
          <p:nvPr/>
        </p:nvCxnSpPr>
        <p:spPr>
          <a:xfrm>
            <a:off x="6037312" y="3035153"/>
            <a:ext cx="262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9" idx="1"/>
          </p:cNvCxnSpPr>
          <p:nvPr/>
        </p:nvCxnSpPr>
        <p:spPr>
          <a:xfrm>
            <a:off x="6660232" y="3801646"/>
            <a:ext cx="36003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539552" y="4515966"/>
            <a:ext cx="1982768" cy="470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</a:t>
            </a:r>
            <a:r>
              <a:rPr lang="cs-CZ" sz="1400" dirty="0" smtClean="0"/>
              <a:t>rdeční a cévní onemocnění</a:t>
            </a:r>
            <a:endParaRPr lang="cs-CZ" sz="1400" dirty="0"/>
          </a:p>
        </p:txBody>
      </p:sp>
      <p:cxnSp>
        <p:nvCxnSpPr>
          <p:cNvPr id="54" name="Přímá spojnice 53"/>
          <p:cNvCxnSpPr>
            <a:stCxn id="3" idx="2"/>
            <a:endCxn id="20" idx="3"/>
          </p:cNvCxnSpPr>
          <p:nvPr/>
        </p:nvCxnSpPr>
        <p:spPr>
          <a:xfrm flipH="1">
            <a:off x="1619671" y="1200590"/>
            <a:ext cx="2592289" cy="52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58"/>
          <p:cNvCxnSpPr>
            <a:stCxn id="3" idx="2"/>
            <a:endCxn id="7" idx="0"/>
          </p:cNvCxnSpPr>
          <p:nvPr/>
        </p:nvCxnSpPr>
        <p:spPr>
          <a:xfrm flipH="1">
            <a:off x="3375444" y="1200590"/>
            <a:ext cx="836516" cy="603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3463265" y="3861892"/>
            <a:ext cx="1307268" cy="283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pohlavní</a:t>
            </a:r>
            <a:endParaRPr lang="cs-CZ" sz="1600" b="1" dirty="0"/>
          </a:p>
        </p:txBody>
      </p:sp>
      <p:cxnSp>
        <p:nvCxnSpPr>
          <p:cNvPr id="42" name="Přímá spojnice 41"/>
          <p:cNvCxnSpPr>
            <a:stCxn id="37" idx="0"/>
            <a:endCxn id="3" idx="6"/>
          </p:cNvCxnSpPr>
          <p:nvPr/>
        </p:nvCxnSpPr>
        <p:spPr>
          <a:xfrm flipV="1">
            <a:off x="4116899" y="1200590"/>
            <a:ext cx="1463213" cy="2661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3704073" y="4517684"/>
            <a:ext cx="1015773" cy="322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AIDS/HIV</a:t>
            </a:r>
            <a:endParaRPr lang="cs-CZ" sz="1400" dirty="0"/>
          </a:p>
        </p:txBody>
      </p:sp>
      <p:sp>
        <p:nvSpPr>
          <p:cNvPr id="48" name="Obdélník 47"/>
          <p:cNvSpPr/>
          <p:nvPr/>
        </p:nvSpPr>
        <p:spPr>
          <a:xfrm>
            <a:off x="4889590" y="4507314"/>
            <a:ext cx="1015773" cy="322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kapavka</a:t>
            </a:r>
            <a:endParaRPr lang="cs-CZ" sz="1400" dirty="0"/>
          </a:p>
        </p:txBody>
      </p:sp>
      <p:sp>
        <p:nvSpPr>
          <p:cNvPr id="50" name="Obdélník 49"/>
          <p:cNvSpPr/>
          <p:nvPr/>
        </p:nvSpPr>
        <p:spPr>
          <a:xfrm>
            <a:off x="6109674" y="4507314"/>
            <a:ext cx="1015773" cy="322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syfilis</a:t>
            </a:r>
            <a:endParaRPr lang="cs-CZ" sz="1400" dirty="0"/>
          </a:p>
        </p:txBody>
      </p:sp>
      <p:cxnSp>
        <p:nvCxnSpPr>
          <p:cNvPr id="51" name="Přímá spojnice 50"/>
          <p:cNvCxnSpPr/>
          <p:nvPr/>
        </p:nvCxnSpPr>
        <p:spPr>
          <a:xfrm>
            <a:off x="6300192" y="2025138"/>
            <a:ext cx="0" cy="1010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6660232" y="3216644"/>
            <a:ext cx="36003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12" idx="3"/>
          </p:cNvCxnSpPr>
          <p:nvPr/>
        </p:nvCxnSpPr>
        <p:spPr>
          <a:xfrm>
            <a:off x="6037312" y="2607543"/>
            <a:ext cx="262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2699792" y="2113324"/>
            <a:ext cx="0" cy="1305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232472" y="1388121"/>
            <a:ext cx="2054" cy="336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Přímá spojnice 64"/>
          <p:cNvCxnSpPr>
            <a:endCxn id="9" idx="1"/>
          </p:cNvCxnSpPr>
          <p:nvPr/>
        </p:nvCxnSpPr>
        <p:spPr>
          <a:xfrm>
            <a:off x="2699792" y="2443471"/>
            <a:ext cx="2544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Přímá spojnice 66"/>
          <p:cNvCxnSpPr>
            <a:endCxn id="11" idx="1"/>
          </p:cNvCxnSpPr>
          <p:nvPr/>
        </p:nvCxnSpPr>
        <p:spPr>
          <a:xfrm>
            <a:off x="2699792" y="2944644"/>
            <a:ext cx="25447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Přímá spojnice 69"/>
          <p:cNvCxnSpPr>
            <a:endCxn id="10" idx="1"/>
          </p:cNvCxnSpPr>
          <p:nvPr/>
        </p:nvCxnSpPr>
        <p:spPr>
          <a:xfrm>
            <a:off x="2699792" y="3408123"/>
            <a:ext cx="2234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Přímá spojnice 72"/>
          <p:cNvCxnSpPr>
            <a:endCxn id="21" idx="1"/>
          </p:cNvCxnSpPr>
          <p:nvPr/>
        </p:nvCxnSpPr>
        <p:spPr>
          <a:xfrm>
            <a:off x="232472" y="1803614"/>
            <a:ext cx="307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Přímá spojnice 75"/>
          <p:cNvCxnSpPr>
            <a:endCxn id="22" idx="1"/>
          </p:cNvCxnSpPr>
          <p:nvPr/>
        </p:nvCxnSpPr>
        <p:spPr>
          <a:xfrm>
            <a:off x="232472" y="2398212"/>
            <a:ext cx="307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78"/>
          <p:cNvCxnSpPr>
            <a:endCxn id="23" idx="1"/>
          </p:cNvCxnSpPr>
          <p:nvPr/>
        </p:nvCxnSpPr>
        <p:spPr>
          <a:xfrm>
            <a:off x="234526" y="2975557"/>
            <a:ext cx="305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Přímá spojnice 81"/>
          <p:cNvCxnSpPr>
            <a:endCxn id="26" idx="1"/>
          </p:cNvCxnSpPr>
          <p:nvPr/>
        </p:nvCxnSpPr>
        <p:spPr>
          <a:xfrm>
            <a:off x="232472" y="3544788"/>
            <a:ext cx="307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Přímá spojnice 84"/>
          <p:cNvCxnSpPr>
            <a:endCxn id="25" idx="1"/>
          </p:cNvCxnSpPr>
          <p:nvPr/>
        </p:nvCxnSpPr>
        <p:spPr>
          <a:xfrm>
            <a:off x="232472" y="4153378"/>
            <a:ext cx="307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Přímá spojnice 87"/>
          <p:cNvCxnSpPr>
            <a:endCxn id="53" idx="1"/>
          </p:cNvCxnSpPr>
          <p:nvPr/>
        </p:nvCxnSpPr>
        <p:spPr>
          <a:xfrm>
            <a:off x="234526" y="4751084"/>
            <a:ext cx="3050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47" idx="0"/>
            <a:endCxn id="37" idx="2"/>
          </p:cNvCxnSpPr>
          <p:nvPr/>
        </p:nvCxnSpPr>
        <p:spPr>
          <a:xfrm flipH="1" flipV="1">
            <a:off x="4116899" y="4145390"/>
            <a:ext cx="95061" cy="372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57"/>
          <p:cNvCxnSpPr>
            <a:stCxn id="48" idx="0"/>
            <a:endCxn id="37" idx="2"/>
          </p:cNvCxnSpPr>
          <p:nvPr/>
        </p:nvCxnSpPr>
        <p:spPr>
          <a:xfrm flipH="1" flipV="1">
            <a:off x="4116899" y="4145390"/>
            <a:ext cx="1280578" cy="361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/>
          <p:cNvCxnSpPr>
            <a:stCxn id="50" idx="0"/>
            <a:endCxn id="37" idx="2"/>
          </p:cNvCxnSpPr>
          <p:nvPr/>
        </p:nvCxnSpPr>
        <p:spPr>
          <a:xfrm flipH="1" flipV="1">
            <a:off x="4116899" y="4145390"/>
            <a:ext cx="2500662" cy="361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krivankova.UNBCHEM\Local Settings\Temporary Internet Files\Content.IE5\OFI87V75\MC9000533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56" y="3349540"/>
            <a:ext cx="853244" cy="9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RE6UQN3F\MC9004324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6231"/>
            <a:ext cx="9366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43192" y="4388496"/>
            <a:ext cx="1033264" cy="4409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5"/>
              </a:rPr>
              <a:t>Civilizační choroby</a:t>
            </a:r>
            <a:endParaRPr lang="cs-CZ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000"/>
                            </p:stCondLst>
                            <p:childTnLst>
                              <p:par>
                                <p:cTn id="2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0"/>
                            </p:stCondLst>
                            <p:childTnLst>
                              <p:par>
                                <p:cTn id="2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53" grpId="0" animBg="1"/>
      <p:bldP spid="37" grpId="0" animBg="1"/>
      <p:bldP spid="47" grpId="0" animBg="1"/>
      <p:bldP spid="48" grpId="0" animBg="1"/>
      <p:bldP spid="50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79512" y="1131590"/>
            <a:ext cx="2736304" cy="7452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Ochrana před pohlavními chorobami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214263" y="1131590"/>
            <a:ext cx="2736304" cy="745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Ochrana před virovými chorobami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179512" y="2571750"/>
            <a:ext cx="273630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HIV/AIDS, syfilis, kapavka, chlamydie, genitální opar </a:t>
            </a:r>
            <a:endParaRPr lang="cs-CZ" i="1" dirty="0"/>
          </a:p>
        </p:txBody>
      </p:sp>
      <p:sp>
        <p:nvSpPr>
          <p:cNvPr id="8" name="Zaoblený obdélník 7"/>
          <p:cNvSpPr/>
          <p:nvPr/>
        </p:nvSpPr>
        <p:spPr>
          <a:xfrm>
            <a:off x="867780" y="2020838"/>
            <a:ext cx="1359768" cy="372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Nemoci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939788" y="3584045"/>
            <a:ext cx="1215752" cy="372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Ochrana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179512" y="4095121"/>
            <a:ext cx="273630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/>
              <a:t>b</a:t>
            </a:r>
            <a:r>
              <a:rPr lang="cs-CZ" i="1" dirty="0" smtClean="0"/>
              <a:t>ezpečný sex – kondom, stálý partner  </a:t>
            </a:r>
            <a:endParaRPr lang="cs-CZ" i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902531" y="2020838"/>
            <a:ext cx="1359768" cy="372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Nemoci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3974539" y="3584045"/>
            <a:ext cx="1215752" cy="372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Ochrana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3214263" y="2571750"/>
            <a:ext cx="273630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/>
              <a:t>ž</a:t>
            </a:r>
            <a:r>
              <a:rPr lang="cs-CZ" i="1" dirty="0" smtClean="0"/>
              <a:t>loutenka, rýma, chřipka, opary, neštovice, mononukleóza</a:t>
            </a:r>
            <a:endParaRPr lang="cs-CZ" i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3214263" y="4086732"/>
            <a:ext cx="273630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očkování, dostatek vitaminů, hygiena</a:t>
            </a:r>
            <a:endParaRPr lang="cs-CZ" i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300192" y="1131590"/>
            <a:ext cx="2736304" cy="7452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Ochrana před bakteriálními chorobami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6988460" y="2020838"/>
            <a:ext cx="1359768" cy="372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Nemoci</a:t>
            </a:r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>
            <a:off x="6300192" y="2571750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tuberkulóza, angína, salmonelóza, kapavka, syfilis, borelióza</a:t>
            </a:r>
            <a:endParaRPr lang="cs-CZ" i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7060468" y="3595157"/>
            <a:ext cx="1215752" cy="3726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Ochrana</a:t>
            </a:r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6300192" y="4086732"/>
            <a:ext cx="273630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/>
              <a:t>a</a:t>
            </a:r>
            <a:r>
              <a:rPr lang="cs-CZ" i="1" dirty="0" smtClean="0"/>
              <a:t>ntibiotika, očkování, hygiena  </a:t>
            </a:r>
            <a:endParaRPr lang="cs-CZ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868144" y="619878"/>
            <a:ext cx="2736304" cy="864096"/>
          </a:xfrm>
          <a:prstGeom prst="roundRect">
            <a:avLst/>
          </a:prstGeom>
          <a:solidFill>
            <a:srgbClr val="FF3399"/>
          </a:solidFill>
          <a:ln w="28575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dirty="0" smtClean="0"/>
              <a:t>Nemoci přenášené kapénkovou infekcí</a:t>
            </a:r>
            <a:endParaRPr lang="cs-CZ" b="1" i="1" dirty="0"/>
          </a:p>
        </p:txBody>
      </p:sp>
      <p:sp>
        <p:nvSpPr>
          <p:cNvPr id="6" name="Zaoblený obdélník 5"/>
          <p:cNvSpPr/>
          <p:nvPr/>
        </p:nvSpPr>
        <p:spPr>
          <a:xfrm>
            <a:off x="2771800" y="4298016"/>
            <a:ext cx="2736304" cy="5264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</a:rPr>
              <a:t>Nemoci přenášené krví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1253253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/>
              <a:t>Onemocnění, proti kterým je možné očkování</a:t>
            </a:r>
            <a:endParaRPr lang="cs-CZ" b="1" i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724128" y="1685301"/>
            <a:ext cx="1383047" cy="432048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virové</a:t>
            </a:r>
            <a:endParaRPr lang="cs-CZ" i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7525649" y="1643314"/>
            <a:ext cx="1383047" cy="432048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bakteriální</a:t>
            </a:r>
            <a:endParaRPr lang="cs-CZ" i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5695571" y="2527358"/>
            <a:ext cx="1440160" cy="1728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v</a:t>
            </a:r>
            <a:r>
              <a:rPr lang="cs-CZ" sz="1600" i="1" dirty="0" smtClean="0"/>
              <a:t>iry chřipky</a:t>
            </a:r>
          </a:p>
          <a:p>
            <a:pPr algn="ctr"/>
            <a:r>
              <a:rPr lang="cs-CZ" sz="1600" i="1" dirty="0" err="1"/>
              <a:t>p</a:t>
            </a:r>
            <a:r>
              <a:rPr lang="cs-CZ" sz="1600" i="1" dirty="0" err="1" smtClean="0"/>
              <a:t>neumoviry</a:t>
            </a:r>
            <a:endParaRPr lang="cs-CZ" sz="1600" i="1" dirty="0" smtClean="0"/>
          </a:p>
          <a:p>
            <a:pPr algn="ctr"/>
            <a:r>
              <a:rPr lang="cs-CZ" sz="1600" i="1" dirty="0"/>
              <a:t>n</a:t>
            </a:r>
            <a:r>
              <a:rPr lang="cs-CZ" sz="1600" i="1" dirty="0" smtClean="0"/>
              <a:t>eštovice</a:t>
            </a:r>
          </a:p>
          <a:p>
            <a:pPr algn="ctr"/>
            <a:r>
              <a:rPr lang="cs-CZ" sz="1600" i="1" dirty="0"/>
              <a:t>z</a:t>
            </a:r>
            <a:r>
              <a:rPr lang="cs-CZ" sz="1600" i="1" dirty="0" smtClean="0"/>
              <a:t>arděnky</a:t>
            </a:r>
          </a:p>
          <a:p>
            <a:pPr algn="ctr"/>
            <a:r>
              <a:rPr lang="cs-CZ" sz="1600" i="1" dirty="0"/>
              <a:t>s</a:t>
            </a:r>
            <a:r>
              <a:rPr lang="cs-CZ" sz="1600" i="1" dirty="0" smtClean="0"/>
              <a:t>palničky</a:t>
            </a:r>
          </a:p>
          <a:p>
            <a:pPr algn="ctr"/>
            <a:r>
              <a:rPr lang="cs-CZ" sz="1600" i="1" dirty="0"/>
              <a:t>p</a:t>
            </a:r>
            <a:r>
              <a:rPr lang="cs-CZ" sz="1600" i="1" dirty="0" smtClean="0"/>
              <a:t>říušnice</a:t>
            </a:r>
          </a:p>
          <a:p>
            <a:pPr algn="ctr"/>
            <a:r>
              <a:rPr lang="cs-CZ" sz="1600" i="1" dirty="0" smtClean="0"/>
              <a:t>adenoviry</a:t>
            </a:r>
            <a:endParaRPr lang="cs-CZ" sz="1600" i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7551415" y="2475168"/>
            <a:ext cx="1440160" cy="1728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1376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s</a:t>
            </a:r>
            <a:r>
              <a:rPr lang="cs-CZ" sz="1600" i="1" dirty="0" smtClean="0"/>
              <a:t>treptokoky</a:t>
            </a:r>
          </a:p>
          <a:p>
            <a:pPr algn="ctr"/>
            <a:r>
              <a:rPr lang="cs-CZ" sz="1600" i="1" dirty="0"/>
              <a:t>s</a:t>
            </a:r>
            <a:r>
              <a:rPr lang="cs-CZ" sz="1600" i="1" dirty="0" smtClean="0"/>
              <a:t>tafylokoky</a:t>
            </a:r>
          </a:p>
          <a:p>
            <a:pPr algn="ctr"/>
            <a:r>
              <a:rPr lang="cs-CZ" sz="1600" i="1" dirty="0"/>
              <a:t>p</a:t>
            </a:r>
            <a:r>
              <a:rPr lang="cs-CZ" sz="1600" i="1" dirty="0" smtClean="0"/>
              <a:t>neumokoky</a:t>
            </a:r>
          </a:p>
          <a:p>
            <a:pPr algn="ctr"/>
            <a:r>
              <a:rPr lang="cs-CZ" sz="1600" i="1" dirty="0"/>
              <a:t>m</a:t>
            </a:r>
            <a:r>
              <a:rPr lang="cs-CZ" sz="1600" i="1" dirty="0" smtClean="0"/>
              <a:t>eningokoky</a:t>
            </a:r>
          </a:p>
          <a:p>
            <a:pPr algn="ctr"/>
            <a:r>
              <a:rPr lang="cs-CZ" sz="1600" i="1" dirty="0" smtClean="0"/>
              <a:t>tuberkulóza</a:t>
            </a:r>
            <a:endParaRPr lang="cs-CZ" sz="1600" i="1" dirty="0"/>
          </a:p>
          <a:p>
            <a:pPr algn="ctr"/>
            <a:r>
              <a:rPr lang="cs-CZ" sz="1600" i="1" dirty="0" smtClean="0"/>
              <a:t>černý kašel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059832" y="2535746"/>
            <a:ext cx="2160240" cy="140415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err="1"/>
              <a:t>l</a:t>
            </a:r>
            <a:r>
              <a:rPr lang="cs-CZ" sz="1600" i="1" dirty="0" err="1" smtClean="0"/>
              <a:t>ymská</a:t>
            </a:r>
            <a:r>
              <a:rPr lang="cs-CZ" sz="1600" i="1" dirty="0" smtClean="0"/>
              <a:t> borelióza</a:t>
            </a:r>
          </a:p>
          <a:p>
            <a:pPr algn="ctr"/>
            <a:r>
              <a:rPr lang="cs-CZ" sz="1600" i="1" dirty="0"/>
              <a:t>k</a:t>
            </a:r>
            <a:r>
              <a:rPr lang="cs-CZ" sz="1600" i="1" dirty="0" smtClean="0"/>
              <a:t>líšťová encefalitida</a:t>
            </a:r>
          </a:p>
          <a:p>
            <a:pPr algn="ctr"/>
            <a:r>
              <a:rPr lang="cs-CZ" sz="1600" i="1" dirty="0" smtClean="0"/>
              <a:t>žlutá zimnice</a:t>
            </a:r>
          </a:p>
          <a:p>
            <a:pPr algn="ctr"/>
            <a:r>
              <a:rPr lang="cs-CZ" sz="1600" i="1" dirty="0" smtClean="0"/>
              <a:t>HIV/AIDS</a:t>
            </a:r>
          </a:p>
          <a:p>
            <a:pPr algn="ctr"/>
            <a:r>
              <a:rPr lang="cs-CZ" sz="1600" i="1" dirty="0"/>
              <a:t>h</a:t>
            </a:r>
            <a:r>
              <a:rPr lang="cs-CZ" sz="1600" i="1" dirty="0" smtClean="0"/>
              <a:t>epatitidy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4614" y="2347338"/>
            <a:ext cx="1440160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n</a:t>
            </a:r>
            <a:r>
              <a:rPr lang="cs-CZ" sz="1600" i="1" dirty="0" smtClean="0"/>
              <a:t>eštovice</a:t>
            </a:r>
          </a:p>
          <a:p>
            <a:pPr algn="ctr"/>
            <a:r>
              <a:rPr lang="cs-CZ" sz="1600" i="1" dirty="0" smtClean="0"/>
              <a:t>tyfus</a:t>
            </a:r>
          </a:p>
          <a:p>
            <a:pPr algn="ctr"/>
            <a:r>
              <a:rPr lang="cs-CZ" sz="1600" i="1" dirty="0"/>
              <a:t>t</a:t>
            </a:r>
            <a:r>
              <a:rPr lang="cs-CZ" sz="1600" i="1" dirty="0" smtClean="0"/>
              <a:t>etanus</a:t>
            </a:r>
          </a:p>
          <a:p>
            <a:pPr algn="ctr"/>
            <a:r>
              <a:rPr lang="cs-CZ" sz="1600" i="1" dirty="0"/>
              <a:t>c</a:t>
            </a:r>
            <a:r>
              <a:rPr lang="cs-CZ" sz="1600" i="1" dirty="0" smtClean="0"/>
              <a:t>hřipka</a:t>
            </a:r>
          </a:p>
          <a:p>
            <a:pPr algn="ctr"/>
            <a:r>
              <a:rPr lang="cs-CZ" sz="1600" i="1" dirty="0" smtClean="0"/>
              <a:t>spalničky</a:t>
            </a:r>
          </a:p>
          <a:p>
            <a:pPr algn="ctr"/>
            <a:r>
              <a:rPr lang="cs-CZ" sz="1600" i="1" dirty="0"/>
              <a:t>z</a:t>
            </a:r>
            <a:r>
              <a:rPr lang="cs-CZ" sz="1600" i="1" dirty="0" smtClean="0"/>
              <a:t>arděnky</a:t>
            </a:r>
          </a:p>
          <a:p>
            <a:pPr algn="ctr"/>
            <a:r>
              <a:rPr lang="cs-CZ" sz="1600" i="1" dirty="0"/>
              <a:t>m</a:t>
            </a:r>
            <a:r>
              <a:rPr lang="cs-CZ" sz="1600" i="1" dirty="0" smtClean="0"/>
              <a:t>eningitida</a:t>
            </a:r>
          </a:p>
          <a:p>
            <a:pPr algn="ctr"/>
            <a:r>
              <a:rPr lang="cs-CZ" sz="1600" i="1" dirty="0" smtClean="0"/>
              <a:t>hepatitida</a:t>
            </a:r>
          </a:p>
        </p:txBody>
      </p:sp>
      <p:pic>
        <p:nvPicPr>
          <p:cNvPr id="1026" name="Picture 2" descr="Windpo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8" y="749905"/>
            <a:ext cx="1312333" cy="13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B8VOTKA4\MP9004393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4368"/>
            <a:ext cx="917517" cy="12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RE6UQN3F\MC9003610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51" y="4240136"/>
            <a:ext cx="907999" cy="8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OFI87V75\MC9003474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03360"/>
            <a:ext cx="1032582" cy="8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RE6UQN3F\MC9003191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27" y="1628106"/>
            <a:ext cx="912571" cy="7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668344" y="4501148"/>
            <a:ext cx="1186702" cy="4468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8"/>
              </a:rPr>
              <a:t>Kapénková infekce</a:t>
            </a:r>
            <a:endParaRPr lang="cs-CZ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551367" y="627534"/>
            <a:ext cx="3384376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</a:rPr>
              <a:t>Organizace zdravotnické, nadace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4200072" y="779728"/>
            <a:ext cx="1224136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WHO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44208" y="1203598"/>
            <a:ext cx="2448272" cy="5924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Světová zdravotnická organizace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56176" y="2139702"/>
            <a:ext cx="273630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Hlavní úlohou je likvidovat nemoci, hlavně infekční.</a:t>
            </a:r>
            <a:endParaRPr lang="cs-CZ" sz="1600" dirty="0"/>
          </a:p>
        </p:txBody>
      </p:sp>
      <p:pic>
        <p:nvPicPr>
          <p:cNvPr id="1026" name="Picture 2" descr="http://upload.wikimedia.org/wikipedia/commons/thumb/3/34/WHO.png/220px-W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7814"/>
            <a:ext cx="2095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67544" y="1271208"/>
            <a:ext cx="3384376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</a:rPr>
              <a:t>Onemocnění pohybového aparátu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1520" y="2103636"/>
            <a:ext cx="3384376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áněty šlach, kloubů, svalů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krivankova.UNBCHEM\Local Settings\Temporary Internet Files\Content.IE5\OFI87V75\MC9004387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6500"/>
            <a:ext cx="1352749" cy="180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95536" y="2715766"/>
            <a:ext cx="360040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u="sng" dirty="0" smtClean="0">
                <a:solidFill>
                  <a:schemeClr val="tx1"/>
                </a:solidFill>
              </a:rPr>
              <a:t>Příčiny: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nejčastěji přechod zánětu z okolní tkáně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450132" y="4536427"/>
            <a:ext cx="169218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rtrózy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95736" y="3742054"/>
            <a:ext cx="3384376" cy="5853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Civilizační onemocnění, kloubní onemocnění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krivankova.UNBCHEM\Local Settings\Temporary Internet Files\Content.IE5\RE6UQN3F\MP90038579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4" y="3409775"/>
            <a:ext cx="1155063" cy="16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104358" y="4529254"/>
            <a:ext cx="914400" cy="3336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6"/>
              </a:rPr>
              <a:t>WHO</a:t>
            </a:r>
            <a:endParaRPr lang="cs-CZ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5157" y="492443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475656" y="1059582"/>
            <a:ext cx="6192688" cy="5198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/>
              <a:t>Kdo nám pomohl při léčbě řady různých onemocnění?</a:t>
            </a:r>
            <a:endParaRPr lang="cs-CZ" b="1" i="1" dirty="0"/>
          </a:p>
        </p:txBody>
      </p:sp>
      <p:pic>
        <p:nvPicPr>
          <p:cNvPr id="2050" name="Picture 2" descr="Louis Past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51670"/>
            <a:ext cx="1571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ný popisek 2"/>
          <p:cNvSpPr/>
          <p:nvPr/>
        </p:nvSpPr>
        <p:spPr>
          <a:xfrm>
            <a:off x="323528" y="3867894"/>
            <a:ext cx="2232248" cy="985370"/>
          </a:xfrm>
          <a:prstGeom prst="wedgeEllipseCallout">
            <a:avLst>
              <a:gd name="adj1" fmla="val -18246"/>
              <a:gd name="adj2" fmla="val -79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Louis Pasteur</a:t>
            </a:r>
          </a:p>
          <a:p>
            <a:pPr algn="ctr"/>
            <a:r>
              <a:rPr lang="cs-CZ" i="1" dirty="0" err="1">
                <a:solidFill>
                  <a:schemeClr val="tx1"/>
                </a:solidFill>
              </a:rPr>
              <a:t>a</a:t>
            </a:r>
            <a:r>
              <a:rPr lang="cs-CZ" i="1" dirty="0" err="1" smtClean="0">
                <a:solidFill>
                  <a:schemeClr val="tx1"/>
                </a:solidFill>
              </a:rPr>
              <a:t>nthrax</a:t>
            </a:r>
            <a:r>
              <a:rPr lang="cs-CZ" i="1" dirty="0" smtClean="0">
                <a:solidFill>
                  <a:schemeClr val="tx1"/>
                </a:solidFill>
              </a:rPr>
              <a:t>, vzteklina</a:t>
            </a:r>
            <a:endParaRPr lang="cs-CZ" i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upload.wikimedia.org/wikipedia/commons/thumb/0/07/RobertKoch.jpg/170px-RobertKo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08" y="2666899"/>
            <a:ext cx="1619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ný popisek 8"/>
          <p:cNvSpPr/>
          <p:nvPr/>
        </p:nvSpPr>
        <p:spPr>
          <a:xfrm>
            <a:off x="5624657" y="1783161"/>
            <a:ext cx="2232248" cy="985370"/>
          </a:xfrm>
          <a:prstGeom prst="wedgeEllipseCallout">
            <a:avLst>
              <a:gd name="adj1" fmla="val 40396"/>
              <a:gd name="adj2" fmla="val 585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hlinkClick r:id="rId5"/>
              </a:rPr>
              <a:t>Robert Koch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i="1" dirty="0" smtClean="0">
                <a:solidFill>
                  <a:schemeClr val="tx1"/>
                </a:solidFill>
              </a:rPr>
              <a:t>tuberkulóza</a:t>
            </a:r>
            <a:endParaRPr lang="cs-CZ" i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upload.wikimedia.org/wikipedia/commons/thumb/8/8a/Faroe_stamp_079_europe_%28fleming%29.jpg/220px-Faroe_stamp_079_europe_%28fleming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3011"/>
            <a:ext cx="2095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ný popisek 10"/>
          <p:cNvSpPr/>
          <p:nvPr/>
        </p:nvSpPr>
        <p:spPr>
          <a:xfrm>
            <a:off x="3923928" y="3882173"/>
            <a:ext cx="2232248" cy="985370"/>
          </a:xfrm>
          <a:prstGeom prst="wedgeEllipseCallout">
            <a:avLst>
              <a:gd name="adj1" fmla="val -18246"/>
              <a:gd name="adj2" fmla="val -791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hlinkClick r:id="rId7"/>
              </a:rPr>
              <a:t>Alexander Fleming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i="1" dirty="0" smtClean="0">
                <a:solidFill>
                  <a:schemeClr val="tx1"/>
                </a:solidFill>
              </a:rPr>
              <a:t>penicilin</a:t>
            </a:r>
            <a:endParaRPr lang="cs-CZ" i="1" dirty="0">
              <a:solidFill>
                <a:schemeClr val="tx1"/>
              </a:solidFill>
            </a:endParaRPr>
          </a:p>
        </p:txBody>
      </p:sp>
      <p:pic>
        <p:nvPicPr>
          <p:cNvPr id="2055" name="Picture 7" descr="C:\Documents and Settings\krivankova.UNBCHEM\Local Settings\Temporary Internet Files\Content.IE5\OFI87V75\MC90029061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36" y="665593"/>
            <a:ext cx="1042522" cy="13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4284663" cy="593725"/>
          </a:xfrm>
        </p:spPr>
        <p:txBody>
          <a:bodyPr/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18.7 CLIL</a:t>
            </a:r>
          </a:p>
        </p:txBody>
      </p:sp>
      <p:sp>
        <p:nvSpPr>
          <p:cNvPr id="27651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smtClean="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pic>
        <p:nvPicPr>
          <p:cNvPr id="6" name="Picture 2" descr="http://upload.wikimedia.org/wikipedia/commons/thumb/3/34/WHO.png/220px-WH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49913"/>
            <a:ext cx="1296144" cy="9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56176" y="749913"/>
            <a:ext cx="2448272" cy="5924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World Health Organization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956054" y="1615749"/>
            <a:ext cx="86409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WHO</a:t>
            </a: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5292552" y="1904095"/>
            <a:ext cx="2448272" cy="4285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headquarters in Geneva</a:t>
            </a:r>
            <a:endParaRPr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6012160" y="2571750"/>
            <a:ext cx="287999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specialized agency on </a:t>
            </a:r>
            <a:r>
              <a:rPr lang="en-US" dirty="0" err="1" smtClean="0"/>
              <a:t>inte</a:t>
            </a:r>
            <a:r>
              <a:rPr lang="cs-CZ" smtClean="0"/>
              <a:t>r</a:t>
            </a:r>
            <a:r>
              <a:rPr lang="en-US" smtClean="0"/>
              <a:t>national </a:t>
            </a:r>
            <a:r>
              <a:rPr lang="en-US" dirty="0" smtClean="0"/>
              <a:t>public health</a:t>
            </a:r>
            <a:endParaRPr lang="en-US" dirty="0"/>
          </a:p>
        </p:txBody>
      </p:sp>
      <p:sp>
        <p:nvSpPr>
          <p:cNvPr id="12" name="Zaoblený obdélník 11"/>
          <p:cNvSpPr/>
          <p:nvPr/>
        </p:nvSpPr>
        <p:spPr>
          <a:xfrm>
            <a:off x="408065" y="1241858"/>
            <a:ext cx="3240360" cy="4285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Sexually transmitted disease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403648" y="1923678"/>
            <a:ext cx="2808312" cy="901641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Chlamydia, genital herpes, syphilis, viral hepatitis, HIV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347864" y="3257946"/>
            <a:ext cx="2448272" cy="428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Infectious disease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095836" y="4011910"/>
            <a:ext cx="2844316" cy="9033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Infectious pathogens include some viruses, bacteria, fungi, protozoa, parazites.</a:t>
            </a:r>
            <a:endParaRPr lang="en-US" sz="1600"/>
          </a:p>
        </p:txBody>
      </p:sp>
      <p:pic>
        <p:nvPicPr>
          <p:cNvPr id="2050" name="Picture 2" descr="http://upload.wikimedia.org/wikipedia/commons/thumb/7/77/Sneeze.JPG/220px-Snee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2902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aoblený obdélník 18"/>
          <p:cNvSpPr/>
          <p:nvPr/>
        </p:nvSpPr>
        <p:spPr>
          <a:xfrm>
            <a:off x="251520" y="4463606"/>
            <a:ext cx="1944216" cy="4285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Vaccination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309718" y="3196490"/>
            <a:ext cx="2498086" cy="9016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Smallpox, typhus, tuberculosis, poliomyelitis, hepatitis B</a:t>
            </a:r>
          </a:p>
        </p:txBody>
      </p:sp>
      <p:pic>
        <p:nvPicPr>
          <p:cNvPr id="2051" name="Picture 3" descr="C:\Documents and Settings\krivankova.UNBCHEM\Local Settings\Temporary Internet Files\Content.IE5\B8VOTKA4\MP90040087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1923678"/>
            <a:ext cx="816108" cy="102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OFI87V75\MC90001697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809">
            <a:off x="4148031" y="2295942"/>
            <a:ext cx="1397884" cy="9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5531" y="492443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20788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Které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nemoci se přenášejí krví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chřipka,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neštovice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HIV, borelióza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příušnice, klíšťová encefalitida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chlamydie, angína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můžeme chránit před bakteriálním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onemocněním?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 antibiotika, očkování       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 kondom, antikoncepce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 otužování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 nelze se chránit</a:t>
                      </a: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Proti kterým nemocem lze očkovat?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chřipka, neštovice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angína, chřipka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rýma, kašel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HIV, spalničky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kapénková infekce?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nemoc  kapavka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infekce z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kapiček slin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infekce z kapiček krve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infekce z kapiček potu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530" y="492443"/>
            <a:ext cx="4422454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635646"/>
            <a:ext cx="8496944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upload.wikimedia.org/wikipedia/commons/thumb/4/4e/Windpocken.jpg/300px-Windpocken.jpg</a:t>
            </a:r>
            <a:endParaRPr lang="cs-CZ" sz="1600" dirty="0" smtClean="0"/>
          </a:p>
          <a:p>
            <a:pPr marL="342900" indent="-342900">
              <a:buAutoNum type="arabicPeriod"/>
            </a:pP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upload.wikimedia.org/wikipedia/commons/thumb/4/42/Louis_Pasteur.jpg/165px-Louis_Pasteur.jpg</a:t>
            </a:r>
            <a:endParaRPr lang="cs-CZ" sz="1600" dirty="0" smtClean="0"/>
          </a:p>
          <a:p>
            <a:pPr marL="342900" indent="-342900">
              <a:buAutoNum type="arabicPeriod"/>
            </a:pPr>
            <a:r>
              <a:rPr lang="cs-CZ" sz="1600" dirty="0">
                <a:hlinkClick r:id="rId4"/>
              </a:rPr>
              <a:t>http://upload.wikimedia.org/wikipedia/commons/thumb/8/8a/Faroe_stamp_079_europe_%28fleming%29.jpg/220px-Faroe_stamp_079_europe_%</a:t>
            </a:r>
            <a:r>
              <a:rPr lang="cs-CZ" sz="1600" dirty="0" smtClean="0">
                <a:hlinkClick r:id="rId4"/>
              </a:rPr>
              <a:t>28fleming%29.jpg</a:t>
            </a:r>
            <a:endParaRPr lang="cs-CZ" sz="1600" dirty="0" smtClean="0"/>
          </a:p>
          <a:p>
            <a:pPr marL="342900" indent="-342900">
              <a:buAutoNum type="arabicPeriod"/>
            </a:pP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upload.wikimedia.org/wikipedia/commons/thumb/3/34/WHO.png/220px-WHO.png</a:t>
            </a:r>
            <a:endParaRPr lang="cs-CZ" sz="1600" dirty="0" smtClean="0"/>
          </a:p>
          <a:p>
            <a:pPr marL="342900" indent="-342900">
              <a:buAutoNum type="arabicPeriod"/>
            </a:pP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upload.wikimedia.org/wikipedia/commons/thumb/7/77/Sneeze.JPG/220px-Sneeze.JPG</a:t>
            </a:r>
            <a:endParaRPr lang="cs-CZ" sz="1600" dirty="0" smtClean="0"/>
          </a:p>
          <a:p>
            <a:pPr marL="342900" indent="-342900">
              <a:buAutoNum type="arabicPeriod"/>
            </a:pPr>
            <a:r>
              <a:rPr lang="cs-CZ" sz="1600" dirty="0" smtClean="0"/>
              <a:t>Obrázky z databáze klipart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279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2237</TotalTime>
  <Words>955</Words>
  <Application>Microsoft Office PowerPoint</Application>
  <PresentationFormat>Předvádění na obrazovce (16:9)</PresentationFormat>
  <Paragraphs>192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18.1 Ochrana před přenosnými i nepřenosnými chorobami</vt:lpstr>
      <vt:lpstr>18.2 Co již víme?</vt:lpstr>
      <vt:lpstr>18.3 Jaké si řekneme nové termíny a názvy?</vt:lpstr>
      <vt:lpstr>18.4 Co si řekneme nového?</vt:lpstr>
      <vt:lpstr>18.5 Procvičení a příklady</vt:lpstr>
      <vt:lpstr>18.6 Něco navíc pro šikovné</vt:lpstr>
      <vt:lpstr>18.7 CLIL</vt:lpstr>
      <vt:lpstr>18.8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226</cp:revision>
  <dcterms:created xsi:type="dcterms:W3CDTF">2010-10-18T18:21:56Z</dcterms:created>
  <dcterms:modified xsi:type="dcterms:W3CDTF">2012-01-28T14:31:53Z</dcterms:modified>
</cp:coreProperties>
</file>