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CC"/>
    <a:srgbClr val="FFFF99"/>
    <a:srgbClr val="FF66CC"/>
    <a:srgbClr val="FF33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duotone>
              <a:prstClr val="black"/>
              <a:schemeClr val="accent6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3.1.2012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gif"/><Relationship Id="rId5" Type="http://schemas.openxmlformats.org/officeDocument/2006/relationships/image" Target="../media/image4.wmf"/><Relationship Id="rId15" Type="http://schemas.openxmlformats.org/officeDocument/2006/relationships/hyperlink" Target="http://cs.wikipedia.org/wiki/V%C3%BD%C5%BEiva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Relationship Id="rId14" Type="http://schemas.openxmlformats.org/officeDocument/2006/relationships/hyperlink" Target="http://cs.wikipedia.org/wiki/Vitam%C3%ADn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6.png"/><Relationship Id="rId18" Type="http://schemas.openxmlformats.org/officeDocument/2006/relationships/image" Target="../media/image30.wmf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6.wdp"/><Relationship Id="rId17" Type="http://schemas.openxmlformats.org/officeDocument/2006/relationships/image" Target="../media/image29.w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7.wmf"/><Relationship Id="rId10" Type="http://schemas.openxmlformats.org/officeDocument/2006/relationships/image" Target="../media/image24.wmf"/><Relationship Id="rId4" Type="http://schemas.microsoft.com/office/2007/relationships/hdphoto" Target="../media/hdphoto3.wdp"/><Relationship Id="rId9" Type="http://schemas.openxmlformats.org/officeDocument/2006/relationships/image" Target="../media/image23.wmf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openxmlformats.org/officeDocument/2006/relationships/hyperlink" Target="http://cs.wikipedia.org/wiki/Antioxidant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nK1Kv3XkZI" TargetMode="External"/><Relationship Id="rId3" Type="http://schemas.openxmlformats.org/officeDocument/2006/relationships/image" Target="../media/image36.w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feltsource.com/New-Food-Pyramid-Large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42925"/>
            <a:ext cx="6156176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Jaké živiny jsou obsaženy ve stravě?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323850" y="1136650"/>
            <a:ext cx="48590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Times New Roman" pitchFamily="18" charset="0"/>
              </a:rPr>
              <a:t>Víte, co </a:t>
            </a:r>
            <a:r>
              <a:rPr lang="cs-CZ" b="1" dirty="0" smtClean="0">
                <a:latin typeface="Times New Roman" pitchFamily="18" charset="0"/>
              </a:rPr>
              <a:t>je zdravý životní styl a co s tím souvisí?</a:t>
            </a:r>
            <a:endParaRPr lang="cs-CZ" b="1" dirty="0">
              <a:latin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15966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15966"/>
            <a:ext cx="3053325" cy="64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krivankova.UNBCHEM\Local Settings\Temporary Internet Files\Content.IE5\DO68RGW8\MC90033125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2379"/>
            <a:ext cx="1333877" cy="178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2KCXME00\MC9003000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44235"/>
            <a:ext cx="1809598" cy="11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rivankova.UNBCHEM\Local Settings\Temporary Internet Files\Content.IE5\FAAHKHSB\MC90021514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44" y="2643758"/>
            <a:ext cx="1970404" cy="165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2KCXME00\MC90024617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03798"/>
            <a:ext cx="2202776" cy="11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FAAHKHSB\MC90035867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64" y="718740"/>
            <a:ext cx="138165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krivankova.UNBCHEM\Local Settings\Temporary Internet Files\Content.IE5\DO68RGW8\MM900318169[1]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31" y="3271947"/>
            <a:ext cx="12477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DO68RGW8\MM900303467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3167"/>
            <a:ext cx="80010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FAAHKHSB\MM900295178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105" y="2735142"/>
            <a:ext cx="79057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DO68RGW8\MM900236454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62" y="54836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cuments and Settings\krivankova.UNBCHEM\Local Settings\Temporary Internet Files\Content.IE5\DO68RGW8\MP900407466[1]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b="49728"/>
          <a:stretch/>
        </p:blipFill>
        <p:spPr bwMode="auto">
          <a:xfrm>
            <a:off x="315844" y="1633140"/>
            <a:ext cx="2263626" cy="1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7577564" y="3511670"/>
            <a:ext cx="914400" cy="3109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hlinkClick r:id="rId14"/>
              </a:rPr>
              <a:t>Vitaminy</a:t>
            </a:r>
            <a:endParaRPr lang="cs-CZ" sz="1400" b="1" dirty="0"/>
          </a:p>
        </p:txBody>
      </p:sp>
      <p:sp>
        <p:nvSpPr>
          <p:cNvPr id="8" name="Obdélník 7"/>
          <p:cNvSpPr/>
          <p:nvPr/>
        </p:nvSpPr>
        <p:spPr>
          <a:xfrm>
            <a:off x="7577564" y="3983554"/>
            <a:ext cx="914400" cy="3578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hlinkClick r:id="rId15"/>
              </a:rPr>
              <a:t>Výživa</a:t>
            </a:r>
            <a:endParaRPr lang="cs-CZ" sz="1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4332" y="492443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529703"/>
              </p:ext>
            </p:extLst>
          </p:nvPr>
        </p:nvGraphicFramePr>
        <p:xfrm>
          <a:off x="935596" y="113159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07</a:t>
                      </a:r>
                      <a:r>
                        <a:rPr lang="cs-CZ" baseline="0" dirty="0" smtClean="0"/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/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Živiny,</a:t>
                      </a:r>
                      <a:r>
                        <a:rPr lang="cs-CZ" baseline="0" dirty="0" smtClean="0"/>
                        <a:t> složky potravy – bílkoviny, tuky, sacharidy, vláknina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Prezentace popisující</a:t>
                      </a:r>
                      <a:r>
                        <a:rPr lang="cs-CZ" baseline="0" dirty="0" smtClean="0"/>
                        <a:t> funkci jednotlivých složek stravy.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1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37865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</a:t>
            </a: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pic>
        <p:nvPicPr>
          <p:cNvPr id="1026" name="Picture 2" descr="C:\Documents and Settings\krivankova.UNBCHEM\Local Settings\Temporary Internet Files\Content.IE5\KTMJIXSP\MP9004252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020" y="787667"/>
            <a:ext cx="2387960" cy="375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4947" y="1131590"/>
            <a:ext cx="2941358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Trávicí soustava člověka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09950" y="1808325"/>
            <a:ext cx="2592288" cy="12674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Jak vypadá náš trávicí trakt, jaké jsou jeho hlavní funkce a proč jsou játra přezdívána </a:t>
            </a:r>
          </a:p>
          <a:p>
            <a:pPr algn="ctr"/>
            <a:r>
              <a:rPr lang="cs-CZ" sz="1600" i="1" dirty="0" smtClean="0"/>
              <a:t>„chemická továrna“?</a:t>
            </a:r>
            <a:endParaRPr lang="cs-CZ" sz="1600" i="1" dirty="0"/>
          </a:p>
        </p:txBody>
      </p:sp>
      <p:sp>
        <p:nvSpPr>
          <p:cNvPr id="8" name="Zaoblený obdélník 7"/>
          <p:cNvSpPr/>
          <p:nvPr/>
        </p:nvSpPr>
        <p:spPr>
          <a:xfrm>
            <a:off x="6208345" y="828940"/>
            <a:ext cx="2592288" cy="126748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u="sng" dirty="0" smtClean="0"/>
              <a:t>Trávicí soustava</a:t>
            </a:r>
          </a:p>
          <a:p>
            <a:pPr algn="ctr"/>
            <a:r>
              <a:rPr lang="cs-CZ" sz="1400" i="1" dirty="0"/>
              <a:t> </a:t>
            </a:r>
            <a:r>
              <a:rPr lang="cs-CZ" sz="1400" i="1" dirty="0" smtClean="0"/>
              <a:t>- vstupní brána </a:t>
            </a:r>
          </a:p>
          <a:p>
            <a:pPr algn="ctr"/>
            <a:r>
              <a:rPr lang="cs-CZ" sz="1400" i="1" dirty="0"/>
              <a:t> </a:t>
            </a:r>
            <a:r>
              <a:rPr lang="cs-CZ" sz="1400" i="1" dirty="0" smtClean="0"/>
              <a:t>- do organismu se dostávají tuky, cukry, bílkoviny, vitamíny, minerální látky aj.</a:t>
            </a:r>
          </a:p>
        </p:txBody>
      </p:sp>
      <p:sp>
        <p:nvSpPr>
          <p:cNvPr id="5" name="Oválný popisek 4"/>
          <p:cNvSpPr/>
          <p:nvPr/>
        </p:nvSpPr>
        <p:spPr>
          <a:xfrm>
            <a:off x="6012160" y="2707028"/>
            <a:ext cx="2984659" cy="1800200"/>
          </a:xfrm>
          <a:prstGeom prst="wedgeEllipseCallout">
            <a:avLst>
              <a:gd name="adj1" fmla="val -97957"/>
              <a:gd name="adj2" fmla="val -424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u="sng" dirty="0" smtClean="0"/>
              <a:t>Trávicí soustava zajišťuje:</a:t>
            </a:r>
          </a:p>
          <a:p>
            <a:pPr marL="342900" indent="-342900">
              <a:buAutoNum type="arabicPeriod"/>
            </a:pPr>
            <a:r>
              <a:rPr lang="cs-CZ" sz="1200" dirty="0"/>
              <a:t>t</a:t>
            </a:r>
            <a:r>
              <a:rPr lang="cs-CZ" sz="1200" dirty="0" smtClean="0"/>
              <a:t>rávení živin</a:t>
            </a:r>
          </a:p>
          <a:p>
            <a:pPr marL="342900" indent="-342900">
              <a:buAutoNum type="arabicPeriod"/>
            </a:pPr>
            <a:r>
              <a:rPr lang="cs-CZ" sz="1200" dirty="0"/>
              <a:t>v</a:t>
            </a:r>
            <a:r>
              <a:rPr lang="cs-CZ" sz="1200" dirty="0" smtClean="0"/>
              <a:t>střebávání živin</a:t>
            </a:r>
          </a:p>
          <a:p>
            <a:pPr marL="342900" indent="-342900">
              <a:buAutoNum type="arabicPeriod"/>
            </a:pPr>
            <a:r>
              <a:rPr lang="cs-CZ" sz="1200" dirty="0"/>
              <a:t>o</a:t>
            </a:r>
            <a:r>
              <a:rPr lang="cs-CZ" sz="1200" dirty="0" smtClean="0"/>
              <a:t>dstraňování škodlivin z těla (játra)</a:t>
            </a:r>
          </a:p>
          <a:p>
            <a:pPr marL="342900" indent="-342900">
              <a:buAutoNum type="arabicPeriod"/>
            </a:pPr>
            <a:r>
              <a:rPr lang="cs-CZ" sz="1200" dirty="0"/>
              <a:t>i</a:t>
            </a:r>
            <a:r>
              <a:rPr lang="cs-CZ" sz="1200" dirty="0" smtClean="0"/>
              <a:t>munitní systém </a:t>
            </a:r>
            <a:endParaRPr lang="cs-CZ" sz="1200" dirty="0"/>
          </a:p>
        </p:txBody>
      </p:sp>
      <p:pic>
        <p:nvPicPr>
          <p:cNvPr id="1027" name="Picture 3" descr="C:\Documents and Settings\krivankova.UNBCHEM\Local Settings\Temporary Internet Files\Content.IE5\Y7SRUDI5\MC9002868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5" y="3333615"/>
            <a:ext cx="1750337" cy="149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Rovnoramenný trojúhelník 1"/>
          <p:cNvSpPr/>
          <p:nvPr/>
        </p:nvSpPr>
        <p:spPr>
          <a:xfrm>
            <a:off x="6570977" y="864691"/>
            <a:ext cx="2376264" cy="571762"/>
          </a:xfrm>
          <a:prstGeom prst="triangle">
            <a:avLst>
              <a:gd name="adj" fmla="val 506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/>
              <a:t>C</a:t>
            </a:r>
            <a:r>
              <a:rPr lang="cs-CZ" sz="1600" b="1" dirty="0" smtClean="0"/>
              <a:t>holesterol</a:t>
            </a:r>
            <a:endParaRPr lang="cs-CZ" sz="1600" b="1" dirty="0"/>
          </a:p>
        </p:txBody>
      </p:sp>
      <p:sp>
        <p:nvSpPr>
          <p:cNvPr id="3" name="Obdélník s odříznutým příčným rohem 2"/>
          <p:cNvSpPr/>
          <p:nvPr/>
        </p:nvSpPr>
        <p:spPr>
          <a:xfrm>
            <a:off x="382456" y="1299456"/>
            <a:ext cx="1656184" cy="57606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Tuky ve výživě</a:t>
            </a:r>
            <a:endParaRPr lang="cs-CZ" sz="1600" b="1" dirty="0"/>
          </a:p>
        </p:txBody>
      </p:sp>
      <p:sp>
        <p:nvSpPr>
          <p:cNvPr id="4" name="Čárový popisek 2 3"/>
          <p:cNvSpPr/>
          <p:nvPr/>
        </p:nvSpPr>
        <p:spPr>
          <a:xfrm>
            <a:off x="2754830" y="1184425"/>
            <a:ext cx="1601146" cy="504056"/>
          </a:xfrm>
          <a:prstGeom prst="borderCallout2">
            <a:avLst>
              <a:gd name="adj1" fmla="val 16841"/>
              <a:gd name="adj2" fmla="val -2001"/>
              <a:gd name="adj3" fmla="val 18750"/>
              <a:gd name="adj4" fmla="val -16667"/>
              <a:gd name="adj5" fmla="val 84923"/>
              <a:gd name="adj6" fmla="val -447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e</a:t>
            </a:r>
            <a:r>
              <a:rPr lang="cs-CZ" sz="1400" dirty="0" smtClean="0"/>
              <a:t>nergetická zásoba těla</a:t>
            </a:r>
            <a:endParaRPr lang="cs-CZ" sz="1400" dirty="0"/>
          </a:p>
        </p:txBody>
      </p:sp>
      <p:sp>
        <p:nvSpPr>
          <p:cNvPr id="9" name="Čárový popisek 2 8"/>
          <p:cNvSpPr/>
          <p:nvPr/>
        </p:nvSpPr>
        <p:spPr>
          <a:xfrm>
            <a:off x="959289" y="3111810"/>
            <a:ext cx="2754422" cy="936104"/>
          </a:xfrm>
          <a:prstGeom prst="borderCallout2">
            <a:avLst>
              <a:gd name="adj1" fmla="val 17722"/>
              <a:gd name="adj2" fmla="val -1344"/>
              <a:gd name="adj3" fmla="val 18750"/>
              <a:gd name="adj4" fmla="val -11425"/>
              <a:gd name="adj5" fmla="val -129160"/>
              <a:gd name="adj6" fmla="val -268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/>
              <a:t>n</a:t>
            </a:r>
            <a:r>
              <a:rPr lang="cs-CZ" sz="1400" dirty="0" smtClean="0"/>
              <a:t>asycené tuky</a:t>
            </a:r>
          </a:p>
          <a:p>
            <a:pPr marL="342900" indent="-342900">
              <a:buAutoNum type="arabicPeriod"/>
            </a:pPr>
            <a:r>
              <a:rPr lang="cs-CZ" sz="1400" dirty="0"/>
              <a:t>t</a:t>
            </a:r>
            <a:r>
              <a:rPr lang="cs-CZ" sz="1400" dirty="0" smtClean="0"/>
              <a:t>rans tuky</a:t>
            </a:r>
          </a:p>
          <a:p>
            <a:pPr marL="342900" indent="-342900">
              <a:buAutoNum type="arabicPeriod"/>
            </a:pPr>
            <a:r>
              <a:rPr lang="cs-CZ" sz="1400" dirty="0"/>
              <a:t>n</a:t>
            </a:r>
            <a:r>
              <a:rPr lang="cs-CZ" sz="1400" dirty="0" smtClean="0"/>
              <a:t>enasycené tuky</a:t>
            </a:r>
          </a:p>
        </p:txBody>
      </p:sp>
      <p:sp>
        <p:nvSpPr>
          <p:cNvPr id="7" name="Pravá složená závorka 6"/>
          <p:cNvSpPr/>
          <p:nvPr/>
        </p:nvSpPr>
        <p:spPr>
          <a:xfrm>
            <a:off x="2575709" y="3331504"/>
            <a:ext cx="144016" cy="28803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2843808" y="3331504"/>
            <a:ext cx="79208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škodlivé</a:t>
            </a:r>
            <a:endParaRPr lang="cs-CZ" sz="1200" dirty="0"/>
          </a:p>
        </p:txBody>
      </p:sp>
      <p:sp>
        <p:nvSpPr>
          <p:cNvPr id="5" name="Čárový popisek 2 4"/>
          <p:cNvSpPr/>
          <p:nvPr/>
        </p:nvSpPr>
        <p:spPr>
          <a:xfrm>
            <a:off x="1511660" y="2167665"/>
            <a:ext cx="2416130" cy="756664"/>
          </a:xfrm>
          <a:prstGeom prst="borderCallout2">
            <a:avLst>
              <a:gd name="adj1" fmla="val 18750"/>
              <a:gd name="adj2" fmla="val -764"/>
              <a:gd name="adj3" fmla="val 18750"/>
              <a:gd name="adj4" fmla="val -16667"/>
              <a:gd name="adj5" fmla="val -35540"/>
              <a:gd name="adj6" fmla="val -133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lphaLcParenR"/>
            </a:pPr>
            <a:r>
              <a:rPr lang="cs-CZ" sz="1400" dirty="0" smtClean="0"/>
              <a:t>rostlinné (margaríny, pokrmové tuky)</a:t>
            </a:r>
          </a:p>
          <a:p>
            <a:pPr marL="342900" indent="-342900">
              <a:buAutoNum type="alphaLcParenR"/>
            </a:pPr>
            <a:r>
              <a:rPr lang="cs-CZ" sz="1400" dirty="0"/>
              <a:t>ž</a:t>
            </a:r>
            <a:r>
              <a:rPr lang="cs-CZ" sz="1400" dirty="0" smtClean="0"/>
              <a:t>ivočišné (máslo, sádlo)</a:t>
            </a:r>
            <a:endParaRPr lang="cs-CZ" sz="1400" dirty="0"/>
          </a:p>
        </p:txBody>
      </p:sp>
      <p:sp>
        <p:nvSpPr>
          <p:cNvPr id="12" name="Čárový popisek 2 11"/>
          <p:cNvSpPr/>
          <p:nvPr/>
        </p:nvSpPr>
        <p:spPr>
          <a:xfrm>
            <a:off x="4947523" y="1667845"/>
            <a:ext cx="1368152" cy="504056"/>
          </a:xfrm>
          <a:prstGeom prst="borderCallout2">
            <a:avLst>
              <a:gd name="adj1" fmla="val -4165"/>
              <a:gd name="adj2" fmla="val 52170"/>
              <a:gd name="adj3" fmla="val -82457"/>
              <a:gd name="adj4" fmla="val 83233"/>
              <a:gd name="adj5" fmla="val -43018"/>
              <a:gd name="adj6" fmla="val 11979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/>
              <a:t>HDL – hodný</a:t>
            </a:r>
          </a:p>
          <a:p>
            <a:r>
              <a:rPr lang="cs-CZ" sz="1400" dirty="0" smtClean="0"/>
              <a:t>LDL – lump</a:t>
            </a:r>
          </a:p>
        </p:txBody>
      </p:sp>
      <p:sp>
        <p:nvSpPr>
          <p:cNvPr id="13" name="Čárový popisek 2 12"/>
          <p:cNvSpPr/>
          <p:nvPr/>
        </p:nvSpPr>
        <p:spPr>
          <a:xfrm>
            <a:off x="7524328" y="2167665"/>
            <a:ext cx="1440160" cy="951933"/>
          </a:xfrm>
          <a:prstGeom prst="borderCallout2">
            <a:avLst>
              <a:gd name="adj1" fmla="val -1804"/>
              <a:gd name="adj2" fmla="val 48652"/>
              <a:gd name="adj3" fmla="val -57633"/>
              <a:gd name="adj4" fmla="val 45119"/>
              <a:gd name="adj5" fmla="val -74128"/>
              <a:gd name="adj6" fmla="val 248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t</a:t>
            </a:r>
            <a:r>
              <a:rPr lang="cs-CZ" sz="1400" dirty="0" smtClean="0"/>
              <a:t>voří se v játrech, pouze u živočichů</a:t>
            </a:r>
          </a:p>
          <a:p>
            <a:pPr algn="ctr"/>
            <a:endParaRPr lang="cs-CZ" sz="1400" dirty="0"/>
          </a:p>
        </p:txBody>
      </p:sp>
      <p:sp>
        <p:nvSpPr>
          <p:cNvPr id="14" name="Čárový popisek 2 13"/>
          <p:cNvSpPr/>
          <p:nvPr/>
        </p:nvSpPr>
        <p:spPr>
          <a:xfrm>
            <a:off x="4202018" y="2648825"/>
            <a:ext cx="2695262" cy="1569569"/>
          </a:xfrm>
          <a:prstGeom prst="borderCallout2">
            <a:avLst>
              <a:gd name="adj1" fmla="val -346"/>
              <a:gd name="adj2" fmla="val 58067"/>
              <a:gd name="adj3" fmla="val -30287"/>
              <a:gd name="adj4" fmla="val 107095"/>
              <a:gd name="adj5" fmla="val -75607"/>
              <a:gd name="adj6" fmla="val 12360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smtClean="0"/>
              <a:t>Co způsobuje vysokou hladinu cholesterolu?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nezdravý způsob života (obezita, kouření, nedostatek pohybu)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d</a:t>
            </a:r>
            <a:r>
              <a:rPr lang="cs-CZ" sz="1400" dirty="0" smtClean="0"/>
              <a:t>ědičné dispozice</a:t>
            </a:r>
          </a:p>
        </p:txBody>
      </p:sp>
      <p:pic>
        <p:nvPicPr>
          <p:cNvPr id="1026" name="Picture 2" descr="C:\Documents and Settings\krivankova.UNBCHEM\Local Settings\Temporary Internet Files\Content.IE5\ORXYJLS3\MC9000713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9862"/>
            <a:ext cx="1800200" cy="13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Čárový popisek 2 15"/>
          <p:cNvSpPr/>
          <p:nvPr/>
        </p:nvSpPr>
        <p:spPr>
          <a:xfrm>
            <a:off x="467544" y="4225093"/>
            <a:ext cx="3168352" cy="756664"/>
          </a:xfrm>
          <a:prstGeom prst="borderCallout2">
            <a:avLst>
              <a:gd name="adj1" fmla="val 18750"/>
              <a:gd name="adj2" fmla="val -764"/>
              <a:gd name="adj3" fmla="val 16206"/>
              <a:gd name="adj4" fmla="val -9984"/>
              <a:gd name="adj5" fmla="val -306490"/>
              <a:gd name="adj6" fmla="val 6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/>
              <a:t>n</a:t>
            </a:r>
            <a:r>
              <a:rPr lang="cs-CZ" sz="1400" dirty="0" smtClean="0"/>
              <a:t>adbytečný příjem tuků → </a:t>
            </a:r>
            <a:r>
              <a:rPr lang="cs-CZ" sz="1400" b="1" dirty="0" smtClean="0"/>
              <a:t>obezita</a:t>
            </a:r>
          </a:p>
          <a:p>
            <a:r>
              <a:rPr lang="cs-CZ" sz="1400" dirty="0"/>
              <a:t>n</a:t>
            </a:r>
            <a:r>
              <a:rPr lang="cs-CZ" sz="1400" dirty="0" smtClean="0"/>
              <a:t>edostatek tuků</a:t>
            </a:r>
            <a:r>
              <a:rPr lang="cs-CZ" sz="1400" b="1" dirty="0" smtClean="0"/>
              <a:t> → podvýživa</a:t>
            </a:r>
            <a:endParaRPr lang="cs-CZ" sz="1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24136" y="544051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Obdélník s odříznutým příčným rohem 4"/>
          <p:cNvSpPr/>
          <p:nvPr/>
        </p:nvSpPr>
        <p:spPr>
          <a:xfrm>
            <a:off x="382456" y="1203598"/>
            <a:ext cx="2173320" cy="576064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Bílkoviny ve výživě</a:t>
            </a:r>
            <a:endParaRPr lang="cs-CZ" sz="1600" b="1" dirty="0"/>
          </a:p>
        </p:txBody>
      </p:sp>
      <p:sp>
        <p:nvSpPr>
          <p:cNvPr id="6" name="Čárový popisek 2 5"/>
          <p:cNvSpPr/>
          <p:nvPr/>
        </p:nvSpPr>
        <p:spPr>
          <a:xfrm>
            <a:off x="1115616" y="3003798"/>
            <a:ext cx="2416130" cy="756664"/>
          </a:xfrm>
          <a:prstGeom prst="borderCallout2">
            <a:avLst>
              <a:gd name="adj1" fmla="val 18750"/>
              <a:gd name="adj2" fmla="val -764"/>
              <a:gd name="adj3" fmla="val 18750"/>
              <a:gd name="adj4" fmla="val -16667"/>
              <a:gd name="adj5" fmla="val -157659"/>
              <a:gd name="adj6" fmla="val -33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s</a:t>
            </a:r>
            <a:r>
              <a:rPr lang="cs-CZ" sz="1400" dirty="0" smtClean="0"/>
              <a:t>tavební funkce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z</a:t>
            </a:r>
            <a:r>
              <a:rPr lang="cs-CZ" sz="1400" dirty="0" smtClean="0"/>
              <a:t>droj energie</a:t>
            </a:r>
            <a:endParaRPr lang="cs-CZ" sz="1400" dirty="0"/>
          </a:p>
        </p:txBody>
      </p:sp>
      <p:sp>
        <p:nvSpPr>
          <p:cNvPr id="7" name="Čárový popisek 2 6"/>
          <p:cNvSpPr/>
          <p:nvPr/>
        </p:nvSpPr>
        <p:spPr>
          <a:xfrm>
            <a:off x="1742158" y="2042900"/>
            <a:ext cx="2416130" cy="756664"/>
          </a:xfrm>
          <a:prstGeom prst="borderCallout2">
            <a:avLst>
              <a:gd name="adj1" fmla="val 18750"/>
              <a:gd name="adj2" fmla="val -764"/>
              <a:gd name="adj3" fmla="val 21294"/>
              <a:gd name="adj4" fmla="val -9895"/>
              <a:gd name="adj5" fmla="val -31723"/>
              <a:gd name="adj6" fmla="val -65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z</a:t>
            </a:r>
            <a:r>
              <a:rPr lang="cs-CZ" sz="1400" dirty="0" smtClean="0"/>
              <a:t>ákladem aminokyseliny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r</a:t>
            </a:r>
            <a:r>
              <a:rPr lang="cs-CZ" sz="1400" dirty="0" smtClean="0"/>
              <a:t>ostlinné a živočišné</a:t>
            </a:r>
            <a:endParaRPr lang="cs-CZ" sz="1400" dirty="0"/>
          </a:p>
        </p:txBody>
      </p:sp>
      <p:sp>
        <p:nvSpPr>
          <p:cNvPr id="8" name="Čárový popisek 2 7"/>
          <p:cNvSpPr/>
          <p:nvPr/>
        </p:nvSpPr>
        <p:spPr>
          <a:xfrm>
            <a:off x="601652" y="3904570"/>
            <a:ext cx="2986024" cy="1008112"/>
          </a:xfrm>
          <a:prstGeom prst="borderCallout2">
            <a:avLst>
              <a:gd name="adj1" fmla="val 18750"/>
              <a:gd name="adj2" fmla="val -764"/>
              <a:gd name="adj3" fmla="val 18750"/>
              <a:gd name="adj4" fmla="val -16667"/>
              <a:gd name="adj5" fmla="val -213588"/>
              <a:gd name="adj6" fmla="val -17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 smtClean="0"/>
              <a:t>zdroje: maso, mléčné výrobky, vejce, ryby</a:t>
            </a:r>
          </a:p>
          <a:p>
            <a:pPr marL="285750" indent="-285750">
              <a:buFontTx/>
              <a:buChar char="-"/>
            </a:pPr>
            <a:r>
              <a:rPr lang="cs-CZ" sz="1400" dirty="0"/>
              <a:t>n</a:t>
            </a:r>
            <a:r>
              <a:rPr lang="cs-CZ" sz="1400" dirty="0" smtClean="0"/>
              <a:t>edostatek: snížená obranyschopnost, chudokrevnost</a:t>
            </a:r>
          </a:p>
        </p:txBody>
      </p:sp>
      <p:sp>
        <p:nvSpPr>
          <p:cNvPr id="9" name="Obdélník s odříznutým příčným rohem 8"/>
          <p:cNvSpPr/>
          <p:nvPr/>
        </p:nvSpPr>
        <p:spPr>
          <a:xfrm>
            <a:off x="6444208" y="627534"/>
            <a:ext cx="2304256" cy="576064"/>
          </a:xfrm>
          <a:prstGeom prst="snip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Sacharidy ve výživě</a:t>
            </a:r>
            <a:endParaRPr lang="cs-CZ" sz="1600" b="1" dirty="0"/>
          </a:p>
        </p:txBody>
      </p:sp>
      <p:sp>
        <p:nvSpPr>
          <p:cNvPr id="11" name="Čárový popisek 2 10"/>
          <p:cNvSpPr/>
          <p:nvPr/>
        </p:nvSpPr>
        <p:spPr>
          <a:xfrm>
            <a:off x="6039821" y="2521261"/>
            <a:ext cx="2680374" cy="1163918"/>
          </a:xfrm>
          <a:prstGeom prst="borderCallout2">
            <a:avLst>
              <a:gd name="adj1" fmla="val -1418"/>
              <a:gd name="adj2" fmla="val 100502"/>
              <a:gd name="adj3" fmla="val -73139"/>
              <a:gd name="adj4" fmla="val 103040"/>
              <a:gd name="adj5" fmla="val -115256"/>
              <a:gd name="adj6" fmla="val 9368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j</a:t>
            </a:r>
            <a:r>
              <a:rPr lang="cs-CZ" sz="1400" dirty="0" smtClean="0"/>
              <a:t>ednoduché (monosacharidy, disacharidy) - glukosa</a:t>
            </a:r>
          </a:p>
          <a:p>
            <a:pPr marL="285750" indent="-285750">
              <a:buFontTx/>
              <a:buChar char="-"/>
            </a:pPr>
            <a:r>
              <a:rPr lang="cs-CZ" sz="1400" dirty="0" smtClean="0"/>
              <a:t>složené (polysacharidy) - škrob</a:t>
            </a:r>
          </a:p>
        </p:txBody>
      </p:sp>
      <p:pic>
        <p:nvPicPr>
          <p:cNvPr id="2050" name="Picture 2" descr="C:\Documents and Settings\krivankova.UNBCHEM\Local Settings\Temporary Internet Files\Content.IE5\2KCXME00\MC9002321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38" y="700528"/>
            <a:ext cx="1331398" cy="187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krivankova.UNBCHEM\Local Settings\Temporary Internet Files\Content.IE5\FAAHKHSB\MC9003054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36925"/>
            <a:ext cx="1027784" cy="77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Čárový popisek 2 14"/>
          <p:cNvSpPr/>
          <p:nvPr/>
        </p:nvSpPr>
        <p:spPr>
          <a:xfrm>
            <a:off x="4158288" y="4030294"/>
            <a:ext cx="2680374" cy="756664"/>
          </a:xfrm>
          <a:prstGeom prst="borderCallout2">
            <a:avLst>
              <a:gd name="adj1" fmla="val -3406"/>
              <a:gd name="adj2" fmla="val 49869"/>
              <a:gd name="adj3" fmla="val -160140"/>
              <a:gd name="adj4" fmla="val 33999"/>
              <a:gd name="adj5" fmla="val -380281"/>
              <a:gd name="adj6" fmla="val 8473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n</a:t>
            </a:r>
            <a:r>
              <a:rPr lang="cs-CZ" sz="1400" dirty="0" smtClean="0"/>
              <a:t>adbytečný příjem: nadváha, obezita, cukrovka, zubní kazy</a:t>
            </a:r>
          </a:p>
        </p:txBody>
      </p:sp>
      <p:pic>
        <p:nvPicPr>
          <p:cNvPr id="2052" name="Picture 4" descr="C:\Documents and Settings\krivankova.UNBCHEM\Local Settings\Temporary Internet Files\Content.IE5\DO68RGW8\MC9000303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92" y="1203598"/>
            <a:ext cx="1187345" cy="62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Čárový popisek 2 16"/>
          <p:cNvSpPr/>
          <p:nvPr/>
        </p:nvSpPr>
        <p:spPr>
          <a:xfrm>
            <a:off x="6231778" y="1635647"/>
            <a:ext cx="2258162" cy="484130"/>
          </a:xfrm>
          <a:prstGeom prst="borderCallout2">
            <a:avLst>
              <a:gd name="adj1" fmla="val -3750"/>
              <a:gd name="adj2" fmla="val 58009"/>
              <a:gd name="adj3" fmla="val -54957"/>
              <a:gd name="adj4" fmla="val 45656"/>
              <a:gd name="adj5" fmla="val -85063"/>
              <a:gd name="adj6" fmla="val 674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s-CZ" sz="1400" dirty="0"/>
              <a:t>r</a:t>
            </a:r>
            <a:r>
              <a:rPr lang="cs-CZ" sz="1400" dirty="0" smtClean="0"/>
              <a:t>ychlý zdroj energie</a:t>
            </a:r>
            <a:endParaRPr lang="cs-CZ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00" b="46250" l="15156" r="310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11" t="28548" r="68020" b="51710"/>
          <a:stretch/>
        </p:blipFill>
        <p:spPr bwMode="auto">
          <a:xfrm>
            <a:off x="3708654" y="2828690"/>
            <a:ext cx="1512168" cy="10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0" y="544184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4283968" y="612447"/>
            <a:ext cx="2448272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Vitaminy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1069647"/>
            <a:ext cx="6120680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/>
              <a:t>Rozděl správně vitaminy do skupin a přiřaď k nim jejich zdroje. </a:t>
            </a:r>
            <a:endParaRPr lang="cs-CZ" i="1" dirty="0"/>
          </a:p>
        </p:txBody>
      </p:sp>
      <p:sp>
        <p:nvSpPr>
          <p:cNvPr id="3" name="Slza 2"/>
          <p:cNvSpPr/>
          <p:nvPr/>
        </p:nvSpPr>
        <p:spPr>
          <a:xfrm rot="1312332">
            <a:off x="447669" y="1827133"/>
            <a:ext cx="2304256" cy="2880320"/>
          </a:xfrm>
          <a:prstGeom prst="teardrop">
            <a:avLst>
              <a:gd name="adj" fmla="val 12464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lza 7"/>
          <p:cNvSpPr/>
          <p:nvPr/>
        </p:nvSpPr>
        <p:spPr>
          <a:xfrm rot="16549044">
            <a:off x="6442351" y="2300673"/>
            <a:ext cx="2304256" cy="2880320"/>
          </a:xfrm>
          <a:prstGeom prst="teardrop">
            <a:avLst>
              <a:gd name="adj" fmla="val 1176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995936" y="1635646"/>
            <a:ext cx="1512168" cy="2105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A</a:t>
            </a:r>
          </a:p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C</a:t>
            </a:r>
          </a:p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B</a:t>
            </a:r>
          </a:p>
          <a:p>
            <a:pPr algn="ctr"/>
            <a:r>
              <a:rPr lang="cs-CZ" sz="1600" dirty="0" smtClean="0"/>
              <a:t>vitamin D</a:t>
            </a:r>
          </a:p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K</a:t>
            </a:r>
          </a:p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H</a:t>
            </a:r>
          </a:p>
          <a:p>
            <a:pPr algn="ctr"/>
            <a:r>
              <a:rPr lang="cs-CZ" sz="1600" dirty="0"/>
              <a:t>v</a:t>
            </a:r>
            <a:r>
              <a:rPr lang="cs-CZ" sz="1600" dirty="0" smtClean="0"/>
              <a:t>itamin E</a:t>
            </a:r>
          </a:p>
          <a:p>
            <a:pPr algn="ctr"/>
            <a:r>
              <a:rPr lang="cs-CZ" sz="1600" dirty="0"/>
              <a:t>k</a:t>
            </a:r>
            <a:r>
              <a:rPr lang="cs-CZ" sz="1600" dirty="0" smtClean="0"/>
              <a:t>yselina listová</a:t>
            </a:r>
            <a:endParaRPr lang="cs-CZ" sz="1600" dirty="0"/>
          </a:p>
        </p:txBody>
      </p:sp>
      <p:pic>
        <p:nvPicPr>
          <p:cNvPr id="1026" name="Picture 2" descr="C:\Documents and Settings\krivankova.UNBCHEM\Local Settings\Temporary Internet Files\Content.IE5\DO68RGW8\MP90040524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90" y="3793605"/>
            <a:ext cx="1889853" cy="134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P900402878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34" b="89974" l="9961" r="89941">
                        <a14:foregroundMark x1="52051" y1="27344" x2="52051" y2="2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01" y="1370454"/>
            <a:ext cx="1772816" cy="132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2KCXME00\MP90032117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9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8" y="789081"/>
            <a:ext cx="1016512" cy="14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475656" y="1723253"/>
            <a:ext cx="1735761" cy="48249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Vitaminy rozpustné ve vodě</a:t>
            </a:r>
            <a:endParaRPr lang="cs-CZ" sz="1400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6372200" y="2205746"/>
            <a:ext cx="1735761" cy="48249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Vitaminy rozpustné v tucích</a:t>
            </a:r>
            <a:endParaRPr lang="cs-CZ" sz="1400" b="1" dirty="0"/>
          </a:p>
        </p:txBody>
      </p:sp>
      <p:pic>
        <p:nvPicPr>
          <p:cNvPr id="1029" name="Picture 5" descr="C:\Documents and Settings\krivankova.UNBCHEM\Local Settings\Temporary Internet Files\Content.IE5\FAAHKHSB\MC90019925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0" y="4155811"/>
            <a:ext cx="571877" cy="9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rivankova.UNBCHEM\Local Settings\Temporary Internet Files\Content.IE5\FAAHKHSB\MC90033136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1925"/>
            <a:ext cx="617315" cy="60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2KCXME00\MP900426647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31" b="89954" l="1172" r="97031">
                        <a14:foregroundMark x1="47422" y1="47344" x2="47422" y2="47344"/>
                        <a14:foregroundMark x1="84297" y1="47344" x2="84297" y2="47344"/>
                        <a14:foregroundMark x1="74922" y1="39492" x2="85000" y2="54273"/>
                        <a14:foregroundMark x1="43438" y1="45381" x2="56797" y2="48383"/>
                        <a14:foregroundMark x1="50156" y1="38453" x2="52109" y2="29561"/>
                        <a14:foregroundMark x1="80313" y1="34527" x2="81641" y2="27598"/>
                        <a14:backgroundMark x1="9877" y1="73358" x2="32346" y2="740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51" y="4331925"/>
            <a:ext cx="1684677" cy="113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DO68RGW8\MP900438787[1]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893" y="1370454"/>
            <a:ext cx="1370653" cy="91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FAAHKHSB\MC900331282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878" y="3613540"/>
            <a:ext cx="1077822" cy="85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krivankova.UNBCHEM\Local Settings\Temporary Internet Files\Content.IE5\2KCXME00\MC900112610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48" y="3141780"/>
            <a:ext cx="1020043" cy="65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krivankova.UNBCHEM\Local Settings\Temporary Internet Files\Content.IE5\FAAHKHSB\MC900215775[1].wm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35068"/>
            <a:ext cx="697031" cy="64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Documents and Settings\krivankova.UNBCHEM\Local Settings\Temporary Internet Files\Content.IE5\2KCXME00\MC900331260[1].wm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97" y="841047"/>
            <a:ext cx="941317" cy="8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744051" y="2766040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C</a:t>
            </a:r>
            <a:endParaRPr lang="cs-CZ" sz="1400" dirty="0"/>
          </a:p>
        </p:txBody>
      </p:sp>
      <p:sp>
        <p:nvSpPr>
          <p:cNvPr id="24" name="Zaoblený obdélník 23"/>
          <p:cNvSpPr/>
          <p:nvPr/>
        </p:nvSpPr>
        <p:spPr>
          <a:xfrm>
            <a:off x="1612027" y="2416885"/>
            <a:ext cx="1346813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kyselina listová</a:t>
            </a:r>
            <a:endParaRPr lang="cs-CZ" sz="14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718529" y="3665877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H</a:t>
            </a:r>
            <a:endParaRPr lang="cs-CZ" sz="1400" dirty="0"/>
          </a:p>
        </p:txBody>
      </p:sp>
      <p:sp>
        <p:nvSpPr>
          <p:cNvPr id="26" name="Zaoblený obdélník 25"/>
          <p:cNvSpPr/>
          <p:nvPr/>
        </p:nvSpPr>
        <p:spPr>
          <a:xfrm>
            <a:off x="6745901" y="2901749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A</a:t>
            </a:r>
            <a:endParaRPr lang="cs-CZ" sz="14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6514359" y="3447312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E</a:t>
            </a:r>
            <a:endParaRPr lang="cs-CZ" sz="1400" dirty="0"/>
          </a:p>
        </p:txBody>
      </p:sp>
      <p:sp>
        <p:nvSpPr>
          <p:cNvPr id="28" name="Zaoblený obdélník 27"/>
          <p:cNvSpPr/>
          <p:nvPr/>
        </p:nvSpPr>
        <p:spPr>
          <a:xfrm>
            <a:off x="7594479" y="3665877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D</a:t>
            </a:r>
            <a:endParaRPr lang="cs-CZ" sz="1400" dirty="0"/>
          </a:p>
        </p:txBody>
      </p:sp>
      <p:sp>
        <p:nvSpPr>
          <p:cNvPr id="29" name="Zaoblený obdélník 28"/>
          <p:cNvSpPr/>
          <p:nvPr/>
        </p:nvSpPr>
        <p:spPr>
          <a:xfrm>
            <a:off x="6809228" y="4166007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K</a:t>
            </a:r>
            <a:endParaRPr lang="cs-CZ" sz="1400" dirty="0"/>
          </a:p>
        </p:txBody>
      </p:sp>
      <p:sp>
        <p:nvSpPr>
          <p:cNvPr id="30" name="Zaoblený obdélník 29"/>
          <p:cNvSpPr/>
          <p:nvPr/>
        </p:nvSpPr>
        <p:spPr>
          <a:xfrm>
            <a:off x="1463664" y="3233074"/>
            <a:ext cx="1080120" cy="3757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v</a:t>
            </a:r>
            <a:r>
              <a:rPr lang="cs-CZ" sz="1400" dirty="0" smtClean="0"/>
              <a:t>itamin B</a:t>
            </a:r>
            <a:endParaRPr lang="cs-CZ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0" y="532950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Obdélník s odříznutým příčným rohem 4"/>
          <p:cNvSpPr/>
          <p:nvPr/>
        </p:nvSpPr>
        <p:spPr>
          <a:xfrm>
            <a:off x="382456" y="1203598"/>
            <a:ext cx="1597256" cy="504056"/>
          </a:xfrm>
          <a:prstGeom prst="snip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Vláknina</a:t>
            </a:r>
            <a:endParaRPr lang="cs-CZ" sz="1600" b="1" dirty="0"/>
          </a:p>
        </p:txBody>
      </p:sp>
      <p:sp>
        <p:nvSpPr>
          <p:cNvPr id="6" name="Čárový popisek 2 5"/>
          <p:cNvSpPr/>
          <p:nvPr/>
        </p:nvSpPr>
        <p:spPr>
          <a:xfrm>
            <a:off x="1635830" y="1875915"/>
            <a:ext cx="2664296" cy="1080120"/>
          </a:xfrm>
          <a:prstGeom prst="borderCallout2">
            <a:avLst>
              <a:gd name="adj1" fmla="val 18750"/>
              <a:gd name="adj2" fmla="val -764"/>
              <a:gd name="adj3" fmla="val 18750"/>
              <a:gd name="adj4" fmla="val -16667"/>
              <a:gd name="adj5" fmla="val -14941"/>
              <a:gd name="adj6" fmla="val -1490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cs-CZ" sz="1400" dirty="0"/>
              <a:t>n</a:t>
            </a:r>
            <a:r>
              <a:rPr lang="cs-CZ" sz="1400" dirty="0" smtClean="0"/>
              <a:t>estravitelná součást stravy rostlinného původu</a:t>
            </a:r>
          </a:p>
          <a:p>
            <a:pPr marL="285750" indent="-285750" algn="just">
              <a:buFontTx/>
              <a:buChar char="-"/>
            </a:pPr>
            <a:r>
              <a:rPr lang="cs-CZ" sz="1400" dirty="0" smtClean="0"/>
              <a:t>rozpustná x nerozpustná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z</a:t>
            </a:r>
            <a:r>
              <a:rPr lang="cs-CZ" sz="1400" dirty="0" smtClean="0"/>
              <a:t>droj: celozrnné výrobky, luštěniny, zelenina, ovoce</a:t>
            </a:r>
            <a:endParaRPr lang="cs-CZ" sz="1400" dirty="0"/>
          </a:p>
        </p:txBody>
      </p:sp>
      <p:sp>
        <p:nvSpPr>
          <p:cNvPr id="8" name="Obdélník s odříznutým příčným rohem 7"/>
          <p:cNvSpPr/>
          <p:nvPr/>
        </p:nvSpPr>
        <p:spPr>
          <a:xfrm>
            <a:off x="6948264" y="702024"/>
            <a:ext cx="1872208" cy="504056"/>
          </a:xfrm>
          <a:prstGeom prst="snip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Minerální látky</a:t>
            </a:r>
            <a:endParaRPr lang="cs-CZ" sz="1600" b="1" dirty="0"/>
          </a:p>
        </p:txBody>
      </p:sp>
      <p:sp>
        <p:nvSpPr>
          <p:cNvPr id="9" name="Čárový popisek 2 8"/>
          <p:cNvSpPr/>
          <p:nvPr/>
        </p:nvSpPr>
        <p:spPr>
          <a:xfrm>
            <a:off x="1130222" y="3075806"/>
            <a:ext cx="3179530" cy="1944216"/>
          </a:xfrm>
          <a:prstGeom prst="borderCallout2">
            <a:avLst>
              <a:gd name="adj1" fmla="val 18750"/>
              <a:gd name="adj2" fmla="val -764"/>
              <a:gd name="adj3" fmla="val 18750"/>
              <a:gd name="adj4" fmla="val -16667"/>
              <a:gd name="adj5" fmla="val -70519"/>
              <a:gd name="adj6" fmla="val -821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i="1" dirty="0" smtClean="0"/>
              <a:t>Proč je vláknina důležitá?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r</a:t>
            </a:r>
            <a:r>
              <a:rPr lang="cs-CZ" sz="1400" dirty="0" smtClean="0"/>
              <a:t>eguluje trávení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p</a:t>
            </a:r>
            <a:r>
              <a:rPr lang="cs-CZ" sz="1400" dirty="0" smtClean="0"/>
              <a:t>omáhá udržovat stálou tělesnou hmotnost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s</a:t>
            </a:r>
            <a:r>
              <a:rPr lang="cs-CZ" sz="1400" dirty="0" smtClean="0"/>
              <a:t>nižuje riziko vzniku onemocnění nádorem tlustého střeva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s</a:t>
            </a:r>
            <a:r>
              <a:rPr lang="cs-CZ" sz="1400" dirty="0" smtClean="0"/>
              <a:t>nižuje hladinu cholesterolu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p</a:t>
            </a:r>
            <a:r>
              <a:rPr lang="cs-CZ" sz="1400" dirty="0" smtClean="0"/>
              <a:t>omáhá odstraňovat škodlivé látky z těla</a:t>
            </a:r>
          </a:p>
        </p:txBody>
      </p:sp>
      <p:pic>
        <p:nvPicPr>
          <p:cNvPr id="1026" name="Picture 2" descr="C:\Documents and Settings\krivankova.UNBCHEM\Local Settings\Temporary Internet Files\Content.IE5\FAAHKHSB\MP900449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78" y="1072657"/>
            <a:ext cx="509827" cy="7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DO68RGW8\MP90040525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241" l="2956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89" y="1995686"/>
            <a:ext cx="1688232" cy="120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krivankova.UNBCHEM\Local Settings\Temporary Internet Files\Content.IE5\ORXYJLS3\MP90043927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83918"/>
            <a:ext cx="824136" cy="5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krivankova.UNBCHEM\Local Settings\Temporary Internet Files\Content.IE5\DO68RGW8\MP900439292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45" y="638841"/>
            <a:ext cx="1596378" cy="10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Čárový popisek 2 13"/>
          <p:cNvSpPr/>
          <p:nvPr/>
        </p:nvSpPr>
        <p:spPr>
          <a:xfrm>
            <a:off x="4604694" y="1870973"/>
            <a:ext cx="2664296" cy="991727"/>
          </a:xfrm>
          <a:prstGeom prst="borderCallout2">
            <a:avLst>
              <a:gd name="adj1" fmla="val 19721"/>
              <a:gd name="adj2" fmla="val 98946"/>
              <a:gd name="adj3" fmla="val 19721"/>
              <a:gd name="adj4" fmla="val 116280"/>
              <a:gd name="adj5" fmla="val -59586"/>
              <a:gd name="adj6" fmla="val 1249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Makroprvky</a:t>
            </a:r>
            <a:endParaRPr lang="cs-CZ" sz="1400" b="1" dirty="0" smtClean="0"/>
          </a:p>
          <a:p>
            <a:pPr marL="285750" indent="-285750" algn="just">
              <a:buFontTx/>
              <a:buChar char="-"/>
            </a:pPr>
            <a:r>
              <a:rPr lang="cs-CZ" sz="1400" dirty="0"/>
              <a:t>m</a:t>
            </a:r>
            <a:r>
              <a:rPr lang="cs-CZ" sz="1400" dirty="0" smtClean="0"/>
              <a:t>inerální látky – sodík, draslík, vápník, fosfor, hořčík, chlor, síra</a:t>
            </a:r>
          </a:p>
        </p:txBody>
      </p:sp>
      <p:sp>
        <p:nvSpPr>
          <p:cNvPr id="17" name="Čárový popisek 2 16"/>
          <p:cNvSpPr/>
          <p:nvPr/>
        </p:nvSpPr>
        <p:spPr>
          <a:xfrm>
            <a:off x="6120491" y="2956035"/>
            <a:ext cx="2664296" cy="1127883"/>
          </a:xfrm>
          <a:prstGeom prst="borderCallout2">
            <a:avLst>
              <a:gd name="adj1" fmla="val 19721"/>
              <a:gd name="adj2" fmla="val 98946"/>
              <a:gd name="adj3" fmla="val 19721"/>
              <a:gd name="adj4" fmla="val 109055"/>
              <a:gd name="adj5" fmla="val -149246"/>
              <a:gd name="adj6" fmla="val 696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Stopové prvky</a:t>
            </a:r>
          </a:p>
          <a:p>
            <a:pPr marL="285750" indent="-285750" algn="just">
              <a:buFontTx/>
              <a:buChar char="-"/>
            </a:pPr>
            <a:r>
              <a:rPr lang="cs-CZ" sz="1400" dirty="0"/>
              <a:t>t</a:t>
            </a:r>
            <a:r>
              <a:rPr lang="cs-CZ" sz="1400" dirty="0" smtClean="0"/>
              <a:t>ělo je potřebuje v minimálním množství – železo, zinek, jód, fluor, měď, mangan, chrom, selen</a:t>
            </a:r>
          </a:p>
        </p:txBody>
      </p:sp>
      <p:pic>
        <p:nvPicPr>
          <p:cNvPr id="3078" name="Picture 6" descr="http://media1.picsearch.com/is?1hA0Jg61PUtywvJcXsUYI0MnHWGJ7lI5-dJCC1dBTp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4317"/>
            <a:ext cx="9144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11790" y="4446394"/>
            <a:ext cx="1360610" cy="381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hlinkClick r:id="rId9"/>
              </a:rPr>
              <a:t>Antioxidanty</a:t>
            </a:r>
            <a:endParaRPr lang="cs-CZ" sz="14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0" y="555526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238658" y="661978"/>
            <a:ext cx="2448272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NUTRITION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3807127" y="4571227"/>
            <a:ext cx="1584176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/>
              <a:t>f</a:t>
            </a:r>
            <a:r>
              <a:rPr lang="cs-CZ" sz="2000" b="1" dirty="0" smtClean="0"/>
              <a:t>at</a:t>
            </a:r>
            <a:endParaRPr lang="cs-CZ" sz="2000" b="1" dirty="0"/>
          </a:p>
        </p:txBody>
      </p:sp>
      <p:sp>
        <p:nvSpPr>
          <p:cNvPr id="8" name="Zaoblený obdélník 7"/>
          <p:cNvSpPr/>
          <p:nvPr/>
        </p:nvSpPr>
        <p:spPr>
          <a:xfrm>
            <a:off x="4859198" y="1804814"/>
            <a:ext cx="1579436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smtClean="0"/>
              <a:t>proteins</a:t>
            </a:r>
            <a:endParaRPr lang="cs-CZ" sz="20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4277716" y="1347614"/>
            <a:ext cx="1728192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minerals</a:t>
            </a:r>
            <a:endParaRPr lang="cs-CZ" sz="2000" b="1" dirty="0"/>
          </a:p>
        </p:txBody>
      </p:sp>
      <p:sp>
        <p:nvSpPr>
          <p:cNvPr id="10" name="Zaoblený obdélník 9"/>
          <p:cNvSpPr/>
          <p:nvPr/>
        </p:nvSpPr>
        <p:spPr>
          <a:xfrm>
            <a:off x="5745840" y="3598946"/>
            <a:ext cx="1541695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/>
              <a:t>v</a:t>
            </a:r>
            <a:r>
              <a:rPr lang="cs-CZ" sz="2000" b="1" dirty="0" err="1" smtClean="0"/>
              <a:t>itamins</a:t>
            </a:r>
            <a:endParaRPr lang="cs-CZ" sz="2000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7164288" y="2931790"/>
            <a:ext cx="1512168" cy="457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/>
              <a:t>water</a:t>
            </a:r>
            <a:endParaRPr lang="cs-CZ" sz="2000" b="1" dirty="0"/>
          </a:p>
        </p:txBody>
      </p:sp>
      <p:pic>
        <p:nvPicPr>
          <p:cNvPr id="1026" name="Picture 2" descr="C:\Documents and Settings\krivankova.UNBCHEM\Local Settings\Temporary Internet Files\Content.IE5\DO68RGW8\MC9002378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61899"/>
            <a:ext cx="2432364" cy="199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hefeltsource.com/New-Food-Pyramid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7671"/>
            <a:ext cx="3528392" cy="387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krivankova.UNBCHEM\Local Settings\Temporary Internet Files\Content.IE5\DO68RGW8\MC90016057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861" y="3581685"/>
            <a:ext cx="1152128" cy="135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Documents and Settings\krivankova.UNBCHEM\Local Settings\Temporary Internet Files\Content.IE5\DO68RGW8\MC9002155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39" y="3832811"/>
            <a:ext cx="1312117" cy="118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FAAHKHSB\MP900177958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643" y="2369772"/>
            <a:ext cx="1885991" cy="12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lačítko akce: Video 15">
            <a:hlinkClick r:id="rId8" highlightClick="1"/>
          </p:cNvPr>
          <p:cNvSpPr/>
          <p:nvPr/>
        </p:nvSpPr>
        <p:spPr>
          <a:xfrm>
            <a:off x="6656530" y="4192367"/>
            <a:ext cx="603158" cy="462244"/>
          </a:xfrm>
          <a:prstGeom prst="actionButtonMovi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24332" y="492443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476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1200" b="1" dirty="0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22053"/>
              </p:ext>
            </p:extLst>
          </p:nvPr>
        </p:nvGraphicFramePr>
        <p:xfrm>
          <a:off x="107950" y="1044575"/>
          <a:ext cx="7560840" cy="3789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189494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1.   Jakou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funkci má trávicí soustava?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stavební 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zdroj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energie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vstřebávání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živin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zdroj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pohybu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Citrusové plody a kiwi obsahují  především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vitamin D     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vitamin C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vitamin H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vitamin E</a:t>
                      </a:r>
                    </a:p>
                    <a:p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94947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Jaký je hlavní zdroj vitaminu B?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kvasnice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luštěniny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ovoce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zelenina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se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tvoří cholesterol?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ledvinách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krvi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játrech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svalech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škola Děčín VI, Na Stráni 879/2  – příspěvková organizace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Výchova ke zdraví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24332" y="492443"/>
            <a:ext cx="440365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Použité zdroje, citace </a:t>
            </a:r>
          </a:p>
        </p:txBody>
      </p:sp>
      <p:sp>
        <p:nvSpPr>
          <p:cNvPr id="6" name="Obdélník 5"/>
          <p:cNvSpPr/>
          <p:nvPr/>
        </p:nvSpPr>
        <p:spPr>
          <a:xfrm>
            <a:off x="1277634" y="1743658"/>
            <a:ext cx="6588732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/>
            </a:pPr>
            <a:r>
              <a:rPr lang="cs-CZ" u="sng" dirty="0" smtClean="0">
                <a:hlinkClick r:id="rId2"/>
              </a:rPr>
              <a:t>http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www.thefeltsource.com/New-Food-Pyramid-Large.jpg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Obrázky z databáze klipart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TC010219413[[fn=Motiv vzorku kravaty]]</Template>
  <TotalTime>2130</TotalTime>
  <Words>995</Words>
  <Application>Microsoft Office PowerPoint</Application>
  <PresentationFormat>Předvádění na obrazovce (16:9)</PresentationFormat>
  <Paragraphs>172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16.1 Jaké živiny jsou obsaženy ve stravě?</vt:lpstr>
      <vt:lpstr>16.2 Co již víme?</vt:lpstr>
      <vt:lpstr>16.3 Jaké si řekneme nové termíny a názvy?</vt:lpstr>
      <vt:lpstr>16.4 Co si řekneme nového?</vt:lpstr>
      <vt:lpstr>16.5 Procvičení a příklady</vt:lpstr>
      <vt:lpstr>16.6 Něco navíc pro šikovné</vt:lpstr>
      <vt:lpstr>16.7 CLIL</vt:lpstr>
      <vt:lpstr>16.8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hercogova</cp:lastModifiedBy>
  <cp:revision>224</cp:revision>
  <dcterms:created xsi:type="dcterms:W3CDTF">2010-10-18T18:21:56Z</dcterms:created>
  <dcterms:modified xsi:type="dcterms:W3CDTF">2012-01-03T20:03:16Z</dcterms:modified>
</cp:coreProperties>
</file>