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CC"/>
    <a:srgbClr val="FFFF99"/>
    <a:srgbClr val="FF66CC"/>
    <a:srgbClr val="FF33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92" d="100"/>
          <a:sy n="92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duotone>
              <a:prstClr val="black"/>
              <a:schemeClr val="accent6">
                <a:tint val="45000"/>
                <a:satMod val="40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scr.c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542925"/>
            <a:ext cx="895818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 Havárie – ropná havárie, autonehoda, jaderné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nebezpečí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497168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Lanč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543335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lanc\AppData\Local\Microsoft\Windows\Temporary Internet Files\Content.IE5\5XIL9USJ\MC90029800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9562"/>
            <a:ext cx="2448272" cy="259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nc\AppData\Local\Microsoft\Windows\Temporary Internet Files\Content.IE5\NIEZW1OT\MC90019831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98298"/>
            <a:ext cx="2016224" cy="149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anc\AppData\Local\Microsoft\Windows\Temporary Internet Files\Content.IE5\G3SM4URQ\MC90033581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475" y="2776759"/>
            <a:ext cx="1800200" cy="172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lanc\AppData\Local\Microsoft\Windows\Temporary Internet Files\Content.IE5\5XIL9USJ\MC9003907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98298"/>
            <a:ext cx="1844345" cy="107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5531" y="492443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15.10 Anotace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194593"/>
              </p:ext>
            </p:extLst>
          </p:nvPr>
        </p:nvGraphicFramePr>
        <p:xfrm>
          <a:off x="935596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Lukáš </a:t>
                      </a:r>
                      <a:r>
                        <a:rPr lang="cs-CZ" dirty="0" err="1" smtClean="0"/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07</a:t>
                      </a:r>
                      <a:r>
                        <a:rPr lang="cs-CZ" baseline="0" dirty="0" smtClean="0"/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Havárie, mimořádné události, krizové situace, autonehoda, jaderné nebezpečí, ropa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popisující</a:t>
                      </a:r>
                      <a:r>
                        <a:rPr lang="cs-CZ" baseline="0" dirty="0" smtClean="0"/>
                        <a:t> vybrané havárie – únik ropných látek, autonehoda, jaderná havárie.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42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94" y="492443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68807" y="1816599"/>
            <a:ext cx="1682913" cy="5040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Ropa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2843808" y="1061448"/>
            <a:ext cx="1440160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Co to je?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051720" y="205113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283968" y="1313476"/>
            <a:ext cx="725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2051720" y="2307521"/>
            <a:ext cx="792088" cy="502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2843808" y="1815666"/>
            <a:ext cx="1440160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 vzniká?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293243" y="2067694"/>
            <a:ext cx="725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984099" y="1082643"/>
            <a:ext cx="286563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- hořlavá kapalina tvořená směsí organických sloučenin</a:t>
            </a:r>
          </a:p>
        </p:txBody>
      </p:sp>
      <p:cxnSp>
        <p:nvCxnSpPr>
          <p:cNvPr id="30" name="Přímá spojnice se šipkou 29"/>
          <p:cNvCxnSpPr>
            <a:endCxn id="7" idx="1"/>
          </p:cNvCxnSpPr>
          <p:nvPr/>
        </p:nvCxnSpPr>
        <p:spPr>
          <a:xfrm flipV="1">
            <a:off x="2051720" y="1313476"/>
            <a:ext cx="792088" cy="503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4258607" y="2810644"/>
            <a:ext cx="725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Obdélník 32"/>
          <p:cNvSpPr/>
          <p:nvPr/>
        </p:nvSpPr>
        <p:spPr>
          <a:xfrm>
            <a:off x="2819191" y="2558616"/>
            <a:ext cx="1440160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Kde ji najdeme?</a:t>
            </a:r>
            <a:endParaRPr lang="cs-CZ" sz="16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984099" y="1817260"/>
            <a:ext cx="286563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- rozkladem odumřelých pravěkých živočichů a rostlin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984098" y="2539452"/>
            <a:ext cx="2865633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- ve svrchní vrstvě zemské kůry (nejčastěji 8 km pod povrchem), často společně se zemním plynem</a:t>
            </a:r>
          </a:p>
        </p:txBody>
      </p:sp>
      <p:sp>
        <p:nvSpPr>
          <p:cNvPr id="22" name="Šipka ohnutá nahoru 21"/>
          <p:cNvSpPr/>
          <p:nvPr/>
        </p:nvSpPr>
        <p:spPr>
          <a:xfrm rot="5400000">
            <a:off x="1243008" y="2645136"/>
            <a:ext cx="1455406" cy="846094"/>
          </a:xfrm>
          <a:prstGeom prst="bentUpArrow">
            <a:avLst>
              <a:gd name="adj1" fmla="val 5477"/>
              <a:gd name="adj2" fmla="val 6325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2393758" y="3435846"/>
            <a:ext cx="3546394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400">
                <a:latin typeface="+mn-lt"/>
              </a:defRPr>
            </a:lvl1pPr>
          </a:lstStyle>
          <a:p>
            <a:r>
              <a:rPr lang="cs-CZ" dirty="0" smtClean="0"/>
              <a:t>- používá </a:t>
            </a:r>
            <a:r>
              <a:rPr lang="cs-CZ" dirty="0"/>
              <a:t>se hlavně k výrobě paliva (</a:t>
            </a:r>
            <a:r>
              <a:rPr lang="cs-CZ" dirty="0" smtClean="0"/>
              <a:t>benzin</a:t>
            </a:r>
            <a:r>
              <a:rPr lang="cs-CZ" dirty="0"/>
              <a:t>, nafta)</a:t>
            </a:r>
          </a:p>
          <a:p>
            <a:r>
              <a:rPr lang="cs-CZ" dirty="0" smtClean="0"/>
              <a:t>- podílí se velkou měrou ale i v každé masové výrobě, zemědělství, výrobě chemikálií, textilním průmyslu,…</a:t>
            </a:r>
          </a:p>
          <a:p>
            <a:r>
              <a:rPr lang="cs-CZ" dirty="0" smtClean="0"/>
              <a:t>- dnešní doba označována jako „doba plastů“</a:t>
            </a:r>
            <a:endParaRPr lang="cs-CZ" dirty="0"/>
          </a:p>
        </p:txBody>
      </p:sp>
      <p:pic>
        <p:nvPicPr>
          <p:cNvPr id="29" name="Picture 2" descr="C:\Users\lanc\AppData\Local\Microsoft\Windows\Temporary Internet Files\Content.IE5\G3SM4URQ\MC9003109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9" y="3278116"/>
            <a:ext cx="1837944" cy="172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anc\AppData\Local\Microsoft\Windows\Temporary Internet Files\Content.IE5\G3SM4URQ\MC9003196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683" y="244804"/>
            <a:ext cx="1292918" cy="132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anc\AppData\Local\Microsoft\Windows\Temporary Internet Files\Content.IE5\FFUXY7OE\MC90023339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92095"/>
            <a:ext cx="1574903" cy="1747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nc\AppData\Local\Microsoft\Windows\Temporary Internet Files\Content.IE5\NIEZW1OT\MC9000823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22567"/>
            <a:ext cx="1368152" cy="137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15.3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Výbuch 1 9"/>
          <p:cNvSpPr/>
          <p:nvPr/>
        </p:nvSpPr>
        <p:spPr>
          <a:xfrm>
            <a:off x="323528" y="2283718"/>
            <a:ext cx="3672408" cy="1872208"/>
          </a:xfrm>
          <a:prstGeom prst="irregularSeal1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Únik ropných látek do prostředí: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Obláček 10"/>
          <p:cNvSpPr/>
          <p:nvPr/>
        </p:nvSpPr>
        <p:spPr>
          <a:xfrm>
            <a:off x="0" y="1040104"/>
            <a:ext cx="2520280" cy="1224136"/>
          </a:xfrm>
          <a:prstGeom prst="cloudCallout">
            <a:avLst>
              <a:gd name="adj1" fmla="val 4121"/>
              <a:gd name="adj2" fmla="val 7518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ysClr val="windowText" lastClr="000000"/>
                </a:solidFill>
              </a:rPr>
              <a:t>- jedná se hlavně o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benzin</a:t>
            </a:r>
            <a:r>
              <a:rPr lang="cs-CZ" sz="1600" dirty="0" smtClean="0">
                <a:solidFill>
                  <a:sysClr val="windowText" lastClr="000000"/>
                </a:solidFill>
              </a:rPr>
              <a:t>, naftu a oleje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25" name="Obláček 24"/>
          <p:cNvSpPr/>
          <p:nvPr/>
        </p:nvSpPr>
        <p:spPr>
          <a:xfrm>
            <a:off x="2627784" y="1059582"/>
            <a:ext cx="3439152" cy="1224136"/>
          </a:xfrm>
          <a:prstGeom prst="cloudCallout">
            <a:avLst>
              <a:gd name="adj1" fmla="val -40710"/>
              <a:gd name="adj2" fmla="val 76058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ysClr val="windowText" lastClr="000000"/>
                </a:solidFill>
              </a:rPr>
              <a:t>- spíše ekologická katastrofa, tzn. nehrozí bezprostřední nebezpečí pro člověka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209848" y="915566"/>
            <a:ext cx="2736304" cy="39703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+mn-lt"/>
              </a:rPr>
              <a:t>Co dělat?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+mn-lt"/>
              </a:rPr>
              <a:t>o</a:t>
            </a:r>
            <a:r>
              <a:rPr lang="cs-CZ" sz="1400" dirty="0" smtClean="0">
                <a:latin typeface="+mn-lt"/>
              </a:rPr>
              <a:t>kamžitě opustit nebezpečný prostor (hrozí vznícení, otrava jedovatými plyny,…)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+mn-lt"/>
              </a:rPr>
              <a:t>z</a:t>
            </a:r>
            <a:r>
              <a:rPr lang="cs-CZ" sz="1400" dirty="0" smtClean="0">
                <a:latin typeface="+mn-lt"/>
              </a:rPr>
              <a:t> bezpečného místa zavolat 112, tímto budou zalarmovány všechny složky IZS najednou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+mn-lt"/>
              </a:rPr>
              <a:t>p</a:t>
            </a:r>
            <a:r>
              <a:rPr lang="cs-CZ" sz="1400" dirty="0" smtClean="0">
                <a:latin typeface="+mn-lt"/>
              </a:rPr>
              <a:t>oskytnout pomoc ostatním </a:t>
            </a:r>
            <a:r>
              <a:rPr lang="cs-CZ" sz="1400" dirty="0" smtClean="0">
                <a:latin typeface="+mn-lt"/>
              </a:rPr>
              <a:t>(Pokud </a:t>
            </a:r>
            <a:r>
              <a:rPr lang="cs-CZ" sz="1400" dirty="0" smtClean="0">
                <a:latin typeface="+mn-lt"/>
              </a:rPr>
              <a:t>to zvládnu! Jinak čekat na </a:t>
            </a:r>
            <a:r>
              <a:rPr lang="cs-CZ" sz="1400" dirty="0" smtClean="0">
                <a:latin typeface="+mn-lt"/>
              </a:rPr>
              <a:t>IZS.)</a:t>
            </a:r>
            <a:endParaRPr lang="cs-CZ" sz="1400" dirty="0" smtClean="0">
              <a:latin typeface="+mn-lt"/>
            </a:endParaRPr>
          </a:p>
          <a:p>
            <a:pPr marL="171450" indent="-171450">
              <a:buFontTx/>
              <a:buChar char="-"/>
            </a:pPr>
            <a:r>
              <a:rPr lang="cs-CZ" sz="1400" dirty="0">
                <a:latin typeface="+mn-lt"/>
              </a:rPr>
              <a:t>p</a:t>
            </a:r>
            <a:r>
              <a:rPr lang="cs-CZ" sz="1400" dirty="0" smtClean="0">
                <a:latin typeface="+mn-lt"/>
              </a:rPr>
              <a:t>okud bylo zasaženo oblečení, bezpečné je ho svléknout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+mn-lt"/>
              </a:rPr>
              <a:t>z</a:t>
            </a:r>
            <a:r>
              <a:rPr lang="cs-CZ" sz="1400" dirty="0" smtClean="0">
                <a:latin typeface="+mn-lt"/>
              </a:rPr>
              <a:t>áchranářům, policii, hasičům poskytnout informace o vzniku a průběhu nehody</a:t>
            </a:r>
          </a:p>
          <a:p>
            <a:pPr marL="171450" indent="-171450">
              <a:buFontTx/>
              <a:buChar char="-"/>
            </a:pPr>
            <a:r>
              <a:rPr lang="cs-CZ" sz="1400" dirty="0">
                <a:latin typeface="+mn-lt"/>
              </a:rPr>
              <a:t>p</a:t>
            </a:r>
            <a:r>
              <a:rPr lang="cs-CZ" sz="1400" dirty="0" smtClean="0">
                <a:latin typeface="+mn-lt"/>
              </a:rPr>
              <a:t>reventivě se nechat ošetřit (na místě záchranáři, popř. svým lékařem)</a:t>
            </a:r>
          </a:p>
        </p:txBody>
      </p:sp>
      <p:sp>
        <p:nvSpPr>
          <p:cNvPr id="27" name="Obláček 26"/>
          <p:cNvSpPr/>
          <p:nvPr/>
        </p:nvSpPr>
        <p:spPr>
          <a:xfrm>
            <a:off x="2403144" y="3795886"/>
            <a:ext cx="3185584" cy="1224136"/>
          </a:xfrm>
          <a:prstGeom prst="cloudCallout">
            <a:avLst>
              <a:gd name="adj1" fmla="val -39016"/>
              <a:gd name="adj2" fmla="val -53125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cs-CZ" sz="1600" dirty="0">
                <a:solidFill>
                  <a:sysClr val="windowText" lastClr="000000"/>
                </a:solidFill>
              </a:rPr>
              <a:t>š</a:t>
            </a:r>
            <a:r>
              <a:rPr lang="cs-CZ" sz="1600" dirty="0" smtClean="0">
                <a:solidFill>
                  <a:sysClr val="windowText" lastClr="000000"/>
                </a:solidFill>
              </a:rPr>
              <a:t>íří se po hladině</a:t>
            </a:r>
          </a:p>
          <a:p>
            <a:pPr marL="285750" indent="-285750" algn="ctr">
              <a:buFontTx/>
              <a:buChar char="-"/>
            </a:pPr>
            <a:r>
              <a:rPr lang="cs-CZ" sz="1600" dirty="0">
                <a:solidFill>
                  <a:sysClr val="windowText" lastClr="000000"/>
                </a:solidFill>
              </a:rPr>
              <a:t>z</a:t>
            </a:r>
            <a:r>
              <a:rPr lang="cs-CZ" sz="1600" dirty="0" smtClean="0">
                <a:solidFill>
                  <a:sysClr val="windowText" lastClr="000000"/>
                </a:solidFill>
              </a:rPr>
              <a:t>amezují přístupu vzduchu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pic>
        <p:nvPicPr>
          <p:cNvPr id="3075" name="Picture 3" descr="C:\Users\lanc\AppData\Local\Microsoft\Windows\Temporary Internet Files\Content.IE5\FFUXY7OE\MC90028177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51" y="2207152"/>
            <a:ext cx="1821485" cy="138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lanc\AppData\Local\Microsoft\Windows\Temporary Internet Files\Content.IE5\NIEZW1OT\MC9003236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5208">
            <a:off x="7233331" y="1096359"/>
            <a:ext cx="1729582" cy="173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lanc\AppData\Local\Microsoft\Windows\Temporary Internet Files\Content.IE5\G3SM4URQ\MP90042264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36" y="1191073"/>
            <a:ext cx="1942207" cy="1309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56800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89352" y="585290"/>
            <a:ext cx="2341754" cy="6605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Autonehoda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87901" y="1449547"/>
            <a:ext cx="4032447" cy="7925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350" dirty="0" smtClean="0">
                <a:latin typeface="+mn-lt"/>
              </a:rPr>
              <a:t>Nejčastější příčinou </a:t>
            </a:r>
            <a:r>
              <a:rPr lang="cs-CZ" sz="1600" b="1" dirty="0" smtClean="0">
                <a:latin typeface="+mn-lt"/>
              </a:rPr>
              <a:t>nedodržování dopravních předpisů</a:t>
            </a:r>
            <a:r>
              <a:rPr lang="cs-CZ" sz="1350" dirty="0" smtClean="0">
                <a:latin typeface="+mn-lt"/>
              </a:rPr>
              <a:t> (rychlost jízdy, předjíždění, přednost na křižovatkách, požití alkoholu,…)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28720" y="4170010"/>
            <a:ext cx="2160240" cy="71558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350" dirty="0" smtClean="0">
                <a:latin typeface="+mn-lt"/>
              </a:rPr>
              <a:t>Mnohem větší nebezpečí pro chodce, cyklistu či motocyklistu než pro řidiče.</a:t>
            </a:r>
          </a:p>
        </p:txBody>
      </p:sp>
      <p:pic>
        <p:nvPicPr>
          <p:cNvPr id="4099" name="Picture 3" descr="C:\Users\lanc\AppData\Local\Microsoft\Windows\Temporary Internet Files\Content.IE5\5XIL9USJ\MC9002872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4508">
            <a:off x="2135359" y="3080926"/>
            <a:ext cx="2094368" cy="143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4287572" y="2715766"/>
            <a:ext cx="4676916" cy="21698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350" b="1" dirty="0" smtClean="0">
                <a:latin typeface="+mn-lt"/>
              </a:rPr>
              <a:t>Co dělat?</a:t>
            </a:r>
          </a:p>
          <a:p>
            <a:pPr marL="285750" indent="-285750" algn="just">
              <a:buFontTx/>
              <a:buChar char="-"/>
            </a:pPr>
            <a:r>
              <a:rPr lang="cs-CZ" sz="1350" dirty="0"/>
              <a:t>d</a:t>
            </a:r>
            <a:r>
              <a:rPr lang="cs-CZ" sz="1350" dirty="0" smtClean="0"/>
              <a:t>ostat pryč z vozovky sebe, popř. další účastníky nehody, pokud je možné s nimi hýbat – poranění páteře atd.</a:t>
            </a:r>
          </a:p>
          <a:p>
            <a:pPr marL="285750" indent="-285750" algn="just">
              <a:buFontTx/>
              <a:buChar char="-"/>
            </a:pPr>
            <a:r>
              <a:rPr lang="cs-CZ" sz="1350" dirty="0"/>
              <a:t>z</a:t>
            </a:r>
            <a:r>
              <a:rPr lang="cs-CZ" sz="1350" dirty="0" smtClean="0"/>
              <a:t>ajistit místo nehody např. výstražným trojúhelníkem (povinná výbava vozidla)</a:t>
            </a:r>
          </a:p>
          <a:p>
            <a:pPr marL="285750" indent="-285750" algn="just">
              <a:buFontTx/>
              <a:buChar char="-"/>
            </a:pPr>
            <a:r>
              <a:rPr lang="cs-CZ" sz="1350" dirty="0"/>
              <a:t>z</a:t>
            </a:r>
            <a:r>
              <a:rPr lang="cs-CZ" sz="1350" dirty="0" smtClean="0">
                <a:latin typeface="+mn-lt"/>
              </a:rPr>
              <a:t>avolat na 158 či 112 (pokud došlo ke zranění/smrti, úniku paliva, velké hmotné škodě)</a:t>
            </a:r>
          </a:p>
          <a:p>
            <a:pPr marL="285750" indent="-285750" algn="just">
              <a:buFontTx/>
              <a:buChar char="-"/>
            </a:pPr>
            <a:r>
              <a:rPr lang="cs-CZ" sz="1350" dirty="0"/>
              <a:t>p</a:t>
            </a:r>
            <a:r>
              <a:rPr lang="cs-CZ" sz="1350" dirty="0" smtClean="0"/>
              <a:t>oskytnout první pomoc zraněným</a:t>
            </a:r>
          </a:p>
          <a:p>
            <a:pPr marL="285750" indent="-285750" algn="just">
              <a:buFontTx/>
              <a:buChar char="-"/>
            </a:pPr>
            <a:r>
              <a:rPr lang="cs-CZ" sz="1350" dirty="0" smtClean="0">
                <a:latin typeface="+mn-lt"/>
              </a:rPr>
              <a:t>POZOR! </a:t>
            </a:r>
            <a:r>
              <a:rPr lang="cs-CZ" sz="1350" dirty="0" smtClean="0"/>
              <a:t>Při proražení nádrže vozu může dojít k vznícení palivových par a </a:t>
            </a:r>
            <a:r>
              <a:rPr lang="cs-CZ" sz="1350" dirty="0" smtClean="0"/>
              <a:t>výbuchu.</a:t>
            </a:r>
            <a:endParaRPr lang="cs-CZ" sz="1350" dirty="0" smtClean="0">
              <a:latin typeface="+mn-lt"/>
            </a:endParaRPr>
          </a:p>
        </p:txBody>
      </p:sp>
      <p:pic>
        <p:nvPicPr>
          <p:cNvPr id="1026" name="Picture 2" descr="C:\Users\lanc\AppData\Local\Microsoft\Windows\Temporary Internet Files\Content.IE5\TP049WXN\MC90015378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45418"/>
            <a:ext cx="1419263" cy="139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lanc\AppData\Local\Microsoft\Windows\Temporary Internet Files\Content.IE5\Y2I41WWB\MC90043735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00" y="2114797"/>
            <a:ext cx="2232479" cy="293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anc\AppData\Local\Microsoft\Windows\Temporary Internet Files\Content.IE5\TP049WXN\MC90029801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82709"/>
            <a:ext cx="1366032" cy="108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4006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95536" y="1275606"/>
            <a:ext cx="1944216" cy="648072"/>
          </a:xfrm>
          <a:prstGeom prst="round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Jaderná havárie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5940152" y="156412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lačítko akce: Nápověda 16">
            <a:hlinkClick r:id="" action="ppaction://noaction" highlightClick="1"/>
          </p:cNvPr>
          <p:cNvSpPr/>
          <p:nvPr/>
        </p:nvSpPr>
        <p:spPr>
          <a:xfrm>
            <a:off x="2642766" y="1419622"/>
            <a:ext cx="360040" cy="360040"/>
          </a:xfrm>
          <a:prstGeom prst="actionButtonHelp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b="1" dirty="0" smtClean="0"/>
          </a:p>
        </p:txBody>
      </p:sp>
      <p:sp>
        <p:nvSpPr>
          <p:cNvPr id="19" name="TextovéPole 18"/>
          <p:cNvSpPr txBox="1"/>
          <p:nvPr/>
        </p:nvSpPr>
        <p:spPr>
          <a:xfrm>
            <a:off x="3275856" y="1203598"/>
            <a:ext cx="2520280" cy="830997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solidFill>
                  <a:schemeClr val="tx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= nehoda jakéhokoli jaderného zařízeni, při níž dojde k úniku radioaktivních látek, nebo jejich únik bezprostředně hrozí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867807" y="1202340"/>
            <a:ext cx="1728192" cy="648072"/>
          </a:xfrm>
          <a:prstGeom prst="rect">
            <a:avLst/>
          </a:prstGeom>
          <a:effectLst>
            <a:glow rad="101600">
              <a:srgbClr val="92D050">
                <a:alpha val="6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effectLst>
                  <a:glow rad="101600">
                    <a:srgbClr val="92D050">
                      <a:alpha val="60000"/>
                    </a:srgbClr>
                  </a:glow>
                </a:effectLst>
              </a:rPr>
              <a:t>Únik radioaktivních látek</a:t>
            </a:r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750689" y="192367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>
            <a:off x="6228184" y="1957110"/>
            <a:ext cx="864096" cy="75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7012607" y="2865298"/>
            <a:ext cx="1476164" cy="276999"/>
          </a:xfrm>
          <a:prstGeom prst="rect">
            <a:avLst/>
          </a:prstGeom>
          <a:effectLst>
            <a:glow rad="228600">
              <a:srgbClr val="00B050">
                <a:alpha val="4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Tzv. kontaminace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102304" y="2865298"/>
            <a:ext cx="1125880" cy="276999"/>
          </a:xfrm>
          <a:prstGeom prst="rect">
            <a:avLst/>
          </a:prstGeom>
          <a:effectLst>
            <a:glow rad="228600">
              <a:srgbClr val="00B050">
                <a:alpha val="4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Radioaktivita</a:t>
            </a: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5664228" y="329183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4535996" y="4090687"/>
            <a:ext cx="2085445" cy="64633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solidFill>
                  <a:schemeClr val="tx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= vzniká samovolným rozpadem atomových jader určitých chemických prvků 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907704" y="4084503"/>
            <a:ext cx="2229461" cy="1015663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nebezpečná nejen pro lidský organismus </a:t>
            </a:r>
          </a:p>
          <a:p>
            <a:pPr marL="171450" indent="-171450" algn="just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dochází k otrávení buněk, jejich špatné funkci, či dokonce rovnou zániku</a:t>
            </a:r>
          </a:p>
        </p:txBody>
      </p:sp>
      <p:cxnSp>
        <p:nvCxnSpPr>
          <p:cNvPr id="53" name="Přímá spojnice se šipkou 52"/>
          <p:cNvCxnSpPr/>
          <p:nvPr/>
        </p:nvCxnSpPr>
        <p:spPr>
          <a:xfrm flipH="1">
            <a:off x="4139952" y="3200534"/>
            <a:ext cx="864096" cy="75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lanc\AppData\Local\Microsoft\Windows\Temporary Internet Files\Content.IE5\TP049WXN\MC90023900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82875">
            <a:off x="2958296" y="2441145"/>
            <a:ext cx="1398544" cy="12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nc\AppData\Local\Microsoft\Windows\Temporary Internet Files\Content.IE5\JDHS0TND\MP90034169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250" y="3579862"/>
            <a:ext cx="1756792" cy="125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5157" y="492443"/>
            <a:ext cx="51847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3074" name="Picture 2" descr="Zobrazit podrobnosti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4375" y1="36458" x2="64583" y2="12500"/>
                        <a14:foregroundMark x1="38542" y1="51042" x2="38542" y2="51042"/>
                        <a14:foregroundMark x1="41667" y1="40625" x2="41667" y2="40625"/>
                        <a14:foregroundMark x1="35938" y1="46354" x2="35938" y2="46354"/>
                        <a14:foregroundMark x1="51563" y1="30729" x2="68229" y2="28125"/>
                        <a14:foregroundMark x1="45833" y1="49479" x2="42708" y2="44792"/>
                        <a14:foregroundMark x1="20313" y1="89063" x2="37500" y2="72396"/>
                        <a14:foregroundMark x1="35938" y1="65104" x2="35938" y2="65104"/>
                        <a14:foregroundMark x1="68750" y1="75000" x2="79688" y2="80208"/>
                        <a14:foregroundMark x1="39063" y1="74479" x2="54167" y2="82813"/>
                        <a14:foregroundMark x1="34896" y1="80208" x2="46875" y2="94792"/>
                        <a14:foregroundMark x1="72917" y1="82813" x2="64583" y2="95833"/>
                        <a14:foregroundMark x1="62500" y1="88542" x2="69792" y2="77604"/>
                        <a14:foregroundMark x1="58854" y1="85938" x2="61458" y2="94792"/>
                        <a14:foregroundMark x1="53125" y1="90625" x2="53125" y2="96354"/>
                        <a14:foregroundMark x1="17188" y1="86458" x2="11979" y2="69271"/>
                        <a14:foregroundMark x1="13542" y1="68750" x2="21875" y2="48958"/>
                        <a14:foregroundMark x1="23438" y1="44792" x2="20833" y2="18750"/>
                        <a14:foregroundMark x1="29167" y1="15625" x2="52604" y2="0"/>
                        <a14:foregroundMark x1="21875" y1="21354" x2="35938" y2="5729"/>
                        <a14:foregroundMark x1="29167" y1="35417" x2="38542" y2="16667"/>
                        <a14:foregroundMark x1="28646" y1="46875" x2="34375" y2="56250"/>
                        <a14:foregroundMark x1="41667" y1="14063" x2="61458" y2="9896"/>
                        <a14:foregroundMark x1="60938" y1="2604" x2="76563" y2="8333"/>
                        <a14:foregroundMark x1="77083" y1="13021" x2="77083" y2="30729"/>
                        <a14:foregroundMark x1="79688" y1="11458" x2="82292" y2="25521"/>
                        <a14:foregroundMark x1="81250" y1="32813" x2="77083" y2="43750"/>
                        <a14:foregroundMark x1="75521" y1="47917" x2="84375" y2="57813"/>
                        <a14:foregroundMark x1="78125" y1="79167" x2="86458" y2="59375"/>
                        <a14:foregroundMark x1="17188" y1="90625" x2="43229" y2="96354"/>
                        <a14:foregroundMark x1="82292" y1="83333" x2="67188" y2="98958"/>
                        <a14:foregroundMark x1="59896" y1="95833" x2="59896" y2="95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171" y="3617039"/>
            <a:ext cx="1316555" cy="131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lanc\AppData\Local\Microsoft\Windows\Temporary Internet Files\Content.IE5\TP049WXN\MC9003192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423" y="1043605"/>
            <a:ext cx="854909" cy="149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anc\AppData\Local\Microsoft\Windows\Temporary Internet Files\Content.IE5\JDHS0TND\MC90025037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85" y="1992902"/>
            <a:ext cx="1286654" cy="16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lanc\AppData\Local\Microsoft\Windows\Temporary Internet Files\Content.IE5\JDHS0TND\MC90028747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08301"/>
            <a:ext cx="1224136" cy="173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95856" y="1123899"/>
            <a:ext cx="2187912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rPr>
              <a:t>Na jadernou bezpečnost dohlíží státní orgány – hlavně Státní úřad pro jadernou bezpečnost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97894" y="3667008"/>
            <a:ext cx="2185874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/>
              <a:t>Obyvatelstvo varováno všeobecnou výstrahou (viz. DUM VKZ 13) a mimořádným zpravodajstvím v TV a dalších médiích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186908" y="662234"/>
            <a:ext cx="259228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 smtClean="0"/>
              <a:t>Ochrana </a:t>
            </a:r>
            <a:r>
              <a:rPr lang="cs-CZ" dirty="0"/>
              <a:t>před radioaktivním zářením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828125" y="1338222"/>
            <a:ext cx="1875302" cy="276999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Nutné okamžité ukrytí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86908" y="1230205"/>
            <a:ext cx="259228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/>
              <a:t>Ochrana před kontaktem s radioaktivním materiálem (spad)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10644" y="2215878"/>
            <a:ext cx="1875302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Polknutí tablety obsahující stabilní jód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229781" y="2054917"/>
            <a:ext cx="2574226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/>
              <a:t>Zamezí či výrazně omezí přijímání radiojódu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229780" y="2786444"/>
            <a:ext cx="2549415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/>
              <a:t>Do jedné hodiny od havárie, po 6 hodinách již nemá cenu, opakované dávkování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843808" y="3432775"/>
            <a:ext cx="1875302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  <a:prstDash val="sysDot"/>
          </a:ln>
          <a:effectLst>
            <a:outerShdw blurRad="88900" dist="63500" dir="13500000" sx="102000" sy="102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 b="1">
                <a:solidFill>
                  <a:sysClr val="windowText" lastClr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</a:defRPr>
            </a:lvl1pPr>
          </a:lstStyle>
          <a:p>
            <a:r>
              <a:rPr lang="cs-CZ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Pokyny IZS, popř. armády</a:t>
            </a:r>
          </a:p>
        </p:txBody>
      </p:sp>
      <p:cxnSp>
        <p:nvCxnSpPr>
          <p:cNvPr id="19" name="Přímá spojnice se šipkou 18"/>
          <p:cNvCxnSpPr>
            <a:stCxn id="3" idx="3"/>
            <a:endCxn id="11" idx="1"/>
          </p:cNvCxnSpPr>
          <p:nvPr/>
        </p:nvCxnSpPr>
        <p:spPr>
          <a:xfrm flipV="1">
            <a:off x="4703427" y="893067"/>
            <a:ext cx="483481" cy="583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endCxn id="5" idx="1"/>
          </p:cNvCxnSpPr>
          <p:nvPr/>
        </p:nvCxnSpPr>
        <p:spPr>
          <a:xfrm>
            <a:off x="4685946" y="1461038"/>
            <a:ext cx="50096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4" idx="3"/>
            <a:endCxn id="15" idx="1"/>
          </p:cNvCxnSpPr>
          <p:nvPr/>
        </p:nvCxnSpPr>
        <p:spPr>
          <a:xfrm flipV="1">
            <a:off x="4685946" y="2285750"/>
            <a:ext cx="543835" cy="160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4" idx="3"/>
            <a:endCxn id="17" idx="1"/>
          </p:cNvCxnSpPr>
          <p:nvPr/>
        </p:nvCxnSpPr>
        <p:spPr>
          <a:xfrm>
            <a:off x="4685946" y="2446711"/>
            <a:ext cx="543834" cy="6628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4284663" cy="593725"/>
          </a:xfrm>
        </p:spPr>
        <p:txBody>
          <a:bodyPr/>
          <a:lstStyle/>
          <a:p>
            <a:pPr algn="l"/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15.7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>
              <a:latin typeface="+mn-lt"/>
            </a:endParaRPr>
          </a:p>
        </p:txBody>
      </p:sp>
      <p:pic>
        <p:nvPicPr>
          <p:cNvPr id="1026" name="Picture 2" descr="http://deti.zachranny-kruh.cz/image.php?idx=99218&amp;mw=331&amp;mh=2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33998"/>
            <a:ext cx="1927226" cy="144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421699" y="631225"/>
            <a:ext cx="410445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Petroleum</a:t>
            </a:r>
            <a:r>
              <a:rPr lang="en-US" dirty="0" smtClean="0"/>
              <a:t> is a liquid mixture of several organic substances. It‘s flammable and dangerous for the environment. 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709990" y="3248789"/>
            <a:ext cx="2160240" cy="43204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ysClr val="windowText" lastClr="000000"/>
                </a:solidFill>
              </a:rPr>
              <a:t>Car Crash</a:t>
            </a:r>
            <a:endParaRPr lang="en-US" b="1">
              <a:solidFill>
                <a:sysClr val="windowText" lastClr="0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879812" y="1987877"/>
            <a:ext cx="3384376" cy="10275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It‘s drilled from beneath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Earth‘s surface (on average 8km below).</a:t>
            </a:r>
            <a:endParaRPr lang="en-US" dirty="0"/>
          </a:p>
        </p:txBody>
      </p:sp>
      <p:pic>
        <p:nvPicPr>
          <p:cNvPr id="5" name="Picture 2" descr="C:\Users\lanc\AppData\Local\Microsoft\Windows\Temporary Internet Files\Content.IE5\WQ120SH4\MC9000900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2" y="1347614"/>
            <a:ext cx="2025023" cy="15380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bdélník 20"/>
          <p:cNvSpPr/>
          <p:nvPr/>
        </p:nvSpPr>
        <p:spPr>
          <a:xfrm>
            <a:off x="253683" y="3867894"/>
            <a:ext cx="3384376" cy="10275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ysClr val="windowText" lastClr="000000"/>
                </a:solidFill>
              </a:rPr>
              <a:t>Give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the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wounded</a:t>
            </a:r>
            <a:r>
              <a:rPr lang="cs-CZ" dirty="0" smtClean="0">
                <a:solidFill>
                  <a:sysClr val="windowText" lastClr="000000"/>
                </a:solidFill>
              </a:rPr>
              <a:t> person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>
                <a:solidFill>
                  <a:sysClr val="windowText" lastClr="000000"/>
                </a:solidFill>
              </a:rPr>
              <a:t>f</a:t>
            </a:r>
            <a:r>
              <a:rPr lang="en-US" dirty="0" err="1" smtClean="0">
                <a:solidFill>
                  <a:sysClr val="windowText" lastClr="000000"/>
                </a:solidFill>
              </a:rPr>
              <a:t>irst</a:t>
            </a:r>
            <a:r>
              <a:rPr lang="en-US" dirty="0" smtClean="0">
                <a:solidFill>
                  <a:sysClr val="windowText" lastClr="000000"/>
                </a:solidFill>
              </a:rPr>
              <a:t> aid.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Call 112.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Wait for police or ambulance.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pic>
        <p:nvPicPr>
          <p:cNvPr id="1027" name="Picture 3" descr="C:\Users\lanc\AppData\Local\Microsoft\Windows\Temporary Internet Files\Content.IE5\Y2I41WWB\MC90033968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831" y="329183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lanc\AppData\Local\Microsoft\Windows\Temporary Internet Files\Content.IE5\WQ120SH4\MC90029321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837" y="3426458"/>
            <a:ext cx="1194553" cy="118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bdélník 21"/>
          <p:cNvSpPr/>
          <p:nvPr/>
        </p:nvSpPr>
        <p:spPr>
          <a:xfrm>
            <a:off x="5364088" y="3517460"/>
            <a:ext cx="2016224" cy="13775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Radioactivity</a:t>
            </a:r>
            <a:r>
              <a:rPr lang="en-US" dirty="0" smtClean="0"/>
              <a:t> is </a:t>
            </a:r>
            <a:r>
              <a:rPr lang="en-US" dirty="0"/>
              <a:t>lethal (not only) for human </a:t>
            </a:r>
            <a:r>
              <a:rPr lang="en-US" dirty="0" smtClean="0"/>
              <a:t>organism.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5531" y="492443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47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75880"/>
              </p:ext>
            </p:extLst>
          </p:nvPr>
        </p:nvGraphicFramePr>
        <p:xfrm>
          <a:off x="107950" y="1044575"/>
          <a:ext cx="7560840" cy="3937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Ropu nejčastěji zpracováváme: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na výrobu plastů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 výrobu léčiv a dalších chemikálií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na pohonné hmoty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převážně v zemědělství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Při úniku ropných látek do prostředí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přímo hrozí otrava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zasaženého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se neděje nic hrozného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(příroda se postará)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hrozí nebezpečí požárů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mluvíme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hlavně o </a:t>
                      </a:r>
                      <a:r>
                        <a:rPr lang="cs-CZ" sz="1600" b="0" baseline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ekologické katastrofě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Autonehoda je nejvíce nebezpečná pro: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řidiče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chodce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spolujezdce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pilota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Jaderná havárie: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je nehodou každého jaderného zařízení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je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nebezpečím jen pro člověka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v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ČR nehrozí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jejím důsledkem je zánik radioaktivity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d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5530" y="492443"/>
            <a:ext cx="4710485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635646"/>
            <a:ext cx="7992888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/>
              <a:t>Obrázky z databáze klipart</a:t>
            </a:r>
          </a:p>
          <a:p>
            <a:pPr marL="342900" indent="-342900">
              <a:buFontTx/>
              <a:buAutoNum type="arabicPeriod"/>
            </a:pPr>
            <a:r>
              <a:rPr lang="cs-CZ" dirty="0"/>
              <a:t>Ochrana člověka za mimořádných událostí, Příručka pro učitele základních a středních škol, Praha 2003</a:t>
            </a:r>
          </a:p>
          <a:p>
            <a:pPr marL="342900" indent="-342900">
              <a:buAutoNum type="arabicPeriod"/>
            </a:pPr>
            <a:r>
              <a:rPr lang="cs-CZ" dirty="0">
                <a:hlinkClick r:id="rId2"/>
              </a:rPr>
              <a:t>www.hzscr.cz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3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b="1" dirty="0" smtClean="0"/>
        </a:defPPr>
      </a:lstStyle>
      <a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TC010219413[[fn=Motiv vzorku kravaty]]</Template>
  <TotalTime>2747</TotalTime>
  <Words>1187</Words>
  <Application>Microsoft Office PowerPoint</Application>
  <PresentationFormat>Předvádění na obrazovce (16:9)</PresentationFormat>
  <Paragraphs>142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15.1 Havárie – ropná havárie, autonehoda, jaderné nebezpečí</vt:lpstr>
      <vt:lpstr>15.2 Co již víme?</vt:lpstr>
      <vt:lpstr>15.3 Jaké si řekneme nové termíny a názvy?</vt:lpstr>
      <vt:lpstr>15.4 Co si řekneme nového?</vt:lpstr>
      <vt:lpstr>15.5 Procvičení a příklady</vt:lpstr>
      <vt:lpstr>15.6 Něco navíc pro šikovné</vt:lpstr>
      <vt:lpstr>15.7 CLIL</vt:lpstr>
      <vt:lpstr>15.8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Eva Zralá</cp:lastModifiedBy>
  <cp:revision>251</cp:revision>
  <dcterms:created xsi:type="dcterms:W3CDTF">2010-10-18T18:21:56Z</dcterms:created>
  <dcterms:modified xsi:type="dcterms:W3CDTF">2012-07-12T06:20:40Z</dcterms:modified>
</cp:coreProperties>
</file>