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FF99"/>
    <a:srgbClr val="92D050"/>
    <a:srgbClr val="FFCCCC"/>
    <a:srgbClr val="FF99CC"/>
    <a:srgbClr val="FF66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2540" autoAdjust="0"/>
  </p:normalViewPr>
  <p:slideViewPr>
    <p:cSldViewPr>
      <p:cViewPr>
        <p:scale>
          <a:sx n="90" d="100"/>
          <a:sy n="90" d="100"/>
        </p:scale>
        <p:origin x="-76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b.cz/soubory/nakresy/cirkumpacificky_pas.gif" TargetMode="External"/><Relationship Id="rId2" Type="http://schemas.openxmlformats.org/officeDocument/2006/relationships/hyperlink" Target="http://www.zachranny-kruh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hursclipart.org/nature/nature/earthquake%205.gif" TargetMode="External"/><Relationship Id="rId5" Type="http://schemas.openxmlformats.org/officeDocument/2006/relationships/hyperlink" Target="http://www.gweb.cz/clanky/clanek-60/" TargetMode="External"/><Relationship Id="rId4" Type="http://schemas.openxmlformats.org/officeDocument/2006/relationships/hyperlink" Target="http://leccos.com/index.php/clanky/seismic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Živelné pohromy.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76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2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Users\lanc\AppData\Local\Microsoft\Windows\Temporary Internet Files\Content.IE5\O0ICW72L\MC9001992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99275"/>
            <a:ext cx="1792586" cy="19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c\AppData\Local\Microsoft\Windows\Temporary Internet Files\Content.IE5\LC9MSYQG\MC9001536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82266"/>
            <a:ext cx="1700251" cy="18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lanc\AppData\Local\Microsoft\Windows\Temporary Internet Files\Content.IE5\I0AR6JS3\MC9002335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7481"/>
            <a:ext cx="2016224" cy="17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31540" y="134761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+mn-lt"/>
              </a:rPr>
              <a:t>= </a:t>
            </a:r>
            <a:r>
              <a:rPr lang="cs-CZ" sz="1400" b="1" dirty="0">
                <a:latin typeface="+mn-lt"/>
              </a:rPr>
              <a:t>v</a:t>
            </a:r>
            <a:r>
              <a:rPr lang="cs-CZ" sz="1400" b="1" dirty="0" smtClean="0">
                <a:latin typeface="+mn-lt"/>
              </a:rPr>
              <a:t>elké, náhlé a nečekané neštěstí způsobené živlem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7821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Anotace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79817"/>
              </p:ext>
            </p:extLst>
          </p:nvPr>
        </p:nvGraphicFramePr>
        <p:xfrm>
          <a:off x="935596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smtClean="0"/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Živelné katastrofy, zemětřesení, sopečná činnost, požáry, hasicí přístroj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</a:t>
                      </a:r>
                      <a:r>
                        <a:rPr lang="cs-CZ" baseline="0" dirty="0" smtClean="0"/>
                        <a:t> vybrané živelné katastrofy – zemětřesení, sopečná činnost</a:t>
                      </a:r>
                      <a:r>
                        <a:rPr lang="cs-CZ" baseline="0" smtClean="0"/>
                        <a:t>, požáry.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5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ál 49"/>
          <p:cNvSpPr/>
          <p:nvPr/>
        </p:nvSpPr>
        <p:spPr>
          <a:xfrm>
            <a:off x="7082866" y="2318744"/>
            <a:ext cx="1872208" cy="95125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buch 1 7"/>
          <p:cNvSpPr/>
          <p:nvPr/>
        </p:nvSpPr>
        <p:spPr>
          <a:xfrm>
            <a:off x="3982834" y="3630311"/>
            <a:ext cx="955382" cy="6516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Co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již víme?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Lichoběžník 1"/>
          <p:cNvSpPr/>
          <p:nvPr/>
        </p:nvSpPr>
        <p:spPr>
          <a:xfrm>
            <a:off x="3317801" y="4083918"/>
            <a:ext cx="2304256" cy="792088"/>
          </a:xfrm>
          <a:prstGeom prst="trapezoid">
            <a:avLst>
              <a:gd name="adj" fmla="val 86328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Sopečná činnost</a:t>
            </a:r>
            <a:endParaRPr lang="cs-CZ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4175956" y="2830903"/>
            <a:ext cx="1800200" cy="1044116"/>
          </a:xfrm>
          <a:prstGeom prst="cloudCallout">
            <a:avLst>
              <a:gd name="adj1" fmla="val 79169"/>
              <a:gd name="adj2" fmla="val 3695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 je to sopka?</a:t>
            </a:r>
          </a:p>
        </p:txBody>
      </p:sp>
      <p:sp>
        <p:nvSpPr>
          <p:cNvPr id="4" name="Obláček 3"/>
          <p:cNvSpPr/>
          <p:nvPr/>
        </p:nvSpPr>
        <p:spPr>
          <a:xfrm>
            <a:off x="2447764" y="2370029"/>
            <a:ext cx="1728192" cy="1224136"/>
          </a:xfrm>
          <a:prstGeom prst="cloudCallout">
            <a:avLst>
              <a:gd name="adj1" fmla="val -70437"/>
              <a:gd name="adj2" fmla="val 7650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Kde je najdeme?</a:t>
            </a:r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2595786" y="843558"/>
            <a:ext cx="2160240" cy="823714"/>
          </a:xfrm>
          <a:prstGeom prst="cloudCallout">
            <a:avLst>
              <a:gd name="adj1" fmla="val -64484"/>
              <a:gd name="adj2" fmla="val 8678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Jaká hrozí nebezpečí?</a:t>
            </a:r>
          </a:p>
        </p:txBody>
      </p:sp>
      <p:sp>
        <p:nvSpPr>
          <p:cNvPr id="6" name="Obláček 5"/>
          <p:cNvSpPr/>
          <p:nvPr/>
        </p:nvSpPr>
        <p:spPr>
          <a:xfrm>
            <a:off x="4345437" y="1394166"/>
            <a:ext cx="1954755" cy="1224136"/>
          </a:xfrm>
          <a:prstGeom prst="cloudCallout">
            <a:avLst>
              <a:gd name="adj1" fmla="val 79627"/>
              <a:gd name="adj2" fmla="val 4304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Před výbuchem?</a:t>
            </a:r>
          </a:p>
        </p:txBody>
      </p:sp>
      <p:sp>
        <p:nvSpPr>
          <p:cNvPr id="26" name="Ovál 25"/>
          <p:cNvSpPr/>
          <p:nvPr/>
        </p:nvSpPr>
        <p:spPr>
          <a:xfrm>
            <a:off x="6588224" y="3294710"/>
            <a:ext cx="2016224" cy="108012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Ovál 27"/>
          <p:cNvSpPr/>
          <p:nvPr/>
        </p:nvSpPr>
        <p:spPr>
          <a:xfrm>
            <a:off x="7198518" y="1191645"/>
            <a:ext cx="1621954" cy="95125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7503" y="1770662"/>
            <a:ext cx="2142238" cy="125113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39552" y="3899203"/>
            <a:ext cx="1710190" cy="95125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741241" y="3450942"/>
            <a:ext cx="17101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n-lt"/>
              </a:rPr>
              <a:t>Místo u povrchu země (obvykle kopcovitého tvaru), kde vyvěrá (vyvěralo) magma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39552" y="4040139"/>
            <a:ext cx="17101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n-lt"/>
              </a:rPr>
              <a:t>Nejčastěji na zlomech tektonických desek, také tzv. horké skvrny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06341" y="1799100"/>
            <a:ext cx="19445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 smtClean="0">
                <a:latin typeface="+mn-lt"/>
              </a:rPr>
              <a:t>Zemětřesení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 smtClean="0">
                <a:latin typeface="+mn-lt"/>
              </a:rPr>
              <a:t>Požáry (tekoucí láva či vystřelované magma)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 smtClean="0">
                <a:latin typeface="+mn-lt"/>
              </a:rPr>
              <a:t>Udušení (prach)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 smtClean="0">
                <a:latin typeface="+mn-lt"/>
              </a:rPr>
              <a:t>Otrávení (jedovaté plyny)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154400" y="2403323"/>
            <a:ext cx="17101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Varování odborníků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Otřesy země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Výrony plynů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Chování zvířat</a:t>
            </a:r>
          </a:p>
        </p:txBody>
      </p:sp>
      <p:sp>
        <p:nvSpPr>
          <p:cNvPr id="49" name="Obláček 48"/>
          <p:cNvSpPr/>
          <p:nvPr/>
        </p:nvSpPr>
        <p:spPr>
          <a:xfrm>
            <a:off x="5612879" y="492443"/>
            <a:ext cx="1623417" cy="823714"/>
          </a:xfrm>
          <a:prstGeom prst="cloudCallout">
            <a:avLst>
              <a:gd name="adj1" fmla="val 43236"/>
              <a:gd name="adj2" fmla="val 6365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 dělat?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163875" y="1316157"/>
            <a:ext cx="17101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Dostat se z oblasti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Hlavně poslechnout pokynů místního IZS</a:t>
            </a:r>
          </a:p>
        </p:txBody>
      </p:sp>
      <p:sp>
        <p:nvSpPr>
          <p:cNvPr id="1037" name="Mrak 1036"/>
          <p:cNvSpPr/>
          <p:nvPr/>
        </p:nvSpPr>
        <p:spPr>
          <a:xfrm>
            <a:off x="3311860" y="1923678"/>
            <a:ext cx="673391" cy="35938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38" name="Mrak 1037"/>
          <p:cNvSpPr/>
          <p:nvPr/>
        </p:nvSpPr>
        <p:spPr>
          <a:xfrm>
            <a:off x="4824819" y="699542"/>
            <a:ext cx="611277" cy="36004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39" name="Mrak 1038"/>
          <p:cNvSpPr/>
          <p:nvPr/>
        </p:nvSpPr>
        <p:spPr>
          <a:xfrm>
            <a:off x="4210633" y="2403323"/>
            <a:ext cx="432151" cy="35537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3435145" y="4083918"/>
            <a:ext cx="866307" cy="792088"/>
          </a:xfrm>
          <a:custGeom>
            <a:avLst/>
            <a:gdLst>
              <a:gd name="connsiteX0" fmla="*/ 990600 w 990600"/>
              <a:gd name="connsiteY0" fmla="*/ 0 h 981075"/>
              <a:gd name="connsiteX1" fmla="*/ 866775 w 990600"/>
              <a:gd name="connsiteY1" fmla="*/ 76200 h 981075"/>
              <a:gd name="connsiteX2" fmla="*/ 771525 w 990600"/>
              <a:gd name="connsiteY2" fmla="*/ 142875 h 981075"/>
              <a:gd name="connsiteX3" fmla="*/ 742950 w 990600"/>
              <a:gd name="connsiteY3" fmla="*/ 171450 h 981075"/>
              <a:gd name="connsiteX4" fmla="*/ 638175 w 990600"/>
              <a:gd name="connsiteY4" fmla="*/ 266700 h 981075"/>
              <a:gd name="connsiteX5" fmla="*/ 609600 w 990600"/>
              <a:gd name="connsiteY5" fmla="*/ 333375 h 981075"/>
              <a:gd name="connsiteX6" fmla="*/ 600075 w 990600"/>
              <a:gd name="connsiteY6" fmla="*/ 514350 h 981075"/>
              <a:gd name="connsiteX7" fmla="*/ 581025 w 990600"/>
              <a:gd name="connsiteY7" fmla="*/ 542925 h 981075"/>
              <a:gd name="connsiteX8" fmla="*/ 523875 w 990600"/>
              <a:gd name="connsiteY8" fmla="*/ 590550 h 981075"/>
              <a:gd name="connsiteX9" fmla="*/ 476250 w 990600"/>
              <a:gd name="connsiteY9" fmla="*/ 609600 h 981075"/>
              <a:gd name="connsiteX10" fmla="*/ 438150 w 990600"/>
              <a:gd name="connsiteY10" fmla="*/ 628650 h 981075"/>
              <a:gd name="connsiteX11" fmla="*/ 409575 w 990600"/>
              <a:gd name="connsiteY11" fmla="*/ 638175 h 981075"/>
              <a:gd name="connsiteX12" fmla="*/ 381000 w 990600"/>
              <a:gd name="connsiteY12" fmla="*/ 657225 h 981075"/>
              <a:gd name="connsiteX13" fmla="*/ 323850 w 990600"/>
              <a:gd name="connsiteY13" fmla="*/ 685800 h 981075"/>
              <a:gd name="connsiteX14" fmla="*/ 266700 w 990600"/>
              <a:gd name="connsiteY14" fmla="*/ 723900 h 981075"/>
              <a:gd name="connsiteX15" fmla="*/ 238125 w 990600"/>
              <a:gd name="connsiteY15" fmla="*/ 752475 h 981075"/>
              <a:gd name="connsiteX16" fmla="*/ 190500 w 990600"/>
              <a:gd name="connsiteY16" fmla="*/ 838200 h 981075"/>
              <a:gd name="connsiteX17" fmla="*/ 171450 w 990600"/>
              <a:gd name="connsiteY17" fmla="*/ 866775 h 981075"/>
              <a:gd name="connsiteX18" fmla="*/ 142875 w 990600"/>
              <a:gd name="connsiteY18" fmla="*/ 876300 h 981075"/>
              <a:gd name="connsiteX19" fmla="*/ 123825 w 990600"/>
              <a:gd name="connsiteY19" fmla="*/ 904875 h 981075"/>
              <a:gd name="connsiteX20" fmla="*/ 95250 w 990600"/>
              <a:gd name="connsiteY20" fmla="*/ 914400 h 981075"/>
              <a:gd name="connsiteX21" fmla="*/ 57150 w 990600"/>
              <a:gd name="connsiteY21" fmla="*/ 933450 h 981075"/>
              <a:gd name="connsiteX22" fmla="*/ 38100 w 990600"/>
              <a:gd name="connsiteY22" fmla="*/ 962025 h 981075"/>
              <a:gd name="connsiteX23" fmla="*/ 9525 w 990600"/>
              <a:gd name="connsiteY23" fmla="*/ 971550 h 981075"/>
              <a:gd name="connsiteX24" fmla="*/ 0 w 990600"/>
              <a:gd name="connsiteY24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0600" h="981075">
                <a:moveTo>
                  <a:pt x="990600" y="0"/>
                </a:moveTo>
                <a:cubicBezTo>
                  <a:pt x="881989" y="46548"/>
                  <a:pt x="962133" y="4681"/>
                  <a:pt x="866775" y="76200"/>
                </a:cubicBezTo>
                <a:cubicBezTo>
                  <a:pt x="835770" y="99453"/>
                  <a:pt x="798929" y="115471"/>
                  <a:pt x="771525" y="142875"/>
                </a:cubicBezTo>
                <a:cubicBezTo>
                  <a:pt x="762000" y="152400"/>
                  <a:pt x="753177" y="162684"/>
                  <a:pt x="742950" y="171450"/>
                </a:cubicBezTo>
                <a:cubicBezTo>
                  <a:pt x="708203" y="201233"/>
                  <a:pt x="659652" y="223747"/>
                  <a:pt x="638175" y="266700"/>
                </a:cubicBezTo>
                <a:cubicBezTo>
                  <a:pt x="614635" y="313780"/>
                  <a:pt x="623615" y="291330"/>
                  <a:pt x="609600" y="333375"/>
                </a:cubicBezTo>
                <a:cubicBezTo>
                  <a:pt x="606425" y="393700"/>
                  <a:pt x="608237" y="454495"/>
                  <a:pt x="600075" y="514350"/>
                </a:cubicBezTo>
                <a:cubicBezTo>
                  <a:pt x="598528" y="525693"/>
                  <a:pt x="588354" y="534131"/>
                  <a:pt x="581025" y="542925"/>
                </a:cubicBezTo>
                <a:cubicBezTo>
                  <a:pt x="565978" y="560981"/>
                  <a:pt x="545282" y="579846"/>
                  <a:pt x="523875" y="590550"/>
                </a:cubicBezTo>
                <a:cubicBezTo>
                  <a:pt x="508582" y="598196"/>
                  <a:pt x="491874" y="602656"/>
                  <a:pt x="476250" y="609600"/>
                </a:cubicBezTo>
                <a:cubicBezTo>
                  <a:pt x="463275" y="615367"/>
                  <a:pt x="451201" y="623057"/>
                  <a:pt x="438150" y="628650"/>
                </a:cubicBezTo>
                <a:cubicBezTo>
                  <a:pt x="428922" y="632605"/>
                  <a:pt x="418555" y="633685"/>
                  <a:pt x="409575" y="638175"/>
                </a:cubicBezTo>
                <a:cubicBezTo>
                  <a:pt x="399336" y="643295"/>
                  <a:pt x="391239" y="652105"/>
                  <a:pt x="381000" y="657225"/>
                </a:cubicBezTo>
                <a:cubicBezTo>
                  <a:pt x="302130" y="696660"/>
                  <a:pt x="405742" y="631205"/>
                  <a:pt x="323850" y="685800"/>
                </a:cubicBezTo>
                <a:cubicBezTo>
                  <a:pt x="282644" y="747609"/>
                  <a:pt x="332939" y="686049"/>
                  <a:pt x="266700" y="723900"/>
                </a:cubicBezTo>
                <a:cubicBezTo>
                  <a:pt x="255004" y="730583"/>
                  <a:pt x="247650" y="742950"/>
                  <a:pt x="238125" y="752475"/>
                </a:cubicBezTo>
                <a:cubicBezTo>
                  <a:pt x="221360" y="802770"/>
                  <a:pt x="234169" y="772696"/>
                  <a:pt x="190500" y="838200"/>
                </a:cubicBezTo>
                <a:cubicBezTo>
                  <a:pt x="184150" y="847725"/>
                  <a:pt x="182310" y="863155"/>
                  <a:pt x="171450" y="866775"/>
                </a:cubicBezTo>
                <a:lnTo>
                  <a:pt x="142875" y="876300"/>
                </a:lnTo>
                <a:cubicBezTo>
                  <a:pt x="136525" y="885825"/>
                  <a:pt x="132764" y="897724"/>
                  <a:pt x="123825" y="904875"/>
                </a:cubicBezTo>
                <a:cubicBezTo>
                  <a:pt x="115985" y="911147"/>
                  <a:pt x="104478" y="910445"/>
                  <a:pt x="95250" y="914400"/>
                </a:cubicBezTo>
                <a:cubicBezTo>
                  <a:pt x="82199" y="919993"/>
                  <a:pt x="69850" y="927100"/>
                  <a:pt x="57150" y="933450"/>
                </a:cubicBezTo>
                <a:cubicBezTo>
                  <a:pt x="50800" y="942975"/>
                  <a:pt x="47039" y="954874"/>
                  <a:pt x="38100" y="962025"/>
                </a:cubicBezTo>
                <a:cubicBezTo>
                  <a:pt x="30260" y="968297"/>
                  <a:pt x="18505" y="967060"/>
                  <a:pt x="9525" y="971550"/>
                </a:cubicBezTo>
                <a:cubicBezTo>
                  <a:pt x="5509" y="973558"/>
                  <a:pt x="3175" y="977900"/>
                  <a:pt x="0" y="981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3376907" y="4090156"/>
            <a:ext cx="924545" cy="792088"/>
          </a:xfrm>
          <a:custGeom>
            <a:avLst/>
            <a:gdLst>
              <a:gd name="connsiteX0" fmla="*/ 990600 w 990600"/>
              <a:gd name="connsiteY0" fmla="*/ 0 h 981075"/>
              <a:gd name="connsiteX1" fmla="*/ 866775 w 990600"/>
              <a:gd name="connsiteY1" fmla="*/ 76200 h 981075"/>
              <a:gd name="connsiteX2" fmla="*/ 771525 w 990600"/>
              <a:gd name="connsiteY2" fmla="*/ 142875 h 981075"/>
              <a:gd name="connsiteX3" fmla="*/ 742950 w 990600"/>
              <a:gd name="connsiteY3" fmla="*/ 171450 h 981075"/>
              <a:gd name="connsiteX4" fmla="*/ 638175 w 990600"/>
              <a:gd name="connsiteY4" fmla="*/ 266700 h 981075"/>
              <a:gd name="connsiteX5" fmla="*/ 609600 w 990600"/>
              <a:gd name="connsiteY5" fmla="*/ 333375 h 981075"/>
              <a:gd name="connsiteX6" fmla="*/ 600075 w 990600"/>
              <a:gd name="connsiteY6" fmla="*/ 514350 h 981075"/>
              <a:gd name="connsiteX7" fmla="*/ 581025 w 990600"/>
              <a:gd name="connsiteY7" fmla="*/ 542925 h 981075"/>
              <a:gd name="connsiteX8" fmla="*/ 523875 w 990600"/>
              <a:gd name="connsiteY8" fmla="*/ 590550 h 981075"/>
              <a:gd name="connsiteX9" fmla="*/ 476250 w 990600"/>
              <a:gd name="connsiteY9" fmla="*/ 609600 h 981075"/>
              <a:gd name="connsiteX10" fmla="*/ 438150 w 990600"/>
              <a:gd name="connsiteY10" fmla="*/ 628650 h 981075"/>
              <a:gd name="connsiteX11" fmla="*/ 409575 w 990600"/>
              <a:gd name="connsiteY11" fmla="*/ 638175 h 981075"/>
              <a:gd name="connsiteX12" fmla="*/ 381000 w 990600"/>
              <a:gd name="connsiteY12" fmla="*/ 657225 h 981075"/>
              <a:gd name="connsiteX13" fmla="*/ 323850 w 990600"/>
              <a:gd name="connsiteY13" fmla="*/ 685800 h 981075"/>
              <a:gd name="connsiteX14" fmla="*/ 266700 w 990600"/>
              <a:gd name="connsiteY14" fmla="*/ 723900 h 981075"/>
              <a:gd name="connsiteX15" fmla="*/ 238125 w 990600"/>
              <a:gd name="connsiteY15" fmla="*/ 752475 h 981075"/>
              <a:gd name="connsiteX16" fmla="*/ 190500 w 990600"/>
              <a:gd name="connsiteY16" fmla="*/ 838200 h 981075"/>
              <a:gd name="connsiteX17" fmla="*/ 171450 w 990600"/>
              <a:gd name="connsiteY17" fmla="*/ 866775 h 981075"/>
              <a:gd name="connsiteX18" fmla="*/ 142875 w 990600"/>
              <a:gd name="connsiteY18" fmla="*/ 876300 h 981075"/>
              <a:gd name="connsiteX19" fmla="*/ 123825 w 990600"/>
              <a:gd name="connsiteY19" fmla="*/ 904875 h 981075"/>
              <a:gd name="connsiteX20" fmla="*/ 95250 w 990600"/>
              <a:gd name="connsiteY20" fmla="*/ 914400 h 981075"/>
              <a:gd name="connsiteX21" fmla="*/ 57150 w 990600"/>
              <a:gd name="connsiteY21" fmla="*/ 933450 h 981075"/>
              <a:gd name="connsiteX22" fmla="*/ 38100 w 990600"/>
              <a:gd name="connsiteY22" fmla="*/ 962025 h 981075"/>
              <a:gd name="connsiteX23" fmla="*/ 9525 w 990600"/>
              <a:gd name="connsiteY23" fmla="*/ 971550 h 981075"/>
              <a:gd name="connsiteX24" fmla="*/ 0 w 990600"/>
              <a:gd name="connsiteY24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0600" h="981075">
                <a:moveTo>
                  <a:pt x="990600" y="0"/>
                </a:moveTo>
                <a:cubicBezTo>
                  <a:pt x="881989" y="46548"/>
                  <a:pt x="962133" y="4681"/>
                  <a:pt x="866775" y="76200"/>
                </a:cubicBezTo>
                <a:cubicBezTo>
                  <a:pt x="835770" y="99453"/>
                  <a:pt x="798929" y="115471"/>
                  <a:pt x="771525" y="142875"/>
                </a:cubicBezTo>
                <a:cubicBezTo>
                  <a:pt x="762000" y="152400"/>
                  <a:pt x="753177" y="162684"/>
                  <a:pt x="742950" y="171450"/>
                </a:cubicBezTo>
                <a:cubicBezTo>
                  <a:pt x="708203" y="201233"/>
                  <a:pt x="659652" y="223747"/>
                  <a:pt x="638175" y="266700"/>
                </a:cubicBezTo>
                <a:cubicBezTo>
                  <a:pt x="614635" y="313780"/>
                  <a:pt x="623615" y="291330"/>
                  <a:pt x="609600" y="333375"/>
                </a:cubicBezTo>
                <a:cubicBezTo>
                  <a:pt x="606425" y="393700"/>
                  <a:pt x="608237" y="454495"/>
                  <a:pt x="600075" y="514350"/>
                </a:cubicBezTo>
                <a:cubicBezTo>
                  <a:pt x="598528" y="525693"/>
                  <a:pt x="588354" y="534131"/>
                  <a:pt x="581025" y="542925"/>
                </a:cubicBezTo>
                <a:cubicBezTo>
                  <a:pt x="565978" y="560981"/>
                  <a:pt x="545282" y="579846"/>
                  <a:pt x="523875" y="590550"/>
                </a:cubicBezTo>
                <a:cubicBezTo>
                  <a:pt x="508582" y="598196"/>
                  <a:pt x="491874" y="602656"/>
                  <a:pt x="476250" y="609600"/>
                </a:cubicBezTo>
                <a:cubicBezTo>
                  <a:pt x="463275" y="615367"/>
                  <a:pt x="451201" y="623057"/>
                  <a:pt x="438150" y="628650"/>
                </a:cubicBezTo>
                <a:cubicBezTo>
                  <a:pt x="428922" y="632605"/>
                  <a:pt x="418555" y="633685"/>
                  <a:pt x="409575" y="638175"/>
                </a:cubicBezTo>
                <a:cubicBezTo>
                  <a:pt x="399336" y="643295"/>
                  <a:pt x="391239" y="652105"/>
                  <a:pt x="381000" y="657225"/>
                </a:cubicBezTo>
                <a:cubicBezTo>
                  <a:pt x="302130" y="696660"/>
                  <a:pt x="405742" y="631205"/>
                  <a:pt x="323850" y="685800"/>
                </a:cubicBezTo>
                <a:cubicBezTo>
                  <a:pt x="282644" y="747609"/>
                  <a:pt x="332939" y="686049"/>
                  <a:pt x="266700" y="723900"/>
                </a:cubicBezTo>
                <a:cubicBezTo>
                  <a:pt x="255004" y="730583"/>
                  <a:pt x="247650" y="742950"/>
                  <a:pt x="238125" y="752475"/>
                </a:cubicBezTo>
                <a:cubicBezTo>
                  <a:pt x="221360" y="802770"/>
                  <a:pt x="234169" y="772696"/>
                  <a:pt x="190500" y="838200"/>
                </a:cubicBezTo>
                <a:cubicBezTo>
                  <a:pt x="184150" y="847725"/>
                  <a:pt x="182310" y="863155"/>
                  <a:pt x="171450" y="866775"/>
                </a:cubicBezTo>
                <a:lnTo>
                  <a:pt x="142875" y="876300"/>
                </a:lnTo>
                <a:cubicBezTo>
                  <a:pt x="136525" y="885825"/>
                  <a:pt x="132764" y="897724"/>
                  <a:pt x="123825" y="904875"/>
                </a:cubicBezTo>
                <a:cubicBezTo>
                  <a:pt x="115985" y="911147"/>
                  <a:pt x="104478" y="910445"/>
                  <a:pt x="95250" y="914400"/>
                </a:cubicBezTo>
                <a:cubicBezTo>
                  <a:pt x="82199" y="919993"/>
                  <a:pt x="69850" y="927100"/>
                  <a:pt x="57150" y="933450"/>
                </a:cubicBezTo>
                <a:cubicBezTo>
                  <a:pt x="50800" y="942975"/>
                  <a:pt x="47039" y="954874"/>
                  <a:pt x="38100" y="962025"/>
                </a:cubicBezTo>
                <a:cubicBezTo>
                  <a:pt x="30260" y="968297"/>
                  <a:pt x="18505" y="967060"/>
                  <a:pt x="9525" y="971550"/>
                </a:cubicBezTo>
                <a:cubicBezTo>
                  <a:pt x="5509" y="973558"/>
                  <a:pt x="3175" y="977900"/>
                  <a:pt x="0" y="981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3479130" y="4109376"/>
            <a:ext cx="866307" cy="772868"/>
          </a:xfrm>
          <a:custGeom>
            <a:avLst/>
            <a:gdLst>
              <a:gd name="connsiteX0" fmla="*/ 990600 w 990600"/>
              <a:gd name="connsiteY0" fmla="*/ 0 h 981075"/>
              <a:gd name="connsiteX1" fmla="*/ 866775 w 990600"/>
              <a:gd name="connsiteY1" fmla="*/ 76200 h 981075"/>
              <a:gd name="connsiteX2" fmla="*/ 771525 w 990600"/>
              <a:gd name="connsiteY2" fmla="*/ 142875 h 981075"/>
              <a:gd name="connsiteX3" fmla="*/ 742950 w 990600"/>
              <a:gd name="connsiteY3" fmla="*/ 171450 h 981075"/>
              <a:gd name="connsiteX4" fmla="*/ 638175 w 990600"/>
              <a:gd name="connsiteY4" fmla="*/ 266700 h 981075"/>
              <a:gd name="connsiteX5" fmla="*/ 609600 w 990600"/>
              <a:gd name="connsiteY5" fmla="*/ 333375 h 981075"/>
              <a:gd name="connsiteX6" fmla="*/ 600075 w 990600"/>
              <a:gd name="connsiteY6" fmla="*/ 514350 h 981075"/>
              <a:gd name="connsiteX7" fmla="*/ 581025 w 990600"/>
              <a:gd name="connsiteY7" fmla="*/ 542925 h 981075"/>
              <a:gd name="connsiteX8" fmla="*/ 523875 w 990600"/>
              <a:gd name="connsiteY8" fmla="*/ 590550 h 981075"/>
              <a:gd name="connsiteX9" fmla="*/ 476250 w 990600"/>
              <a:gd name="connsiteY9" fmla="*/ 609600 h 981075"/>
              <a:gd name="connsiteX10" fmla="*/ 438150 w 990600"/>
              <a:gd name="connsiteY10" fmla="*/ 628650 h 981075"/>
              <a:gd name="connsiteX11" fmla="*/ 409575 w 990600"/>
              <a:gd name="connsiteY11" fmla="*/ 638175 h 981075"/>
              <a:gd name="connsiteX12" fmla="*/ 381000 w 990600"/>
              <a:gd name="connsiteY12" fmla="*/ 657225 h 981075"/>
              <a:gd name="connsiteX13" fmla="*/ 323850 w 990600"/>
              <a:gd name="connsiteY13" fmla="*/ 685800 h 981075"/>
              <a:gd name="connsiteX14" fmla="*/ 266700 w 990600"/>
              <a:gd name="connsiteY14" fmla="*/ 723900 h 981075"/>
              <a:gd name="connsiteX15" fmla="*/ 238125 w 990600"/>
              <a:gd name="connsiteY15" fmla="*/ 752475 h 981075"/>
              <a:gd name="connsiteX16" fmla="*/ 190500 w 990600"/>
              <a:gd name="connsiteY16" fmla="*/ 838200 h 981075"/>
              <a:gd name="connsiteX17" fmla="*/ 171450 w 990600"/>
              <a:gd name="connsiteY17" fmla="*/ 866775 h 981075"/>
              <a:gd name="connsiteX18" fmla="*/ 142875 w 990600"/>
              <a:gd name="connsiteY18" fmla="*/ 876300 h 981075"/>
              <a:gd name="connsiteX19" fmla="*/ 123825 w 990600"/>
              <a:gd name="connsiteY19" fmla="*/ 904875 h 981075"/>
              <a:gd name="connsiteX20" fmla="*/ 95250 w 990600"/>
              <a:gd name="connsiteY20" fmla="*/ 914400 h 981075"/>
              <a:gd name="connsiteX21" fmla="*/ 57150 w 990600"/>
              <a:gd name="connsiteY21" fmla="*/ 933450 h 981075"/>
              <a:gd name="connsiteX22" fmla="*/ 38100 w 990600"/>
              <a:gd name="connsiteY22" fmla="*/ 962025 h 981075"/>
              <a:gd name="connsiteX23" fmla="*/ 9525 w 990600"/>
              <a:gd name="connsiteY23" fmla="*/ 971550 h 981075"/>
              <a:gd name="connsiteX24" fmla="*/ 0 w 990600"/>
              <a:gd name="connsiteY24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0600" h="981075">
                <a:moveTo>
                  <a:pt x="990600" y="0"/>
                </a:moveTo>
                <a:cubicBezTo>
                  <a:pt x="881989" y="46548"/>
                  <a:pt x="962133" y="4681"/>
                  <a:pt x="866775" y="76200"/>
                </a:cubicBezTo>
                <a:cubicBezTo>
                  <a:pt x="835770" y="99453"/>
                  <a:pt x="798929" y="115471"/>
                  <a:pt x="771525" y="142875"/>
                </a:cubicBezTo>
                <a:cubicBezTo>
                  <a:pt x="762000" y="152400"/>
                  <a:pt x="753177" y="162684"/>
                  <a:pt x="742950" y="171450"/>
                </a:cubicBezTo>
                <a:cubicBezTo>
                  <a:pt x="708203" y="201233"/>
                  <a:pt x="659652" y="223747"/>
                  <a:pt x="638175" y="266700"/>
                </a:cubicBezTo>
                <a:cubicBezTo>
                  <a:pt x="614635" y="313780"/>
                  <a:pt x="623615" y="291330"/>
                  <a:pt x="609600" y="333375"/>
                </a:cubicBezTo>
                <a:cubicBezTo>
                  <a:pt x="606425" y="393700"/>
                  <a:pt x="608237" y="454495"/>
                  <a:pt x="600075" y="514350"/>
                </a:cubicBezTo>
                <a:cubicBezTo>
                  <a:pt x="598528" y="525693"/>
                  <a:pt x="588354" y="534131"/>
                  <a:pt x="581025" y="542925"/>
                </a:cubicBezTo>
                <a:cubicBezTo>
                  <a:pt x="565978" y="560981"/>
                  <a:pt x="545282" y="579846"/>
                  <a:pt x="523875" y="590550"/>
                </a:cubicBezTo>
                <a:cubicBezTo>
                  <a:pt x="508582" y="598196"/>
                  <a:pt x="491874" y="602656"/>
                  <a:pt x="476250" y="609600"/>
                </a:cubicBezTo>
                <a:cubicBezTo>
                  <a:pt x="463275" y="615367"/>
                  <a:pt x="451201" y="623057"/>
                  <a:pt x="438150" y="628650"/>
                </a:cubicBezTo>
                <a:cubicBezTo>
                  <a:pt x="428922" y="632605"/>
                  <a:pt x="418555" y="633685"/>
                  <a:pt x="409575" y="638175"/>
                </a:cubicBezTo>
                <a:cubicBezTo>
                  <a:pt x="399336" y="643295"/>
                  <a:pt x="391239" y="652105"/>
                  <a:pt x="381000" y="657225"/>
                </a:cubicBezTo>
                <a:cubicBezTo>
                  <a:pt x="302130" y="696660"/>
                  <a:pt x="405742" y="631205"/>
                  <a:pt x="323850" y="685800"/>
                </a:cubicBezTo>
                <a:cubicBezTo>
                  <a:pt x="282644" y="747609"/>
                  <a:pt x="332939" y="686049"/>
                  <a:pt x="266700" y="723900"/>
                </a:cubicBezTo>
                <a:cubicBezTo>
                  <a:pt x="255004" y="730583"/>
                  <a:pt x="247650" y="742950"/>
                  <a:pt x="238125" y="752475"/>
                </a:cubicBezTo>
                <a:cubicBezTo>
                  <a:pt x="221360" y="802770"/>
                  <a:pt x="234169" y="772696"/>
                  <a:pt x="190500" y="838200"/>
                </a:cubicBezTo>
                <a:cubicBezTo>
                  <a:pt x="184150" y="847725"/>
                  <a:pt x="182310" y="863155"/>
                  <a:pt x="171450" y="866775"/>
                </a:cubicBezTo>
                <a:lnTo>
                  <a:pt x="142875" y="876300"/>
                </a:lnTo>
                <a:cubicBezTo>
                  <a:pt x="136525" y="885825"/>
                  <a:pt x="132764" y="897724"/>
                  <a:pt x="123825" y="904875"/>
                </a:cubicBezTo>
                <a:cubicBezTo>
                  <a:pt x="115985" y="911147"/>
                  <a:pt x="104478" y="910445"/>
                  <a:pt x="95250" y="914400"/>
                </a:cubicBezTo>
                <a:cubicBezTo>
                  <a:pt x="82199" y="919993"/>
                  <a:pt x="69850" y="927100"/>
                  <a:pt x="57150" y="933450"/>
                </a:cubicBezTo>
                <a:cubicBezTo>
                  <a:pt x="50800" y="942975"/>
                  <a:pt x="47039" y="954874"/>
                  <a:pt x="38100" y="962025"/>
                </a:cubicBezTo>
                <a:cubicBezTo>
                  <a:pt x="30260" y="968297"/>
                  <a:pt x="18505" y="967060"/>
                  <a:pt x="9525" y="971550"/>
                </a:cubicBezTo>
                <a:cubicBezTo>
                  <a:pt x="5509" y="973558"/>
                  <a:pt x="3175" y="977900"/>
                  <a:pt x="0" y="981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 flipH="1">
            <a:off x="3912282" y="4587974"/>
            <a:ext cx="211864" cy="294270"/>
          </a:xfrm>
          <a:custGeom>
            <a:avLst/>
            <a:gdLst>
              <a:gd name="connsiteX0" fmla="*/ 990600 w 990600"/>
              <a:gd name="connsiteY0" fmla="*/ 0 h 981075"/>
              <a:gd name="connsiteX1" fmla="*/ 866775 w 990600"/>
              <a:gd name="connsiteY1" fmla="*/ 76200 h 981075"/>
              <a:gd name="connsiteX2" fmla="*/ 771525 w 990600"/>
              <a:gd name="connsiteY2" fmla="*/ 142875 h 981075"/>
              <a:gd name="connsiteX3" fmla="*/ 742950 w 990600"/>
              <a:gd name="connsiteY3" fmla="*/ 171450 h 981075"/>
              <a:gd name="connsiteX4" fmla="*/ 638175 w 990600"/>
              <a:gd name="connsiteY4" fmla="*/ 266700 h 981075"/>
              <a:gd name="connsiteX5" fmla="*/ 609600 w 990600"/>
              <a:gd name="connsiteY5" fmla="*/ 333375 h 981075"/>
              <a:gd name="connsiteX6" fmla="*/ 600075 w 990600"/>
              <a:gd name="connsiteY6" fmla="*/ 514350 h 981075"/>
              <a:gd name="connsiteX7" fmla="*/ 581025 w 990600"/>
              <a:gd name="connsiteY7" fmla="*/ 542925 h 981075"/>
              <a:gd name="connsiteX8" fmla="*/ 523875 w 990600"/>
              <a:gd name="connsiteY8" fmla="*/ 590550 h 981075"/>
              <a:gd name="connsiteX9" fmla="*/ 476250 w 990600"/>
              <a:gd name="connsiteY9" fmla="*/ 609600 h 981075"/>
              <a:gd name="connsiteX10" fmla="*/ 438150 w 990600"/>
              <a:gd name="connsiteY10" fmla="*/ 628650 h 981075"/>
              <a:gd name="connsiteX11" fmla="*/ 409575 w 990600"/>
              <a:gd name="connsiteY11" fmla="*/ 638175 h 981075"/>
              <a:gd name="connsiteX12" fmla="*/ 381000 w 990600"/>
              <a:gd name="connsiteY12" fmla="*/ 657225 h 981075"/>
              <a:gd name="connsiteX13" fmla="*/ 323850 w 990600"/>
              <a:gd name="connsiteY13" fmla="*/ 685800 h 981075"/>
              <a:gd name="connsiteX14" fmla="*/ 266700 w 990600"/>
              <a:gd name="connsiteY14" fmla="*/ 723900 h 981075"/>
              <a:gd name="connsiteX15" fmla="*/ 238125 w 990600"/>
              <a:gd name="connsiteY15" fmla="*/ 752475 h 981075"/>
              <a:gd name="connsiteX16" fmla="*/ 190500 w 990600"/>
              <a:gd name="connsiteY16" fmla="*/ 838200 h 981075"/>
              <a:gd name="connsiteX17" fmla="*/ 171450 w 990600"/>
              <a:gd name="connsiteY17" fmla="*/ 866775 h 981075"/>
              <a:gd name="connsiteX18" fmla="*/ 142875 w 990600"/>
              <a:gd name="connsiteY18" fmla="*/ 876300 h 981075"/>
              <a:gd name="connsiteX19" fmla="*/ 123825 w 990600"/>
              <a:gd name="connsiteY19" fmla="*/ 904875 h 981075"/>
              <a:gd name="connsiteX20" fmla="*/ 95250 w 990600"/>
              <a:gd name="connsiteY20" fmla="*/ 914400 h 981075"/>
              <a:gd name="connsiteX21" fmla="*/ 57150 w 990600"/>
              <a:gd name="connsiteY21" fmla="*/ 933450 h 981075"/>
              <a:gd name="connsiteX22" fmla="*/ 38100 w 990600"/>
              <a:gd name="connsiteY22" fmla="*/ 962025 h 981075"/>
              <a:gd name="connsiteX23" fmla="*/ 9525 w 990600"/>
              <a:gd name="connsiteY23" fmla="*/ 971550 h 981075"/>
              <a:gd name="connsiteX24" fmla="*/ 0 w 990600"/>
              <a:gd name="connsiteY24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0600" h="981075">
                <a:moveTo>
                  <a:pt x="990600" y="0"/>
                </a:moveTo>
                <a:cubicBezTo>
                  <a:pt x="881989" y="46548"/>
                  <a:pt x="962133" y="4681"/>
                  <a:pt x="866775" y="76200"/>
                </a:cubicBezTo>
                <a:cubicBezTo>
                  <a:pt x="835770" y="99453"/>
                  <a:pt x="798929" y="115471"/>
                  <a:pt x="771525" y="142875"/>
                </a:cubicBezTo>
                <a:cubicBezTo>
                  <a:pt x="762000" y="152400"/>
                  <a:pt x="753177" y="162684"/>
                  <a:pt x="742950" y="171450"/>
                </a:cubicBezTo>
                <a:cubicBezTo>
                  <a:pt x="708203" y="201233"/>
                  <a:pt x="659652" y="223747"/>
                  <a:pt x="638175" y="266700"/>
                </a:cubicBezTo>
                <a:cubicBezTo>
                  <a:pt x="614635" y="313780"/>
                  <a:pt x="623615" y="291330"/>
                  <a:pt x="609600" y="333375"/>
                </a:cubicBezTo>
                <a:cubicBezTo>
                  <a:pt x="606425" y="393700"/>
                  <a:pt x="608237" y="454495"/>
                  <a:pt x="600075" y="514350"/>
                </a:cubicBezTo>
                <a:cubicBezTo>
                  <a:pt x="598528" y="525693"/>
                  <a:pt x="588354" y="534131"/>
                  <a:pt x="581025" y="542925"/>
                </a:cubicBezTo>
                <a:cubicBezTo>
                  <a:pt x="565978" y="560981"/>
                  <a:pt x="545282" y="579846"/>
                  <a:pt x="523875" y="590550"/>
                </a:cubicBezTo>
                <a:cubicBezTo>
                  <a:pt x="508582" y="598196"/>
                  <a:pt x="491874" y="602656"/>
                  <a:pt x="476250" y="609600"/>
                </a:cubicBezTo>
                <a:cubicBezTo>
                  <a:pt x="463275" y="615367"/>
                  <a:pt x="451201" y="623057"/>
                  <a:pt x="438150" y="628650"/>
                </a:cubicBezTo>
                <a:cubicBezTo>
                  <a:pt x="428922" y="632605"/>
                  <a:pt x="418555" y="633685"/>
                  <a:pt x="409575" y="638175"/>
                </a:cubicBezTo>
                <a:cubicBezTo>
                  <a:pt x="399336" y="643295"/>
                  <a:pt x="391239" y="652105"/>
                  <a:pt x="381000" y="657225"/>
                </a:cubicBezTo>
                <a:cubicBezTo>
                  <a:pt x="302130" y="696660"/>
                  <a:pt x="405742" y="631205"/>
                  <a:pt x="323850" y="685800"/>
                </a:cubicBezTo>
                <a:cubicBezTo>
                  <a:pt x="282644" y="747609"/>
                  <a:pt x="332939" y="686049"/>
                  <a:pt x="266700" y="723900"/>
                </a:cubicBezTo>
                <a:cubicBezTo>
                  <a:pt x="255004" y="730583"/>
                  <a:pt x="247650" y="742950"/>
                  <a:pt x="238125" y="752475"/>
                </a:cubicBezTo>
                <a:cubicBezTo>
                  <a:pt x="221360" y="802770"/>
                  <a:pt x="234169" y="772696"/>
                  <a:pt x="190500" y="838200"/>
                </a:cubicBezTo>
                <a:cubicBezTo>
                  <a:pt x="184150" y="847725"/>
                  <a:pt x="182310" y="863155"/>
                  <a:pt x="171450" y="866775"/>
                </a:cubicBezTo>
                <a:lnTo>
                  <a:pt x="142875" y="876300"/>
                </a:lnTo>
                <a:cubicBezTo>
                  <a:pt x="136525" y="885825"/>
                  <a:pt x="132764" y="897724"/>
                  <a:pt x="123825" y="904875"/>
                </a:cubicBezTo>
                <a:cubicBezTo>
                  <a:pt x="115985" y="911147"/>
                  <a:pt x="104478" y="910445"/>
                  <a:pt x="95250" y="914400"/>
                </a:cubicBezTo>
                <a:cubicBezTo>
                  <a:pt x="82199" y="919993"/>
                  <a:pt x="69850" y="927100"/>
                  <a:pt x="57150" y="933450"/>
                </a:cubicBezTo>
                <a:cubicBezTo>
                  <a:pt x="50800" y="942975"/>
                  <a:pt x="47039" y="954874"/>
                  <a:pt x="38100" y="962025"/>
                </a:cubicBezTo>
                <a:cubicBezTo>
                  <a:pt x="30260" y="968297"/>
                  <a:pt x="18505" y="967060"/>
                  <a:pt x="9525" y="971550"/>
                </a:cubicBezTo>
                <a:cubicBezTo>
                  <a:pt x="5509" y="973558"/>
                  <a:pt x="3175" y="977900"/>
                  <a:pt x="0" y="981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15096" y="978021"/>
            <a:ext cx="27389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- nečekaný masivní pohyb země vyvolaný uvolněním napětí pod povrchem</a:t>
            </a:r>
          </a:p>
        </p:txBody>
      </p:sp>
      <p:cxnSp>
        <p:nvCxnSpPr>
          <p:cNvPr id="55" name="Přímá spojnice se šipkou 54"/>
          <p:cNvCxnSpPr/>
          <p:nvPr/>
        </p:nvCxnSpPr>
        <p:spPr>
          <a:xfrm flipH="1">
            <a:off x="4299715" y="1891618"/>
            <a:ext cx="124327" cy="21136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969" y="529349"/>
            <a:ext cx="674711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14.3 </a:t>
            </a:r>
            <a:r>
              <a:rPr lang="cs-CZ" sz="2500" b="1" dirty="0">
                <a:latin typeface="+mn-lt"/>
                <a:cs typeface="Times New Roman" pitchFamily="18" charset="0"/>
              </a:rPr>
              <a:t>Jaké si řekneme nové termíny a </a:t>
            </a:r>
            <a:r>
              <a:rPr lang="cs-CZ" sz="2500" b="1" dirty="0" smtClean="0">
                <a:latin typeface="+mn-lt"/>
                <a:cs typeface="Times New Roman" pitchFamily="18" charset="0"/>
              </a:rPr>
              <a:t>názvy?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-3969" y="1061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</a:rPr>
              <a:t>Elektronická  učebnice – II. stupeň                   </a:t>
            </a:r>
            <a:r>
              <a:rPr lang="cs-CZ" sz="1000" dirty="0" smtClean="0">
                <a:latin typeface="+mn-lt"/>
              </a:rPr>
              <a:t>Základní </a:t>
            </a:r>
            <a:r>
              <a:rPr lang="cs-CZ" sz="1000" dirty="0"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latin typeface="+mn-lt"/>
              </a:rPr>
              <a:t>        </a:t>
            </a:r>
            <a:r>
              <a:rPr lang="cs-CZ" sz="1600" b="1" dirty="0" smtClean="0">
                <a:latin typeface="+mn-lt"/>
              </a:rPr>
              <a:t>Výchova ke zdraví</a:t>
            </a:r>
            <a:endParaRPr lang="cs-CZ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5495387" y="1152339"/>
            <a:ext cx="324036" cy="329058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2179" y="1624352"/>
            <a:ext cx="208823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1. Tektonická zemětřesení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3755708" y="1853363"/>
            <a:ext cx="248654" cy="427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987824" y="2382845"/>
            <a:ext cx="208823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2. Sopečná zemětřesení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015939" y="4131633"/>
            <a:ext cx="208823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</a:rPr>
              <a:t>3. Řítivá zemětřesení</a:t>
            </a:r>
          </a:p>
        </p:txBody>
      </p:sp>
      <p:pic>
        <p:nvPicPr>
          <p:cNvPr id="2049" name="Picture 3" descr="C:\Users\lanc\AppData\Local\Microsoft\Windows\Temporary Internet Files\Content.IE5\I0AR6JS3\MP9004008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5014" y="3671190"/>
            <a:ext cx="1020164" cy="15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C:\Users\lanc\AppData\Local\Microsoft\Windows\Temporary Internet Files\Content.IE5\J9K5Z5G9\MC9002933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05" y="2742169"/>
            <a:ext cx="960260" cy="10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" descr="C:\Users\lanc\AppData\Local\Microsoft\Windows\Temporary Internet Files\Content.IE5\O0ICW72L\MC9001049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942">
            <a:off x="34777" y="1731871"/>
            <a:ext cx="1041099" cy="10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 descr="C:\Users\lanc\AppData\Local\Microsoft\Windows\Temporary Internet Files\Content.IE5\LC9MSYQG\MC9000567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2906"/>
            <a:ext cx="1180821" cy="13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Přímá spojnice se šipkou 39"/>
          <p:cNvCxnSpPr/>
          <p:nvPr/>
        </p:nvCxnSpPr>
        <p:spPr>
          <a:xfrm flipH="1">
            <a:off x="1643210" y="1970352"/>
            <a:ext cx="1" cy="282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2987824" y="1532656"/>
            <a:ext cx="572648" cy="2301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16200" y="131116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Zemětřesení</a:t>
            </a:r>
          </a:p>
        </p:txBody>
      </p:sp>
      <p:sp>
        <p:nvSpPr>
          <p:cNvPr id="18" name="Ovál 17"/>
          <p:cNvSpPr/>
          <p:nvPr/>
        </p:nvSpPr>
        <p:spPr>
          <a:xfrm>
            <a:off x="3613056" y="1060251"/>
            <a:ext cx="1656184" cy="79208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916758" y="2280504"/>
            <a:ext cx="179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- pohyb litosférických desek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899592" y="2742169"/>
            <a:ext cx="179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- ohnivý pacifický prstenec</a:t>
            </a:r>
          </a:p>
        </p:txBody>
      </p:sp>
      <p:pic>
        <p:nvPicPr>
          <p:cNvPr id="1026" name="Picture 2" descr="http://www.gweb.cz/soubory/nakresy/cirkumpacificky_pa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2" y="3317246"/>
            <a:ext cx="23812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Přímá spojnice se šipkou 56"/>
          <p:cNvCxnSpPr/>
          <p:nvPr/>
        </p:nvCxnSpPr>
        <p:spPr>
          <a:xfrm>
            <a:off x="5355156" y="1576365"/>
            <a:ext cx="543159" cy="276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6011225" y="1934693"/>
            <a:ext cx="133724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</a:rPr>
              <a:t>Richterova škála</a:t>
            </a:r>
          </a:p>
        </p:txBody>
      </p:sp>
      <p:cxnSp>
        <p:nvCxnSpPr>
          <p:cNvPr id="60" name="Přímá spojnice se šipkou 59"/>
          <p:cNvCxnSpPr/>
          <p:nvPr/>
        </p:nvCxnSpPr>
        <p:spPr>
          <a:xfrm>
            <a:off x="5066338" y="1799010"/>
            <a:ext cx="1017830" cy="712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228183" y="2465170"/>
            <a:ext cx="10749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</a:rPr>
              <a:t>Epicentrum</a:t>
            </a: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4778700" y="1929298"/>
            <a:ext cx="1154954" cy="132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6084168" y="3203834"/>
            <a:ext cx="8640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</a:rPr>
              <a:t>Co dělat?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7020272" y="3296167"/>
            <a:ext cx="1800200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tx1"/>
                </a:solidFill>
              </a:rPr>
              <a:t>n</a:t>
            </a:r>
            <a:r>
              <a:rPr lang="cs-CZ" sz="1100" b="1" dirty="0" smtClean="0">
                <a:solidFill>
                  <a:schemeClr val="tx1"/>
                </a:solidFill>
              </a:rPr>
              <a:t>ajít nejbezpečnější místo (rám dveří, nosná stěna)</a:t>
            </a:r>
          </a:p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tx1"/>
                </a:solidFill>
              </a:rPr>
              <a:t>s</a:t>
            </a:r>
            <a:r>
              <a:rPr lang="cs-CZ" sz="1100" b="1" dirty="0" smtClean="0">
                <a:solidFill>
                  <a:schemeClr val="tx1"/>
                </a:solidFill>
              </a:rPr>
              <a:t>krýt se před padajícími předměty (pod stůl, postel)</a:t>
            </a:r>
          </a:p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tx1"/>
                </a:solidFill>
              </a:rPr>
              <a:t>p</a:t>
            </a:r>
            <a:r>
              <a:rPr lang="cs-CZ" sz="1100" b="1" dirty="0" smtClean="0">
                <a:solidFill>
                  <a:schemeClr val="tx1"/>
                </a:solidFill>
              </a:rPr>
              <a:t>okud to jde, dostat se do otevřeného prostoru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3015939" y="4132412"/>
            <a:ext cx="208823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3. Řítivá zemětřesení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002071" y="1929298"/>
            <a:ext cx="133724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Richterova škála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228182" y="2465170"/>
            <a:ext cx="10749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Epicentrum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084168" y="3203834"/>
            <a:ext cx="8640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Co dělat?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58868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14.4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</a:rPr>
              <a:t>Elektronická  učebnice - II. stupeň                      </a:t>
            </a:r>
            <a:r>
              <a:rPr lang="cs-CZ" sz="1000" dirty="0"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+mn-lt"/>
              </a:rPr>
              <a:t>Elektronická  učebnice – II. stupeň                   </a:t>
            </a:r>
            <a:r>
              <a:rPr lang="cs-CZ" sz="1000" dirty="0" smtClean="0">
                <a:latin typeface="+mn-lt"/>
              </a:rPr>
              <a:t>Základní </a:t>
            </a:r>
            <a:r>
              <a:rPr lang="cs-CZ" sz="1000" dirty="0"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latin typeface="+mn-lt"/>
              </a:rPr>
              <a:t>        </a:t>
            </a:r>
            <a:r>
              <a:rPr lang="cs-CZ" sz="1600" b="1" dirty="0" smtClean="0">
                <a:latin typeface="+mn-lt"/>
              </a:rPr>
              <a:t>Výchova ke zdraví</a:t>
            </a:r>
            <a:endParaRPr lang="cs-CZ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31007" y="1247371"/>
            <a:ext cx="1656184" cy="504056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Požár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Obousměrná vodorovná šipka 1"/>
          <p:cNvSpPr/>
          <p:nvPr/>
        </p:nvSpPr>
        <p:spPr>
          <a:xfrm>
            <a:off x="2339752" y="1347614"/>
            <a:ext cx="1008112" cy="288032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Výbuch 1 2"/>
          <p:cNvSpPr/>
          <p:nvPr/>
        </p:nvSpPr>
        <p:spPr>
          <a:xfrm>
            <a:off x="3707904" y="1010812"/>
            <a:ext cx="1296144" cy="1080120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Oheň</a:t>
            </a:r>
          </a:p>
        </p:txBody>
      </p:sp>
      <p:sp>
        <p:nvSpPr>
          <p:cNvPr id="4" name="Oválný popisek 3"/>
          <p:cNvSpPr/>
          <p:nvPr/>
        </p:nvSpPr>
        <p:spPr>
          <a:xfrm>
            <a:off x="5500067" y="765648"/>
            <a:ext cx="2376264" cy="948841"/>
          </a:xfrm>
          <a:prstGeom prst="wedgeEllipseCallout">
            <a:avLst>
              <a:gd name="adj1" fmla="val -47688"/>
              <a:gd name="adj2" fmla="val 775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„Dobrý sluha, ale zlý pán!“</a:t>
            </a:r>
          </a:p>
        </p:txBody>
      </p:sp>
      <p:sp>
        <p:nvSpPr>
          <p:cNvPr id="5" name="Dvojitá šipka 4"/>
          <p:cNvSpPr/>
          <p:nvPr/>
        </p:nvSpPr>
        <p:spPr>
          <a:xfrm rot="5400000">
            <a:off x="1004982" y="1818531"/>
            <a:ext cx="396044" cy="432048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Dvojitá šipka 9"/>
          <p:cNvSpPr/>
          <p:nvPr/>
        </p:nvSpPr>
        <p:spPr>
          <a:xfrm rot="5400000">
            <a:off x="1004982" y="2136372"/>
            <a:ext cx="396044" cy="432048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 rot="5400000">
            <a:off x="993597" y="2454213"/>
            <a:ext cx="396044" cy="432048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027042"/>
            <a:ext cx="230425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+mn-lt"/>
              </a:rPr>
              <a:t>Příčiny: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n</a:t>
            </a:r>
            <a:r>
              <a:rPr lang="cs-CZ" sz="1200" b="1" dirty="0" smtClean="0">
                <a:latin typeface="+mn-lt"/>
              </a:rPr>
              <a:t>eopatrné zacházení (lidský faktor)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s</a:t>
            </a:r>
            <a:r>
              <a:rPr lang="cs-CZ" sz="1200" b="1" dirty="0" smtClean="0">
                <a:latin typeface="+mn-lt"/>
              </a:rPr>
              <a:t>elhání techniky (zkraty,…)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p</a:t>
            </a:r>
            <a:r>
              <a:rPr lang="cs-CZ" sz="1200" b="1" dirty="0" smtClean="0">
                <a:latin typeface="+mn-lt"/>
              </a:rPr>
              <a:t>řírodní procesy (blesk, sopečný výbuch,…)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+mn-lt"/>
              </a:rPr>
              <a:t>ž</a:t>
            </a:r>
            <a:r>
              <a:rPr lang="cs-CZ" sz="1200" b="1" dirty="0" smtClean="0">
                <a:latin typeface="+mn-lt"/>
              </a:rPr>
              <a:t>hářství (trestné!)</a:t>
            </a:r>
          </a:p>
        </p:txBody>
      </p:sp>
      <p:sp>
        <p:nvSpPr>
          <p:cNvPr id="7" name="Blesk 6"/>
          <p:cNvSpPr/>
          <p:nvPr/>
        </p:nvSpPr>
        <p:spPr>
          <a:xfrm rot="20140288">
            <a:off x="2606707" y="3119374"/>
            <a:ext cx="504056" cy="156966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19872" y="3119374"/>
            <a:ext cx="18002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u="sng" dirty="0">
                <a:solidFill>
                  <a:schemeClr val="tx1"/>
                </a:solidFill>
                <a:latin typeface="+mn-lt"/>
              </a:rPr>
              <a:t>Nebezpečí: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popálení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u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dušení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(kouř)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o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trávení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(jedovaté plyny a výpary)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v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ýbuch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u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hoření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5442173" y="3422859"/>
            <a:ext cx="648072" cy="648072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3027042"/>
            <a:ext cx="2160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u="sng" dirty="0">
                <a:solidFill>
                  <a:schemeClr val="tx1"/>
                </a:solidFill>
                <a:latin typeface="+mn-lt"/>
              </a:rPr>
              <a:t>Co dělat: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v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olat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150 nebo 112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esnažit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se uhasit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eschovávat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se (pod postel, do skříně)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eprobíhat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ohněm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d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ostat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se pod úroveň kouře</a:t>
            </a:r>
          </a:p>
        </p:txBody>
      </p:sp>
      <p:pic>
        <p:nvPicPr>
          <p:cNvPr id="1026" name="Picture 2" descr="C:\Users\lanc\AppData\Local\Microsoft\Windows\Temporary Internet Files\Content.IE5\IBBFPAMX\MP9002899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5" y="1871875"/>
            <a:ext cx="1664407" cy="10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IBBFPAMX\MP9004013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1" y="1836533"/>
            <a:ext cx="1505783" cy="10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7K4Y802J\MC9003399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30" y="2090932"/>
            <a:ext cx="769010" cy="9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9662"/>
            <a:ext cx="3292164" cy="2821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 descr="http://leccos.com/pics/pic/seismicita-_m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" y="1814971"/>
            <a:ext cx="5090122" cy="2751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32030" y="1275422"/>
            <a:ext cx="5156091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n-lt"/>
              </a:rPr>
              <a:t>Urči podle mapy, v jakých oblastech lidé se zemětřesením nejčastěji bojují</a:t>
            </a:r>
            <a:r>
              <a:rPr lang="cs-CZ" sz="1200" b="1" dirty="0" smtClean="0"/>
              <a:t>: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08104" y="1275421"/>
            <a:ext cx="329216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Popiš pomocí obrázku jednotlivé části vulkánu</a:t>
            </a:r>
            <a:r>
              <a:rPr lang="cs-CZ" sz="1200" b="1" dirty="0" smtClean="0"/>
              <a:t>: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1995" y="557328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545509" y="823903"/>
            <a:ext cx="2880320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Hasicí přístroje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C:\Users\lanc\AppData\Local\Microsoft\Windows\Temporary Internet Files\Content.IE5\7K4Y802J\MC9003523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88">
            <a:off x="3181708" y="1432128"/>
            <a:ext cx="2018927" cy="20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5772" y="1371421"/>
            <a:ext cx="2448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1. Vodní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voda a </a:t>
            </a:r>
            <a:r>
              <a:rPr lang="cs-CZ" sz="1200" b="1" dirty="0" err="1" smtClean="0">
                <a:latin typeface="+mn-lt"/>
              </a:rPr>
              <a:t>protimrznoucí</a:t>
            </a:r>
            <a:r>
              <a:rPr lang="cs-CZ" sz="1200" b="1" dirty="0" smtClean="0">
                <a:latin typeface="+mn-lt"/>
              </a:rPr>
              <a:t> </a:t>
            </a:r>
            <a:r>
              <a:rPr lang="cs-CZ" sz="1200" b="1" dirty="0" smtClean="0">
                <a:latin typeface="+mn-lt"/>
              </a:rPr>
              <a:t>příměs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k </a:t>
            </a:r>
            <a:r>
              <a:rPr lang="cs-CZ" sz="1200" b="1" dirty="0">
                <a:latin typeface="+mn-lt"/>
              </a:rPr>
              <a:t>hašení </a:t>
            </a:r>
            <a:r>
              <a:rPr lang="cs-CZ" sz="1200" b="1" dirty="0" smtClean="0">
                <a:latin typeface="+mn-lt"/>
              </a:rPr>
              <a:t>hlavně pevných látek, nevhodný pro hořlavé kapaliny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NE! k </a:t>
            </a:r>
            <a:r>
              <a:rPr lang="cs-CZ" sz="1200" b="1" dirty="0">
                <a:latin typeface="+mn-lt"/>
              </a:rPr>
              <a:t>hašení </a:t>
            </a:r>
            <a:r>
              <a:rPr lang="cs-CZ" sz="1200" b="1" dirty="0" smtClean="0">
                <a:latin typeface="+mn-lt"/>
              </a:rPr>
              <a:t>elektroniky pod proudem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308015" y="1573234"/>
            <a:ext cx="24564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2. Pěnový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voda a pěnidlo (dusivý efekt)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k </a:t>
            </a:r>
            <a:r>
              <a:rPr lang="cs-CZ" sz="1200" b="1" dirty="0">
                <a:latin typeface="+mn-lt"/>
              </a:rPr>
              <a:t>hašení </a:t>
            </a:r>
            <a:r>
              <a:rPr lang="cs-CZ" sz="1200" b="1" dirty="0" smtClean="0">
                <a:latin typeface="+mn-lt"/>
              </a:rPr>
              <a:t>pevných látek, ale také ideální pro hořlavé kapaliny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NE! k </a:t>
            </a:r>
            <a:r>
              <a:rPr lang="cs-CZ" sz="1200" b="1" dirty="0">
                <a:latin typeface="+mn-lt"/>
              </a:rPr>
              <a:t>hašení </a:t>
            </a:r>
            <a:r>
              <a:rPr lang="cs-CZ" sz="1200" b="1" dirty="0" smtClean="0">
                <a:latin typeface="+mn-lt"/>
              </a:rPr>
              <a:t>elektroniky pod proudem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291398" y="3632321"/>
            <a:ext cx="22806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n-lt"/>
              </a:rPr>
              <a:t>3. Sněhový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oxid uhličitý (při ústí hubice až -30</a:t>
            </a:r>
            <a:r>
              <a:rPr lang="cs-CZ" sz="1200" b="1" dirty="0" smtClean="0">
                <a:latin typeface="Times New Roman"/>
                <a:cs typeface="Times New Roman"/>
              </a:rPr>
              <a:t>°C)</a:t>
            </a:r>
            <a:endParaRPr lang="cs-CZ" sz="1200" b="1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+mn-lt"/>
              </a:rPr>
              <a:t>n</a:t>
            </a:r>
            <a:r>
              <a:rPr lang="cs-CZ" sz="1200" b="1" dirty="0" smtClean="0">
                <a:latin typeface="+mn-lt"/>
              </a:rPr>
              <a:t>evhodný pro hašení sypkých materiálů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+mn-lt"/>
              </a:rPr>
              <a:t>n</a:t>
            </a:r>
            <a:r>
              <a:rPr lang="cs-CZ" sz="1200" b="1" dirty="0" smtClean="0">
                <a:latin typeface="+mn-lt"/>
              </a:rPr>
              <a:t>ebezpečí vzniku omrzlin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515426" y="3816987"/>
            <a:ext cx="228060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n-lt"/>
              </a:rPr>
              <a:t>4</a:t>
            </a:r>
            <a:r>
              <a:rPr lang="cs-CZ" sz="1200" b="1" dirty="0" smtClean="0">
                <a:latin typeface="+mn-lt"/>
              </a:rPr>
              <a:t>. Práškový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jemný prášek hnaný plynem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+mn-lt"/>
              </a:rPr>
              <a:t>vhodný i k hašení elektroniky pod proudem (hrozí její poškození)</a:t>
            </a:r>
          </a:p>
        </p:txBody>
      </p:sp>
      <p:pic>
        <p:nvPicPr>
          <p:cNvPr id="3078" name="Picture 6" descr="C:\Users\lanc\AppData\Local\Microsoft\Windows\Temporary Internet Files\Content.IE5\372K4ZVM\MC9003617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71750"/>
            <a:ext cx="1432172" cy="12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nc\AppData\Local\Microsoft\Windows\Temporary Internet Files\Content.IE5\IBBFPAMX\MC9002150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1976">
            <a:off x="293794" y="3477573"/>
            <a:ext cx="1800200" cy="13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47" y="555526"/>
            <a:ext cx="4284663" cy="593725"/>
          </a:xfrm>
        </p:spPr>
        <p:txBody>
          <a:bodyPr/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14.7 CLIL</a:t>
            </a:r>
          </a:p>
        </p:txBody>
      </p:sp>
      <p:sp>
        <p:nvSpPr>
          <p:cNvPr id="27651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smtClean="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2" name="Šipka doprava se zářezem 1"/>
          <p:cNvSpPr/>
          <p:nvPr/>
        </p:nvSpPr>
        <p:spPr>
          <a:xfrm rot="490971">
            <a:off x="293378" y="1334053"/>
            <a:ext cx="2808312" cy="789049"/>
          </a:xfrm>
          <a:prstGeom prst="notchedRightArrow">
            <a:avLst>
              <a:gd name="adj1" fmla="val 55139"/>
              <a:gd name="adj2" fmla="val 48805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Natural Disasters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03836" y="878783"/>
            <a:ext cx="2376264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sz="1600" b="1" u="sng" smtClean="0"/>
              <a:t>Earthquakes</a:t>
            </a:r>
          </a:p>
          <a:p>
            <a:pPr algn="ctr"/>
            <a:r>
              <a:rPr lang="en-US" sz="1200" b="1" smtClean="0"/>
              <a:t>Tectonic Plates</a:t>
            </a:r>
          </a:p>
          <a:p>
            <a:pPr algn="ctr"/>
            <a:r>
              <a:rPr lang="en-US" sz="1200" b="1" smtClean="0"/>
              <a:t>Geologic Faults</a:t>
            </a:r>
          </a:p>
          <a:p>
            <a:pPr algn="ctr"/>
            <a:r>
              <a:rPr lang="en-US" sz="1200" b="1" smtClean="0"/>
              <a:t>Seismic Waves</a:t>
            </a:r>
          </a:p>
          <a:p>
            <a:pPr algn="ctr"/>
            <a:r>
              <a:rPr lang="en-US" sz="1200" b="1" smtClean="0"/>
              <a:t>Epicenter</a:t>
            </a:r>
          </a:p>
          <a:p>
            <a:pPr algn="ctr"/>
            <a:r>
              <a:rPr lang="en-US" sz="1200" b="1" smtClean="0"/>
              <a:t>Richter Scale</a:t>
            </a:r>
            <a:endParaRPr lang="en-US" sz="1200" b="1"/>
          </a:p>
        </p:txBody>
      </p:sp>
      <p:sp>
        <p:nvSpPr>
          <p:cNvPr id="19" name="Zaoblený obdélník 18"/>
          <p:cNvSpPr/>
          <p:nvPr/>
        </p:nvSpPr>
        <p:spPr>
          <a:xfrm>
            <a:off x="2244304" y="2761057"/>
            <a:ext cx="2376264" cy="14311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sz="1600" b="1" u="sng" smtClean="0"/>
              <a:t>Volcanic Activity</a:t>
            </a:r>
          </a:p>
          <a:p>
            <a:pPr algn="ctr"/>
            <a:r>
              <a:rPr lang="en-US" sz="1200" b="1" smtClean="0"/>
              <a:t>Volcano</a:t>
            </a:r>
          </a:p>
          <a:p>
            <a:pPr algn="ctr"/>
            <a:r>
              <a:rPr lang="en-US" sz="1200" b="1" smtClean="0"/>
              <a:t>Eruption</a:t>
            </a:r>
          </a:p>
          <a:p>
            <a:pPr algn="ctr"/>
            <a:r>
              <a:rPr lang="en-US" sz="1200" b="1" smtClean="0"/>
              <a:t>Magma</a:t>
            </a:r>
          </a:p>
          <a:p>
            <a:pPr algn="ctr"/>
            <a:r>
              <a:rPr lang="en-US" sz="1200" b="1" smtClean="0"/>
              <a:t>Hotspot</a:t>
            </a:r>
          </a:p>
          <a:p>
            <a:pPr algn="ctr"/>
            <a:r>
              <a:rPr lang="en-US" sz="1200" b="1" smtClean="0"/>
              <a:t>Volcanic Ash</a:t>
            </a:r>
            <a:endParaRPr lang="en-US" sz="1200" b="1"/>
          </a:p>
        </p:txBody>
      </p:sp>
      <p:sp>
        <p:nvSpPr>
          <p:cNvPr id="20" name="Zaoblený obdélník 19"/>
          <p:cNvSpPr/>
          <p:nvPr/>
        </p:nvSpPr>
        <p:spPr>
          <a:xfrm>
            <a:off x="6547495" y="2982269"/>
            <a:ext cx="2376264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sz="1600" b="1" u="sng" dirty="0" smtClean="0"/>
              <a:t>Fire</a:t>
            </a:r>
            <a:r>
              <a:rPr lang="cs-CZ" sz="1600" b="1" u="sng" smtClean="0"/>
              <a:t>s</a:t>
            </a:r>
            <a:endParaRPr lang="en-US" sz="1600" b="1" u="sng" smtClean="0"/>
          </a:p>
          <a:p>
            <a:pPr algn="ctr"/>
            <a:r>
              <a:rPr lang="en-US" sz="1200" b="1" dirty="0" smtClean="0"/>
              <a:t>Wild Fire</a:t>
            </a:r>
          </a:p>
          <a:p>
            <a:pPr algn="ctr"/>
            <a:r>
              <a:rPr lang="en-US" sz="1200" b="1" dirty="0" smtClean="0"/>
              <a:t>Fire Protection</a:t>
            </a:r>
          </a:p>
          <a:p>
            <a:pPr algn="ctr"/>
            <a:r>
              <a:rPr lang="en-US" sz="1200" b="1" dirty="0" smtClean="0"/>
              <a:t>Flammability</a:t>
            </a:r>
          </a:p>
          <a:p>
            <a:pPr algn="ctr"/>
            <a:r>
              <a:rPr lang="en-US" sz="1200" b="1" dirty="0" smtClean="0"/>
              <a:t>Fire Extinguisher</a:t>
            </a:r>
          </a:p>
          <a:p>
            <a:pPr algn="ctr"/>
            <a:r>
              <a:rPr lang="en-US" sz="1200" b="1" dirty="0" smtClean="0"/>
              <a:t>Burns</a:t>
            </a:r>
          </a:p>
          <a:p>
            <a:pPr algn="ctr"/>
            <a:endParaRPr lang="en-US" sz="1600" b="1" u="sng" dirty="0"/>
          </a:p>
        </p:txBody>
      </p:sp>
      <p:pic>
        <p:nvPicPr>
          <p:cNvPr id="2051" name="Picture 3" descr="C:\Users\lanc\AppData\Local\Microsoft\Windows\Temporary Internet Files\Content.IE5\372K4ZVM\MP9004387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67" y="2814041"/>
            <a:ext cx="1404144" cy="21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c\AppData\Local\Microsoft\Windows\Temporary Internet Files\Content.IE5\7K4Y802J\MC9004123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4041"/>
            <a:ext cx="1863725" cy="1504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hursclipart.org/nature/nature/earthquake%20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974476"/>
            <a:ext cx="3202943" cy="1508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7821" y="49619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70120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Mezi živelné pohromy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nepatří: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povodeň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autonehoda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tsunami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zemětřesení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hašení hořlavých kapalin není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vhodný: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pěnový hasicí přístroj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vodní hasicí přístroj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prachový hasicí přístroj</a:t>
                      </a:r>
                      <a:endParaRPr lang="cs-CZ" sz="16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sněhový hasicí přístroj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případě vypuknutí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požáru: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půjdu hledat dospělého, který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zavolá 112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zavolám 150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pokusím se oheň uhasit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uteču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zavolám 112 a dostanu se do bezpečí</a:t>
                      </a: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Před výbuchem sopky nás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nevarují: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změny ve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vzdušných proudech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drobné otřesy země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zvěř svým chováním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úniky sopečných plynů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5942" y="538595"/>
            <a:ext cx="4464050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563638"/>
            <a:ext cx="820891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www.zachranny-kruh.cz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 smtClean="0"/>
              <a:t>Ochrana člověka za mimořádných událostí, Příručka pro učitele základních a středních škol, Praha 2003</a:t>
            </a:r>
          </a:p>
          <a:p>
            <a:pPr marL="342900" indent="-342900">
              <a:buAutoNum type="arabicPeriod"/>
            </a:pPr>
            <a:r>
              <a:rPr lang="cs-CZ" sz="1600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www.gweb.cz/soubory/nakresy/cirkumpacificky_pas.gif</a:t>
            </a:r>
            <a:r>
              <a:rPr lang="cs-CZ" sz="1600" dirty="0" smtClean="0"/>
              <a:t>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č.3)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leccos.com/index.php/clanky/seismicita</a:t>
            </a:r>
            <a:r>
              <a:rPr lang="cs-CZ" sz="1600" dirty="0" smtClean="0"/>
              <a:t>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č.5)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5"/>
              </a:rPr>
              <a:t>http://www.gweb.cz/clanky/clanek-60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č.5)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www.arthursclipart.org/nature/nature/earthquake%205.gif</a:t>
            </a:r>
            <a:r>
              <a:rPr lang="cs-CZ" sz="1600" dirty="0" smtClean="0"/>
              <a:t> (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č.7)</a:t>
            </a:r>
          </a:p>
          <a:p>
            <a:pPr marL="342900" indent="-342900">
              <a:buAutoNum type="arabicPeriod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23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3010</TotalTime>
  <Words>1073</Words>
  <Application>Microsoft Office PowerPoint</Application>
  <PresentationFormat>Předvádění na obrazovce (16:9)</PresentationFormat>
  <Paragraphs>184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14.1 Živelné pohromy.</vt:lpstr>
      <vt:lpstr>14.2 Co již víme?</vt:lpstr>
      <vt:lpstr>14.3 Jaké si řekneme nové termíny a názvy?</vt:lpstr>
      <vt:lpstr>14.4 Co si řekneme nového?</vt:lpstr>
      <vt:lpstr>14.5 Procvičení a příklady</vt:lpstr>
      <vt:lpstr>14.6 Něco navíc pro šikovné</vt:lpstr>
      <vt:lpstr>14.7 CLIL</vt:lpstr>
      <vt:lpstr>14.8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Eva Zralá</cp:lastModifiedBy>
  <cp:revision>260</cp:revision>
  <dcterms:created xsi:type="dcterms:W3CDTF">2010-10-18T18:21:56Z</dcterms:created>
  <dcterms:modified xsi:type="dcterms:W3CDTF">2012-07-12T06:14:52Z</dcterms:modified>
</cp:coreProperties>
</file>