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92D050"/>
    <a:srgbClr val="FFCCCC"/>
    <a:srgbClr val="FF99CC"/>
    <a:srgbClr val="FF66CC"/>
    <a:srgbClr val="FF3399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5" autoAdjust="0"/>
    <p:restoredTop sz="91449" autoAdjust="0"/>
  </p:normalViewPr>
  <p:slideViewPr>
    <p:cSldViewPr>
      <p:cViewPr>
        <p:scale>
          <a:sx n="90" d="100"/>
          <a:sy n="90" d="100"/>
        </p:scale>
        <p:origin x="-816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271B2FD-3F70-41BE-AA6B-5CB3CC31F150}" type="datetimeFigureOut">
              <a:rPr lang="cs-CZ"/>
              <a:pPr>
                <a:defRPr/>
              </a:pPr>
              <a:t>12.7.2012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5FE3D4-B738-446D-A8ED-C28BD76399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5432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C187500-CD5E-4E4D-9D24-AA1031C7B6AB}" type="datetimeFigureOut">
              <a:rPr lang="cs-CZ"/>
              <a:pPr>
                <a:defRPr/>
              </a:pPr>
              <a:t>12.7.2012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C3212D9-A666-4BAA-B445-F42B2B4DF6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231842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CE216F-19EA-41A6-8ADC-4943C14B091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  <p:sp>
        <p:nvSpPr>
          <p:cNvPr id="16388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904FC1B-A079-46C5-8218-0E8114B5E0D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/>
          </a:p>
        </p:txBody>
      </p:sp>
      <p:sp>
        <p:nvSpPr>
          <p:cNvPr id="18436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04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0FF4A6-D6CB-427E-979E-E2C311FC3E1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cs-CZ"/>
          </a:p>
        </p:txBody>
      </p:sp>
      <p:sp>
        <p:nvSpPr>
          <p:cNvPr id="20484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598BF56-A106-4CFF-BEC1-F3FB805226A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cs-CZ"/>
          </a:p>
        </p:txBody>
      </p:sp>
      <p:sp>
        <p:nvSpPr>
          <p:cNvPr id="22532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45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F09ADAB-35D3-412B-A6BD-8443CAE669D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/>
          </a:p>
        </p:txBody>
      </p:sp>
      <p:sp>
        <p:nvSpPr>
          <p:cNvPr id="24580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66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53591E6-40B5-4C63-B5CE-55CFA7C7F03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/>
          </a:p>
        </p:txBody>
      </p:sp>
      <p:sp>
        <p:nvSpPr>
          <p:cNvPr id="26628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86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7A21B6C-DDE4-4083-B2A1-6FCFA232909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cs-CZ"/>
          </a:p>
        </p:txBody>
      </p:sp>
      <p:sp>
        <p:nvSpPr>
          <p:cNvPr id="28676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6AF0919-94FF-48E3-B3F8-829245B9D3AD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cs-CZ"/>
          </a:p>
        </p:txBody>
      </p:sp>
      <p:sp>
        <p:nvSpPr>
          <p:cNvPr id="30724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BF70D-9175-4657-93D1-7E968EC45084}" type="datetime1">
              <a:rPr lang="cs-CZ"/>
              <a:pPr>
                <a:defRPr/>
              </a:pPr>
              <a:t>12.7.2012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98D91-7328-4699-9A04-CA45A399F9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FC482-F6D3-4352-82A8-0DCB79F36B82}" type="datetime1">
              <a:rPr lang="cs-CZ"/>
              <a:pPr>
                <a:defRPr/>
              </a:pPr>
              <a:t>12.7.2012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A83B7-22DA-4876-8F63-B39EDE910C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45D24-EE24-4921-9ABF-2A45249AA5E7}" type="datetime1">
              <a:rPr lang="cs-CZ"/>
              <a:pPr>
                <a:defRPr/>
              </a:pPr>
              <a:t>12.7.2012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943D0-3CEE-4F3B-9929-6C705658FD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4D744-3CF6-443C-9E7B-81CE4D4808E2}" type="datetime1">
              <a:rPr lang="cs-CZ"/>
              <a:pPr>
                <a:defRPr/>
              </a:pPr>
              <a:t>12.7.2012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86C96-E4D5-4E78-A66B-6B21BDFDEF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BF7BA-6C19-41DD-8895-B88E9EFD4B6D}" type="datetime1">
              <a:rPr lang="cs-CZ"/>
              <a:pPr>
                <a:defRPr/>
              </a:pPr>
              <a:t>12.7.2012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A9188-07AD-49A7-8F2D-89B1F0C514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0DEEC-834C-43AB-9739-128CA9A2CFB3}" type="datetime1">
              <a:rPr lang="cs-CZ"/>
              <a:pPr>
                <a:defRPr/>
              </a:pPr>
              <a:t>12.7.2012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A4584-E23D-45D3-BF82-03E981154D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D378E-C046-44C8-BA11-3FF3AFE9C512}" type="datetime1">
              <a:rPr lang="cs-CZ"/>
              <a:pPr>
                <a:defRPr/>
              </a:pPr>
              <a:t>12.7.2012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E1348-532C-4F9C-A819-F4CA6CCCCF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98488-C101-4DCF-A118-BE0619E721D3}" type="datetime1">
              <a:rPr lang="cs-CZ"/>
              <a:pPr>
                <a:defRPr/>
              </a:pPr>
              <a:t>12.7.2012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901C5-20AF-46BE-827D-4011917CE6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5D998-96B3-49A9-8F2C-5BF16D48F177}" type="datetime1">
              <a:rPr lang="cs-CZ"/>
              <a:pPr>
                <a:defRPr/>
              </a:pPr>
              <a:t>12.7.2012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4AD53-E737-40A2-833B-D4DE96DD6C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5C866-336F-4334-8F58-AB1B5D5691A2}" type="datetime1">
              <a:rPr lang="cs-CZ"/>
              <a:pPr>
                <a:defRPr/>
              </a:pPr>
              <a:t>12.7.2012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17AF4-1CE9-4020-82B3-7660ABD945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E6E2D-BF17-499A-B6A7-7C79E63221B6}" type="datetime1">
              <a:rPr lang="cs-CZ"/>
              <a:pPr>
                <a:defRPr/>
              </a:pPr>
              <a:t>12.7.2012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E4C3B-3EA0-48FB-ABCD-46107E1506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0000"/>
            <a:duotone>
              <a:prstClr val="black"/>
              <a:schemeClr val="accent6">
                <a:tint val="45000"/>
                <a:satMod val="400000"/>
              </a:schemeClr>
            </a:duotone>
            <a:lum/>
            <a:extLst>
              <a:ext uri="{BEBA8EAE-BF5A-486C-A8C5-ECC9F3942E4B}">
                <a14:imgProps xmlns:a14="http://schemas.microsoft.com/office/drawing/2010/main">
                  <a14:imgLayer r:embed="rId14"/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F28338D-9B4E-4BC3-9920-EAC0A151A20F}" type="datetime1">
              <a:rPr lang="cs-CZ"/>
              <a:pPr>
                <a:defRPr/>
              </a:pPr>
              <a:t>12.7.2012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01C0C48-EDFB-4B4A-B26E-A43A0B68E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wmf"/><Relationship Id="rId4" Type="http://schemas.openxmlformats.org/officeDocument/2006/relationships/image" Target="../media/image7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wmf"/><Relationship Id="rId4" Type="http://schemas.openxmlformats.org/officeDocument/2006/relationships/image" Target="../media/image10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gif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15.jpeg"/><Relationship Id="rId7" Type="http://schemas.openxmlformats.org/officeDocument/2006/relationships/image" Target="../media/image19.png"/><Relationship Id="rId12" Type="http://schemas.openxmlformats.org/officeDocument/2006/relationships/image" Target="../media/image2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wmf"/><Relationship Id="rId11" Type="http://schemas.openxmlformats.org/officeDocument/2006/relationships/image" Target="../media/image23.jpeg"/><Relationship Id="rId5" Type="http://schemas.openxmlformats.org/officeDocument/2006/relationships/image" Target="../media/image17.wmf"/><Relationship Id="rId10" Type="http://schemas.openxmlformats.org/officeDocument/2006/relationships/image" Target="../media/image22.jpeg"/><Relationship Id="rId4" Type="http://schemas.openxmlformats.org/officeDocument/2006/relationships/image" Target="../media/image16.jpeg"/><Relationship Id="rId9" Type="http://schemas.openxmlformats.org/officeDocument/2006/relationships/image" Target="../media/image2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wmf"/><Relationship Id="rId5" Type="http://schemas.openxmlformats.org/officeDocument/2006/relationships/image" Target="../media/image27.png"/><Relationship Id="rId4" Type="http://schemas.openxmlformats.org/officeDocument/2006/relationships/image" Target="../media/image2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Tropick%C3%A1_cykl%C3%B3na" TargetMode="External"/><Relationship Id="rId2" Type="http://schemas.openxmlformats.org/officeDocument/2006/relationships/hyperlink" Target="http://www.zachranny-kruh.cz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hzscr.c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14283"/>
            <a:ext cx="8885238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13.1 Krizové stavy, varovný signál, evakuace,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ukrytí</a:t>
            </a:r>
            <a:endParaRPr lang="cs-CZ" sz="25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-276" y="4497169"/>
            <a:ext cx="914400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Autor: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Mgr. Lukáš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Lanč</a:t>
            </a:r>
            <a:endParaRPr lang="cs-CZ" sz="1600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latin typeface="+mn-lt"/>
            </a:endParaRPr>
          </a:p>
        </p:txBody>
      </p:sp>
      <p:pic>
        <p:nvPicPr>
          <p:cNvPr id="25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0675" y="4543335"/>
            <a:ext cx="3029719" cy="55399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4" name="Picture 2" descr="C:\Users\lanc\AppData\Local\Microsoft\Windows\Temporary Internet Files\Content.IE5\NIEZW1OT\MC90038901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067694"/>
            <a:ext cx="1295767" cy="1819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lanc\AppData\Local\Microsoft\Windows\Temporary Internet Files\Content.IE5\5XIL9USJ\MC90037024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040696"/>
            <a:ext cx="2448272" cy="1845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lanc\AppData\Local\Microsoft\Windows\Temporary Internet Files\Content.IE5\5XIL9USJ\MP900438539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286520"/>
            <a:ext cx="1713522" cy="2986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17821" y="523875"/>
            <a:ext cx="2916238" cy="534988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13.10 Anotace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955560"/>
              </p:ext>
            </p:extLst>
          </p:nvPr>
        </p:nvGraphicFramePr>
        <p:xfrm>
          <a:off x="935596" y="1275606"/>
          <a:ext cx="7272808" cy="324997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/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Mgr. Lukáš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err="1" smtClean="0"/>
                        <a:t>Lanč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/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07</a:t>
                      </a:r>
                      <a:r>
                        <a:rPr lang="cs-CZ" baseline="0" dirty="0" smtClean="0"/>
                        <a:t> – 12/2012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/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/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Krizové situace, evakuace, varovný signál, ochrana, bezpečnost, úkryt</a:t>
                      </a: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/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Prezentace věnující se krizovým</a:t>
                      </a:r>
                      <a:r>
                        <a:rPr lang="cs-CZ" baseline="0" dirty="0" smtClean="0"/>
                        <a:t> stavům, </a:t>
                      </a:r>
                      <a:r>
                        <a:rPr lang="cs-CZ" baseline="0" dirty="0" smtClean="0"/>
                        <a:t>upozorněním </a:t>
                      </a:r>
                      <a:r>
                        <a:rPr lang="cs-CZ" baseline="0" dirty="0" smtClean="0"/>
                        <a:t>na ně a adekvátní reakci obyvatelstva i státu.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155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lanc\AppData\Local\Microsoft\Windows\Temporary Internet Files\Content.IE5\5XIL9USJ\MP900437217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5095" y="2185975"/>
            <a:ext cx="995841" cy="149163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lanc\AppData\Local\Microsoft\Windows\Temporary Internet Files\Content.IE5\G3SM4URQ\MM900365287[1]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817" y="2067694"/>
            <a:ext cx="1190625" cy="119062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ousměrná vodorovná šipka 5"/>
          <p:cNvSpPr/>
          <p:nvPr/>
        </p:nvSpPr>
        <p:spPr>
          <a:xfrm>
            <a:off x="2844552" y="1581640"/>
            <a:ext cx="3456384" cy="324036"/>
          </a:xfrm>
          <a:prstGeom prst="leftRightArrow">
            <a:avLst/>
          </a:prstGeom>
          <a:gradFill>
            <a:gsLst>
              <a:gs pos="71000">
                <a:srgbClr val="FF0000"/>
              </a:gs>
              <a:gs pos="50000">
                <a:srgbClr val="FFFF00"/>
              </a:gs>
              <a:gs pos="28000">
                <a:srgbClr val="FFC000"/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solidFill>
                <a:sysClr val="windowText" lastClr="00000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8550" y="547237"/>
            <a:ext cx="4464050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13.2 Co již víme?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8" name="Popisek se šipkou dolů 7"/>
          <p:cNvSpPr/>
          <p:nvPr/>
        </p:nvSpPr>
        <p:spPr>
          <a:xfrm>
            <a:off x="6588224" y="1419622"/>
            <a:ext cx="2113706" cy="1296144"/>
          </a:xfrm>
          <a:prstGeom prst="downArrowCallout">
            <a:avLst>
              <a:gd name="adj1" fmla="val 10303"/>
              <a:gd name="adj2" fmla="val 15447"/>
              <a:gd name="adj3" fmla="val 17651"/>
              <a:gd name="adj4" fmla="val 64977"/>
            </a:avLst>
          </a:prstGeom>
          <a:gradFill flip="none" rotWithShape="1">
            <a:gsLst>
              <a:gs pos="0">
                <a:schemeClr val="accent3"/>
              </a:gs>
              <a:gs pos="5000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ysClr val="windowText" lastClr="000000"/>
                </a:solidFill>
              </a:rPr>
              <a:t>Vyhlášen v krizové situaci</a:t>
            </a:r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9" name="Vývojový diagram: děrná páska 8"/>
          <p:cNvSpPr/>
          <p:nvPr/>
        </p:nvSpPr>
        <p:spPr>
          <a:xfrm>
            <a:off x="6228184" y="2715766"/>
            <a:ext cx="2808312" cy="2088232"/>
          </a:xfrm>
          <a:prstGeom prst="flowChartPunchedTape">
            <a:avLst/>
          </a:prstGeom>
          <a:gradFill flip="none" rotWithShape="1">
            <a:gsLst>
              <a:gs pos="0">
                <a:schemeClr val="accent3"/>
              </a:gs>
              <a:gs pos="5000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ysClr val="windowText" lastClr="000000"/>
                </a:solidFill>
              </a:rPr>
              <a:t>Mimořádná událost, kritické ohrožení </a:t>
            </a:r>
            <a:r>
              <a:rPr lang="cs-CZ" dirty="0" smtClean="0">
                <a:solidFill>
                  <a:sysClr val="windowText" lastClr="000000"/>
                </a:solidFill>
              </a:rPr>
              <a:t>infrastruktury </a:t>
            </a:r>
            <a:r>
              <a:rPr lang="cs-CZ" dirty="0">
                <a:solidFill>
                  <a:sysClr val="windowText" lastClr="000000"/>
                </a:solidFill>
              </a:rPr>
              <a:t>či jiné velké nebezpečí pro občany a jejich majetek</a:t>
            </a:r>
          </a:p>
        </p:txBody>
      </p:sp>
      <p:sp>
        <p:nvSpPr>
          <p:cNvPr id="12" name="Výbuch 2 11"/>
          <p:cNvSpPr/>
          <p:nvPr/>
        </p:nvSpPr>
        <p:spPr>
          <a:xfrm>
            <a:off x="3347864" y="915566"/>
            <a:ext cx="2636887" cy="1656184"/>
          </a:xfrm>
          <a:prstGeom prst="irregularSeal2">
            <a:avLst/>
          </a:prstGeom>
          <a:gradFill>
            <a:gsLst>
              <a:gs pos="21000">
                <a:srgbClr val="FF0000"/>
              </a:gs>
              <a:gs pos="50000">
                <a:srgbClr val="FFFF00"/>
              </a:gs>
              <a:gs pos="100000">
                <a:srgbClr val="FFC000"/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ysClr val="windowText" lastClr="000000"/>
                </a:solidFill>
              </a:rPr>
              <a:t>Krizový stav</a:t>
            </a:r>
            <a:endParaRPr lang="cs-CZ" b="1" dirty="0">
              <a:solidFill>
                <a:sysClr val="windowText" lastClr="000000"/>
              </a:solidFill>
            </a:endParaRPr>
          </a:p>
        </p:txBody>
      </p:sp>
      <p:sp>
        <p:nvSpPr>
          <p:cNvPr id="14" name="Vývojový diagram: dokument 13"/>
          <p:cNvSpPr/>
          <p:nvPr/>
        </p:nvSpPr>
        <p:spPr>
          <a:xfrm>
            <a:off x="179512" y="1581640"/>
            <a:ext cx="2448272" cy="1350150"/>
          </a:xfrm>
          <a:prstGeom prst="flowChartDocument">
            <a:avLst/>
          </a:prstGeom>
          <a:gradFill>
            <a:gsLst>
              <a:gs pos="71000">
                <a:schemeClr val="accent3">
                  <a:lumMod val="60000"/>
                  <a:lumOff val="40000"/>
                </a:schemeClr>
              </a:gs>
              <a:gs pos="50000">
                <a:schemeClr val="bg2">
                  <a:lumMod val="75000"/>
                </a:schemeClr>
              </a:gs>
              <a:gs pos="28000">
                <a:schemeClr val="bg1">
                  <a:lumMod val="85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179512" y="1581640"/>
            <a:ext cx="2405608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171450" indent="-171450">
              <a:buFont typeface="Times New Roman" pitchFamily="18" charset="0"/>
              <a:buChar char="-"/>
              <a:defRPr sz="1200" b="0">
                <a:latin typeface="+mn-lt"/>
              </a:defRPr>
            </a:lvl1pPr>
          </a:lstStyle>
          <a:p>
            <a:pPr marL="0" indent="0" algn="ctr">
              <a:buNone/>
            </a:pPr>
            <a:r>
              <a:rPr lang="cs-CZ" b="1" u="sng" dirty="0" smtClean="0"/>
              <a:t>Stav nebezpečí</a:t>
            </a:r>
          </a:p>
          <a:p>
            <a:r>
              <a:rPr lang="cs-CZ" dirty="0"/>
              <a:t>v</a:t>
            </a:r>
            <a:r>
              <a:rPr lang="cs-CZ" dirty="0" smtClean="0"/>
              <a:t>yhlašuje hejtman (primátor)</a:t>
            </a:r>
          </a:p>
          <a:p>
            <a:r>
              <a:rPr lang="cs-CZ" dirty="0"/>
              <a:t>n</a:t>
            </a:r>
            <a:r>
              <a:rPr lang="cs-CZ" dirty="0" smtClean="0"/>
              <a:t>a 30 dní, kraj či jeho část</a:t>
            </a:r>
          </a:p>
          <a:p>
            <a:r>
              <a:rPr lang="cs-CZ" dirty="0"/>
              <a:t>o</a:t>
            </a:r>
            <a:r>
              <a:rPr lang="cs-CZ" dirty="0" smtClean="0"/>
              <a:t>hrožení života, zdraví, majetku, prostředí, jež nedosahuje značného rozsahu</a:t>
            </a:r>
            <a:endParaRPr lang="cs-CZ" dirty="0"/>
          </a:p>
        </p:txBody>
      </p:sp>
      <p:sp>
        <p:nvSpPr>
          <p:cNvPr id="19" name="Vývojový diagram: dokument 18"/>
          <p:cNvSpPr/>
          <p:nvPr/>
        </p:nvSpPr>
        <p:spPr>
          <a:xfrm>
            <a:off x="251545" y="3291830"/>
            <a:ext cx="2448272" cy="1350150"/>
          </a:xfrm>
          <a:prstGeom prst="flowChartDocument">
            <a:avLst/>
          </a:prstGeom>
          <a:gradFill>
            <a:gsLst>
              <a:gs pos="71000">
                <a:schemeClr val="accent3">
                  <a:lumMod val="60000"/>
                  <a:lumOff val="40000"/>
                </a:schemeClr>
              </a:gs>
              <a:gs pos="50000">
                <a:schemeClr val="bg2">
                  <a:lumMod val="75000"/>
                </a:schemeClr>
              </a:gs>
              <a:gs pos="28000">
                <a:schemeClr val="bg1">
                  <a:lumMod val="85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400" dirty="0"/>
          </a:p>
        </p:txBody>
      </p:sp>
      <p:sp>
        <p:nvSpPr>
          <p:cNvPr id="20" name="Vývojový diagram: dokument 19"/>
          <p:cNvSpPr/>
          <p:nvPr/>
        </p:nvSpPr>
        <p:spPr>
          <a:xfrm>
            <a:off x="3059832" y="3291830"/>
            <a:ext cx="2448272" cy="1350150"/>
          </a:xfrm>
          <a:prstGeom prst="flowChartDocument">
            <a:avLst/>
          </a:prstGeom>
          <a:gradFill>
            <a:gsLst>
              <a:gs pos="71000">
                <a:schemeClr val="accent3">
                  <a:lumMod val="60000"/>
                  <a:lumOff val="40000"/>
                </a:schemeClr>
              </a:gs>
              <a:gs pos="50000">
                <a:schemeClr val="bg2">
                  <a:lumMod val="75000"/>
                </a:schemeClr>
              </a:gs>
              <a:gs pos="28000">
                <a:schemeClr val="bg1">
                  <a:lumMod val="85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4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254596" y="3309323"/>
            <a:ext cx="24056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171450" indent="-171450">
              <a:buFont typeface="Times New Roman" pitchFamily="18" charset="0"/>
              <a:buChar char="-"/>
              <a:defRPr sz="1200" b="0">
                <a:latin typeface="+mn-lt"/>
              </a:defRPr>
            </a:lvl1pPr>
          </a:lstStyle>
          <a:p>
            <a:pPr marL="0" indent="0" algn="ctr">
              <a:buNone/>
            </a:pPr>
            <a:r>
              <a:rPr lang="cs-CZ" b="1" u="sng" dirty="0" smtClean="0"/>
              <a:t>Nouzový stav</a:t>
            </a:r>
          </a:p>
          <a:p>
            <a:r>
              <a:rPr lang="cs-CZ" dirty="0"/>
              <a:t>v</a:t>
            </a:r>
            <a:r>
              <a:rPr lang="cs-CZ" dirty="0" smtClean="0"/>
              <a:t>yhlašuje vláda (předseda vlády)</a:t>
            </a:r>
          </a:p>
          <a:p>
            <a:r>
              <a:rPr lang="cs-CZ" dirty="0"/>
              <a:t>n</a:t>
            </a:r>
            <a:r>
              <a:rPr lang="cs-CZ" dirty="0" smtClean="0"/>
              <a:t>a 30 dní, stát či jeho část</a:t>
            </a:r>
          </a:p>
          <a:p>
            <a:r>
              <a:rPr lang="cs-CZ" dirty="0"/>
              <a:t>ž</a:t>
            </a:r>
            <a:r>
              <a:rPr lang="cs-CZ" dirty="0" smtClean="0"/>
              <a:t>ivelné pohromy, ekologické a průmyslové havárie, jež dosahují značného rozsahu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3059832" y="3309322"/>
            <a:ext cx="24056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171450" indent="-171450">
              <a:buFont typeface="Times New Roman" pitchFamily="18" charset="0"/>
              <a:buChar char="-"/>
              <a:defRPr sz="1200" b="0">
                <a:latin typeface="+mn-lt"/>
              </a:defRPr>
            </a:lvl1pPr>
          </a:lstStyle>
          <a:p>
            <a:pPr marL="0" indent="0" algn="ctr">
              <a:buNone/>
            </a:pPr>
            <a:r>
              <a:rPr lang="cs-CZ" b="1" u="sng" dirty="0" smtClean="0"/>
              <a:t>Stav ohrožení státu</a:t>
            </a:r>
          </a:p>
          <a:p>
            <a:r>
              <a:rPr lang="cs-CZ" dirty="0"/>
              <a:t>v</a:t>
            </a:r>
            <a:r>
              <a:rPr lang="cs-CZ" dirty="0" smtClean="0"/>
              <a:t>yhlašuje parlament</a:t>
            </a:r>
          </a:p>
          <a:p>
            <a:r>
              <a:rPr lang="cs-CZ" dirty="0"/>
              <a:t>b</a:t>
            </a:r>
            <a:r>
              <a:rPr lang="cs-CZ" dirty="0" smtClean="0"/>
              <a:t>ez omezení, stát či jeho část</a:t>
            </a:r>
          </a:p>
          <a:p>
            <a:r>
              <a:rPr lang="cs-CZ" dirty="0"/>
              <a:t>o</a:t>
            </a:r>
            <a:r>
              <a:rPr lang="cs-CZ" dirty="0" smtClean="0"/>
              <a:t>hrožení svrchovanosti státu, jeho územní </a:t>
            </a:r>
            <a:r>
              <a:rPr lang="cs-CZ" dirty="0" smtClean="0"/>
              <a:t>celistvosti </a:t>
            </a:r>
            <a:r>
              <a:rPr lang="cs-CZ" dirty="0" smtClean="0"/>
              <a:t>nebo </a:t>
            </a:r>
            <a:r>
              <a:rPr lang="cs-CZ" dirty="0" smtClean="0"/>
              <a:t>demokratických základů</a:t>
            </a:r>
            <a:endParaRPr lang="cs-CZ" dirty="0"/>
          </a:p>
        </p:txBody>
      </p:sp>
      <p:pic>
        <p:nvPicPr>
          <p:cNvPr id="1027" name="Picture 3" descr="C:\Users\lanc\AppData\Local\Microsoft\Windows\Temporary Internet Files\Content.IE5\5XIL9USJ\MC900298311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856" y="550942"/>
            <a:ext cx="658368" cy="868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ctrTitle"/>
          </p:nvPr>
        </p:nvSpPr>
        <p:spPr>
          <a:xfrm>
            <a:off x="46038" y="565150"/>
            <a:ext cx="7416800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13.3 Jaké si řekneme nové termíny a názvy?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7" name="Obdélník se zakulaceným příčným rohem 6"/>
          <p:cNvSpPr/>
          <p:nvPr/>
        </p:nvSpPr>
        <p:spPr>
          <a:xfrm>
            <a:off x="503015" y="1275606"/>
            <a:ext cx="2808312" cy="720080"/>
          </a:xfrm>
          <a:prstGeom prst="round2DiagRect">
            <a:avLst>
              <a:gd name="adj1" fmla="val 44445"/>
              <a:gd name="adj2" fmla="val 0"/>
            </a:avLst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Varovný signál</a:t>
            </a:r>
            <a:endParaRPr lang="cs-CZ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pic>
        <p:nvPicPr>
          <p:cNvPr id="1026" name="Picture 2" descr="C:\Users\lanc\AppData\Local\Microsoft\Windows\Temporary Internet Files\Content.IE5\LC9MSYQG\MC90031130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1755" y="791473"/>
            <a:ext cx="1051250" cy="1387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3513212" y="1312480"/>
            <a:ext cx="3291036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171450" indent="-171450">
              <a:buFont typeface="Times New Roman" pitchFamily="18" charset="0"/>
              <a:buChar char="-"/>
              <a:defRPr sz="1200" b="0">
                <a:latin typeface="+mn-lt"/>
              </a:defRPr>
            </a:lvl1pPr>
          </a:lstStyle>
          <a:p>
            <a:r>
              <a:rPr lang="cs-CZ" dirty="0" smtClean="0"/>
              <a:t>upozorňuje </a:t>
            </a:r>
            <a:r>
              <a:rPr lang="cs-CZ" dirty="0"/>
              <a:t>nás na nebezpečnou situaci</a:t>
            </a:r>
          </a:p>
          <a:p>
            <a:r>
              <a:rPr lang="cs-CZ" dirty="0" smtClean="0"/>
              <a:t>nutné </a:t>
            </a:r>
            <a:r>
              <a:rPr lang="cs-CZ" dirty="0"/>
              <a:t>znát jednotlivé typy varovného signálu</a:t>
            </a:r>
          </a:p>
        </p:txBody>
      </p:sp>
      <p:cxnSp>
        <p:nvCxnSpPr>
          <p:cNvPr id="12" name="Přímá spojnice se šipkou 11"/>
          <p:cNvCxnSpPr/>
          <p:nvPr/>
        </p:nvCxnSpPr>
        <p:spPr>
          <a:xfrm flipH="1">
            <a:off x="755577" y="2109616"/>
            <a:ext cx="2" cy="21183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1259632" y="2125188"/>
            <a:ext cx="0" cy="10435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1835696" y="2096144"/>
            <a:ext cx="0" cy="25958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Zaoblený obdélník 16"/>
          <p:cNvSpPr/>
          <p:nvPr/>
        </p:nvSpPr>
        <p:spPr>
          <a:xfrm>
            <a:off x="604021" y="4334040"/>
            <a:ext cx="2160240" cy="50405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Všeobecná výstraha</a:t>
            </a:r>
          </a:p>
        </p:txBody>
      </p:sp>
      <p:sp>
        <p:nvSpPr>
          <p:cNvPr id="20" name="Zaoblený obdélník 19"/>
          <p:cNvSpPr/>
          <p:nvPr/>
        </p:nvSpPr>
        <p:spPr>
          <a:xfrm>
            <a:off x="1151087" y="3276370"/>
            <a:ext cx="2160240" cy="51244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Svolání hasičského sboru</a:t>
            </a:r>
          </a:p>
        </p:txBody>
      </p:sp>
      <p:sp>
        <p:nvSpPr>
          <p:cNvPr id="23" name="Zaoblený obdélník 22"/>
          <p:cNvSpPr/>
          <p:nvPr/>
        </p:nvSpPr>
        <p:spPr>
          <a:xfrm>
            <a:off x="1677245" y="2393474"/>
            <a:ext cx="1987354" cy="46805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Zkouška sirény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3059832" y="4227934"/>
            <a:ext cx="3744416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171450" indent="-171450">
              <a:buFont typeface="Times New Roman" pitchFamily="18" charset="0"/>
              <a:buChar char="-"/>
              <a:defRPr sz="1200" b="0">
                <a:latin typeface="+mn-lt"/>
              </a:defRPr>
            </a:lvl1pPr>
          </a:lstStyle>
          <a:p>
            <a:r>
              <a:rPr lang="cs-CZ" dirty="0"/>
              <a:t>v případě všeobecného nebezpečí</a:t>
            </a:r>
          </a:p>
          <a:p>
            <a:r>
              <a:rPr lang="cs-CZ" dirty="0"/>
              <a:t>spojeno </a:t>
            </a:r>
            <a:r>
              <a:rPr lang="cs-CZ" dirty="0" smtClean="0"/>
              <a:t>např</a:t>
            </a:r>
            <a:r>
              <a:rPr lang="cs-CZ" dirty="0"/>
              <a:t>. s médii (TV, rozhlas) či složkami IZS</a:t>
            </a:r>
          </a:p>
          <a:p>
            <a:r>
              <a:rPr lang="cs-CZ" dirty="0"/>
              <a:t>kolísavý tón: 3x po dobu 140 sekund, s tříminutovými pauzami</a:t>
            </a:r>
          </a:p>
        </p:txBody>
      </p:sp>
      <p:pic>
        <p:nvPicPr>
          <p:cNvPr id="1027" name="Picture 3" descr="C:\Users\lanc\AppData\Local\Microsoft\Windows\Temporary Internet Files\Content.IE5\O0ICW72L\MM900283093[1]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3571" y="4155926"/>
            <a:ext cx="12192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ovéPole 29"/>
          <p:cNvSpPr txBox="1"/>
          <p:nvPr/>
        </p:nvSpPr>
        <p:spPr>
          <a:xfrm>
            <a:off x="3468266" y="3140263"/>
            <a:ext cx="3312368" cy="1015663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171450" indent="-171450">
              <a:buFont typeface="Times New Roman" pitchFamily="18" charset="0"/>
              <a:buChar char="-"/>
              <a:defRPr sz="1200" b="0">
                <a:latin typeface="+mn-lt"/>
              </a:defRPr>
            </a:lvl1pPr>
          </a:lstStyle>
          <a:p>
            <a:r>
              <a:rPr lang="cs-CZ" dirty="0"/>
              <a:t>netýká se civilního obyvatelstva</a:t>
            </a:r>
          </a:p>
          <a:p>
            <a:r>
              <a:rPr lang="cs-CZ" dirty="0"/>
              <a:t>alarmuje </a:t>
            </a:r>
            <a:r>
              <a:rPr lang="cs-CZ" dirty="0" smtClean="0"/>
              <a:t>hasičský </a:t>
            </a:r>
            <a:r>
              <a:rPr lang="cs-CZ" dirty="0"/>
              <a:t>sbor, popř. sbory dobrovolných hasičů</a:t>
            </a:r>
          </a:p>
          <a:p>
            <a:r>
              <a:rPr lang="cs-CZ" dirty="0"/>
              <a:t>přerušovaný tón (s jednou pauzou): po dobu jedné minuty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3851920" y="2304334"/>
            <a:ext cx="2928714" cy="646331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171450" indent="-171450">
              <a:buFont typeface="Times New Roman" pitchFamily="18" charset="0"/>
              <a:buChar char="-"/>
              <a:defRPr sz="1200" b="0">
                <a:latin typeface="+mn-lt"/>
              </a:defRPr>
            </a:lvl1pPr>
          </a:lstStyle>
          <a:p>
            <a:r>
              <a:rPr lang="cs-CZ" dirty="0"/>
              <a:t>kontrola funkčnosti varovných zařízení</a:t>
            </a:r>
          </a:p>
          <a:p>
            <a:r>
              <a:rPr lang="cs-CZ" dirty="0"/>
              <a:t>každá první středa v měsíci</a:t>
            </a:r>
          </a:p>
          <a:p>
            <a:r>
              <a:rPr lang="cs-CZ" dirty="0"/>
              <a:t>rovný tón: 1x po dobu 140 sekund</a:t>
            </a:r>
          </a:p>
        </p:txBody>
      </p:sp>
      <p:pic>
        <p:nvPicPr>
          <p:cNvPr id="1028" name="Picture 4" descr="C:\Users\lanc\AppData\Local\Microsoft\Windows\Temporary Internet Files\Content.IE5\J9K5Z5G9\MC90028109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3698" y="2225935"/>
            <a:ext cx="1106068" cy="1486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anc\AppData\Local\Microsoft\Windows\Temporary Internet Files\Content.IE5\5XIL9USJ\MP900382689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29" y="1842001"/>
            <a:ext cx="2221093" cy="1586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5" name="Nadpis 1"/>
          <p:cNvSpPr>
            <a:spLocks noGrp="1"/>
          </p:cNvSpPr>
          <p:nvPr>
            <p:ph type="ctrTitle"/>
          </p:nvPr>
        </p:nvSpPr>
        <p:spPr>
          <a:xfrm>
            <a:off x="0" y="558868"/>
            <a:ext cx="5680075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13.4 Co si řekneme nového?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1974770" y="1247412"/>
            <a:ext cx="1476164" cy="820861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u="sng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Evakuace</a:t>
            </a:r>
          </a:p>
        </p:txBody>
      </p:sp>
      <p:sp>
        <p:nvSpPr>
          <p:cNvPr id="2" name="Tlačítko akce: Nápověda 1">
            <a:hlinkClick r:id="" action="ppaction://noaction" highlightClick="1"/>
          </p:cNvPr>
          <p:cNvSpPr/>
          <p:nvPr/>
        </p:nvSpPr>
        <p:spPr>
          <a:xfrm>
            <a:off x="3811913" y="1431064"/>
            <a:ext cx="360040" cy="360040"/>
          </a:xfrm>
          <a:prstGeom prst="actionButtonHelp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400950" y="1472584"/>
            <a:ext cx="3483418" cy="27699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171450" indent="-171450">
              <a:buFont typeface="Times New Roman" pitchFamily="18" charset="0"/>
              <a:buChar char="-"/>
              <a:defRPr sz="1200" b="0">
                <a:latin typeface="+mn-lt"/>
              </a:defRPr>
            </a:lvl1pPr>
          </a:lstStyle>
          <a:p>
            <a:pPr marL="0" indent="0">
              <a:buNone/>
            </a:pPr>
            <a:r>
              <a:rPr lang="cs-CZ" b="1" dirty="0"/>
              <a:t>= přesun osob, zvířat a majetku z nebezpečné zóny</a:t>
            </a:r>
          </a:p>
        </p:txBody>
      </p:sp>
      <p:pic>
        <p:nvPicPr>
          <p:cNvPr id="1027" name="Picture 3" descr="C:\Users\lanc\AppData\Local\Microsoft\Windows\Temporary Internet Files\Content.IE5\G3SM4URQ\MP900439477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122934"/>
            <a:ext cx="1572190" cy="2348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lanc\AppData\Local\Microsoft\Windows\Temporary Internet Files\Content.IE5\NIEZW1OT\MM900283567[1]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198" y="3361454"/>
            <a:ext cx="1296144" cy="1503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Šipka doprava 5"/>
          <p:cNvSpPr/>
          <p:nvPr/>
        </p:nvSpPr>
        <p:spPr>
          <a:xfrm>
            <a:off x="3243855" y="2139702"/>
            <a:ext cx="928098" cy="19556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doprava 13"/>
          <p:cNvSpPr/>
          <p:nvPr/>
        </p:nvSpPr>
        <p:spPr>
          <a:xfrm>
            <a:off x="2248803" y="3659760"/>
            <a:ext cx="928098" cy="19556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283968" y="1942752"/>
            <a:ext cx="2592288" cy="120032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171450" indent="-171450">
              <a:buFont typeface="Times New Roman" pitchFamily="18" charset="0"/>
              <a:buChar char="-"/>
              <a:defRPr sz="1200" b="0">
                <a:latin typeface="+mn-lt"/>
              </a:defRPr>
            </a:lvl1pPr>
          </a:lstStyle>
          <a:p>
            <a:pPr marL="0" indent="0">
              <a:buNone/>
            </a:pPr>
            <a:r>
              <a:rPr lang="cs-CZ" dirty="0"/>
              <a:t>a) Organizovaná</a:t>
            </a:r>
          </a:p>
          <a:p>
            <a:r>
              <a:rPr lang="cs-CZ" dirty="0" smtClean="0"/>
              <a:t>nejčastěji </a:t>
            </a:r>
            <a:r>
              <a:rPr lang="cs-CZ" dirty="0"/>
              <a:t>zajišťuje stát a jeho správní orgány</a:t>
            </a:r>
          </a:p>
          <a:p>
            <a:r>
              <a:rPr lang="cs-CZ" dirty="0" smtClean="0"/>
              <a:t>může </a:t>
            </a:r>
            <a:r>
              <a:rPr lang="cs-CZ" dirty="0"/>
              <a:t>vypomoci armáda</a:t>
            </a:r>
          </a:p>
          <a:p>
            <a:r>
              <a:rPr lang="cs-CZ" dirty="0" smtClean="0"/>
              <a:t>pro </a:t>
            </a:r>
            <a:r>
              <a:rPr lang="cs-CZ" dirty="0"/>
              <a:t>evakuované zajištěno náhradní </a:t>
            </a:r>
            <a:r>
              <a:rPr lang="cs-CZ" dirty="0" smtClean="0"/>
              <a:t>ubytování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3347864" y="3474144"/>
            <a:ext cx="2869298" cy="120032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171450" indent="-171450">
              <a:buFont typeface="Times New Roman" pitchFamily="18" charset="0"/>
              <a:buChar char="-"/>
              <a:defRPr sz="1200" b="0">
                <a:latin typeface="+mn-lt"/>
              </a:defRPr>
            </a:lvl1pPr>
          </a:lstStyle>
          <a:p>
            <a:pPr marL="0" indent="0">
              <a:buNone/>
            </a:pPr>
            <a:r>
              <a:rPr lang="cs-CZ" dirty="0" smtClean="0"/>
              <a:t>b) </a:t>
            </a:r>
            <a:r>
              <a:rPr lang="cs-CZ" dirty="0"/>
              <a:t>Samovolná</a:t>
            </a:r>
          </a:p>
          <a:p>
            <a:r>
              <a:rPr lang="cs-CZ" dirty="0" smtClean="0"/>
              <a:t>evakuujeme </a:t>
            </a:r>
            <a:r>
              <a:rPr lang="cs-CZ" dirty="0"/>
              <a:t>se sami kvůli hrozícímu nebezpečí</a:t>
            </a:r>
          </a:p>
          <a:p>
            <a:r>
              <a:rPr lang="cs-CZ" dirty="0" smtClean="0"/>
              <a:t>vhodné </a:t>
            </a:r>
            <a:r>
              <a:rPr lang="cs-CZ" dirty="0"/>
              <a:t>je mít připravené evakuační zavazadlo</a:t>
            </a:r>
          </a:p>
          <a:p>
            <a:r>
              <a:rPr lang="cs-CZ" dirty="0" smtClean="0"/>
              <a:t>stále </a:t>
            </a:r>
            <a:r>
              <a:rPr lang="cs-CZ" dirty="0"/>
              <a:t>se musíme řídit pokyny </a:t>
            </a:r>
            <a:r>
              <a:rPr lang="cs-CZ" dirty="0" smtClean="0"/>
              <a:t>IZS</a:t>
            </a:r>
            <a:endParaRPr lang="cs-CZ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5400675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13.5 Procvičení a příklady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2" name="Šipka dolů 1"/>
          <p:cNvSpPr/>
          <p:nvPr/>
        </p:nvSpPr>
        <p:spPr>
          <a:xfrm>
            <a:off x="251520" y="1203598"/>
            <a:ext cx="2736304" cy="864096"/>
          </a:xfrm>
          <a:prstGeom prst="down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Civilní kryt</a:t>
            </a:r>
            <a:endParaRPr lang="cs-CZ" dirty="0"/>
          </a:p>
        </p:txBody>
      </p:sp>
      <p:sp>
        <p:nvSpPr>
          <p:cNvPr id="6" name="Šipka dolů 5"/>
          <p:cNvSpPr/>
          <p:nvPr/>
        </p:nvSpPr>
        <p:spPr>
          <a:xfrm>
            <a:off x="3203848" y="1209328"/>
            <a:ext cx="2736304" cy="864096"/>
          </a:xfrm>
          <a:prstGeom prst="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Soukromý kryt</a:t>
            </a:r>
            <a:endParaRPr lang="cs-CZ" dirty="0"/>
          </a:p>
        </p:txBody>
      </p:sp>
      <p:sp>
        <p:nvSpPr>
          <p:cNvPr id="7" name="Šipka dolů 6"/>
          <p:cNvSpPr/>
          <p:nvPr/>
        </p:nvSpPr>
        <p:spPr>
          <a:xfrm>
            <a:off x="6156176" y="1203226"/>
            <a:ext cx="2736304" cy="864096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Armádní kryt</a:t>
            </a:r>
            <a:endParaRPr lang="cs-CZ" dirty="0"/>
          </a:p>
        </p:txBody>
      </p:sp>
      <p:sp>
        <p:nvSpPr>
          <p:cNvPr id="3" name="Ovál 2"/>
          <p:cNvSpPr/>
          <p:nvPr/>
        </p:nvSpPr>
        <p:spPr>
          <a:xfrm>
            <a:off x="6804248" y="3183818"/>
            <a:ext cx="2088232" cy="79208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Nerovnoměrné rozmístění</a:t>
            </a:r>
            <a:endParaRPr lang="cs-CZ" sz="1600" dirty="0"/>
          </a:p>
        </p:txBody>
      </p:sp>
      <p:sp>
        <p:nvSpPr>
          <p:cNvPr id="9" name="Ovál 8"/>
          <p:cNvSpPr/>
          <p:nvPr/>
        </p:nvSpPr>
        <p:spPr>
          <a:xfrm>
            <a:off x="1187624" y="3075037"/>
            <a:ext cx="1440160" cy="792088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Tajné umístění</a:t>
            </a:r>
            <a:endParaRPr lang="cs-CZ" sz="1600" dirty="0"/>
          </a:p>
        </p:txBody>
      </p:sp>
      <p:sp>
        <p:nvSpPr>
          <p:cNvPr id="11" name="Ovál 10"/>
          <p:cNvSpPr/>
          <p:nvPr/>
        </p:nvSpPr>
        <p:spPr>
          <a:xfrm>
            <a:off x="179512" y="3975906"/>
            <a:ext cx="1872208" cy="79208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Technicky propracovaný</a:t>
            </a:r>
            <a:endParaRPr lang="cs-CZ" sz="1600" dirty="0"/>
          </a:p>
        </p:txBody>
      </p:sp>
      <p:sp>
        <p:nvSpPr>
          <p:cNvPr id="12" name="Ovál 11"/>
          <p:cNvSpPr/>
          <p:nvPr/>
        </p:nvSpPr>
        <p:spPr>
          <a:xfrm>
            <a:off x="2411760" y="4092302"/>
            <a:ext cx="1440160" cy="79208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Pod správou obce</a:t>
            </a:r>
            <a:endParaRPr lang="cs-CZ" sz="1600" dirty="0"/>
          </a:p>
        </p:txBody>
      </p:sp>
      <p:sp>
        <p:nvSpPr>
          <p:cNvPr id="13" name="Ovál 12"/>
          <p:cNvSpPr/>
          <p:nvPr/>
        </p:nvSpPr>
        <p:spPr>
          <a:xfrm>
            <a:off x="2687613" y="2073424"/>
            <a:ext cx="1440160" cy="792088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Nejvyšší ochrana</a:t>
            </a:r>
            <a:endParaRPr lang="cs-CZ" sz="1600" dirty="0"/>
          </a:p>
        </p:txBody>
      </p:sp>
      <p:sp>
        <p:nvSpPr>
          <p:cNvPr id="14" name="Ovál 13"/>
          <p:cNvSpPr/>
          <p:nvPr/>
        </p:nvSpPr>
        <p:spPr>
          <a:xfrm>
            <a:off x="2797521" y="3176761"/>
            <a:ext cx="1881734" cy="79208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Nedostatečná kapacita</a:t>
            </a:r>
            <a:endParaRPr lang="cs-CZ" sz="1600" dirty="0"/>
          </a:p>
        </p:txBody>
      </p:sp>
      <p:sp>
        <p:nvSpPr>
          <p:cNvPr id="15" name="Ovál 14"/>
          <p:cNvSpPr/>
          <p:nvPr/>
        </p:nvSpPr>
        <p:spPr>
          <a:xfrm>
            <a:off x="4716016" y="2073424"/>
            <a:ext cx="1440160" cy="79208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Ochrana obyvatel obce</a:t>
            </a:r>
            <a:endParaRPr lang="cs-CZ" sz="1600" dirty="0"/>
          </a:p>
        </p:txBody>
      </p:sp>
      <p:sp>
        <p:nvSpPr>
          <p:cNvPr id="17" name="Ovál 16"/>
          <p:cNvSpPr/>
          <p:nvPr/>
        </p:nvSpPr>
        <p:spPr>
          <a:xfrm>
            <a:off x="4971467" y="3158269"/>
            <a:ext cx="158417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Ve vlastnictví občana</a:t>
            </a:r>
            <a:endParaRPr lang="cs-CZ" sz="1600" dirty="0"/>
          </a:p>
        </p:txBody>
      </p:sp>
      <p:sp>
        <p:nvSpPr>
          <p:cNvPr id="18" name="Ovál 17"/>
          <p:cNvSpPr/>
          <p:nvPr/>
        </p:nvSpPr>
        <p:spPr>
          <a:xfrm>
            <a:off x="4427984" y="4120269"/>
            <a:ext cx="1565498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Např. zpevněný sklep</a:t>
            </a:r>
            <a:endParaRPr lang="cs-CZ" sz="1600" dirty="0"/>
          </a:p>
        </p:txBody>
      </p:sp>
      <p:sp>
        <p:nvSpPr>
          <p:cNvPr id="19" name="Ovál 18"/>
          <p:cNvSpPr/>
          <p:nvPr/>
        </p:nvSpPr>
        <p:spPr>
          <a:xfrm>
            <a:off x="6804248" y="2211710"/>
            <a:ext cx="1656184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Často nedokonalé</a:t>
            </a:r>
            <a:endParaRPr lang="cs-CZ" sz="1600" dirty="0"/>
          </a:p>
        </p:txBody>
      </p:sp>
      <p:sp>
        <p:nvSpPr>
          <p:cNvPr id="20" name="Ovál 19"/>
          <p:cNvSpPr/>
          <p:nvPr/>
        </p:nvSpPr>
        <p:spPr>
          <a:xfrm>
            <a:off x="6444208" y="4144813"/>
            <a:ext cx="1584176" cy="792088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Vojenský objekt</a:t>
            </a:r>
            <a:endParaRPr lang="cs-CZ" sz="1600" dirty="0"/>
          </a:p>
        </p:txBody>
      </p:sp>
      <p:sp>
        <p:nvSpPr>
          <p:cNvPr id="21" name="Ovál 20"/>
          <p:cNvSpPr/>
          <p:nvPr/>
        </p:nvSpPr>
        <p:spPr>
          <a:xfrm>
            <a:off x="179512" y="2211710"/>
            <a:ext cx="1944216" cy="792088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Osobní zodpovědnost za kvalitu</a:t>
            </a:r>
            <a:endParaRPr lang="cs-CZ" sz="16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99359" y="733068"/>
            <a:ext cx="3528392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Barevně rozliš popisky hodící se k typu krytu</a:t>
            </a:r>
          </a:p>
        </p:txBody>
      </p:sp>
      <p:sp>
        <p:nvSpPr>
          <p:cNvPr id="22" name="Ovál 21"/>
          <p:cNvSpPr/>
          <p:nvPr/>
        </p:nvSpPr>
        <p:spPr>
          <a:xfrm>
            <a:off x="6804248" y="3183818"/>
            <a:ext cx="2088232" cy="79208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Nerovnoměrné rozmístění</a:t>
            </a:r>
            <a:endParaRPr lang="cs-CZ" sz="1600" dirty="0"/>
          </a:p>
        </p:txBody>
      </p:sp>
      <p:sp>
        <p:nvSpPr>
          <p:cNvPr id="23" name="Ovál 22"/>
          <p:cNvSpPr/>
          <p:nvPr/>
        </p:nvSpPr>
        <p:spPr>
          <a:xfrm>
            <a:off x="1185367" y="3067025"/>
            <a:ext cx="1440160" cy="79208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Tajné umístění</a:t>
            </a:r>
            <a:endParaRPr lang="cs-CZ" sz="1600" dirty="0"/>
          </a:p>
        </p:txBody>
      </p:sp>
      <p:sp>
        <p:nvSpPr>
          <p:cNvPr id="24" name="Ovál 23"/>
          <p:cNvSpPr/>
          <p:nvPr/>
        </p:nvSpPr>
        <p:spPr>
          <a:xfrm>
            <a:off x="2676947" y="2065412"/>
            <a:ext cx="1440160" cy="79208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Nejvyšší ochrana</a:t>
            </a:r>
            <a:endParaRPr lang="cs-CZ" sz="1600" dirty="0"/>
          </a:p>
        </p:txBody>
      </p:sp>
      <p:sp>
        <p:nvSpPr>
          <p:cNvPr id="25" name="Ovál 24"/>
          <p:cNvSpPr/>
          <p:nvPr/>
        </p:nvSpPr>
        <p:spPr>
          <a:xfrm>
            <a:off x="2797521" y="3187799"/>
            <a:ext cx="1881734" cy="79208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Nedostatečná kapacita</a:t>
            </a:r>
            <a:endParaRPr lang="cs-CZ" sz="1600" dirty="0"/>
          </a:p>
        </p:txBody>
      </p:sp>
      <p:sp>
        <p:nvSpPr>
          <p:cNvPr id="26" name="Ovál 25"/>
          <p:cNvSpPr/>
          <p:nvPr/>
        </p:nvSpPr>
        <p:spPr>
          <a:xfrm>
            <a:off x="4716016" y="2065412"/>
            <a:ext cx="1440160" cy="79208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Ochrana obyvatel obce</a:t>
            </a:r>
            <a:endParaRPr lang="cs-CZ" sz="1600" dirty="0"/>
          </a:p>
        </p:txBody>
      </p:sp>
      <p:sp>
        <p:nvSpPr>
          <p:cNvPr id="27" name="Ovál 26"/>
          <p:cNvSpPr/>
          <p:nvPr/>
        </p:nvSpPr>
        <p:spPr>
          <a:xfrm>
            <a:off x="4971467" y="3150257"/>
            <a:ext cx="1584176" cy="79208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Ve vlastnictví občana</a:t>
            </a:r>
            <a:endParaRPr lang="cs-CZ" sz="1600" dirty="0"/>
          </a:p>
        </p:txBody>
      </p:sp>
      <p:sp>
        <p:nvSpPr>
          <p:cNvPr id="28" name="Ovál 27"/>
          <p:cNvSpPr/>
          <p:nvPr/>
        </p:nvSpPr>
        <p:spPr>
          <a:xfrm>
            <a:off x="4427984" y="4121732"/>
            <a:ext cx="1565498" cy="79208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Např. zpevněný sklep</a:t>
            </a:r>
            <a:endParaRPr lang="cs-CZ" sz="1600" dirty="0"/>
          </a:p>
        </p:txBody>
      </p:sp>
      <p:sp>
        <p:nvSpPr>
          <p:cNvPr id="29" name="Ovál 28"/>
          <p:cNvSpPr/>
          <p:nvPr/>
        </p:nvSpPr>
        <p:spPr>
          <a:xfrm>
            <a:off x="6804248" y="2203698"/>
            <a:ext cx="1656184" cy="79208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Často nedokonalé</a:t>
            </a:r>
            <a:endParaRPr lang="cs-CZ" sz="1600" dirty="0"/>
          </a:p>
        </p:txBody>
      </p:sp>
      <p:sp>
        <p:nvSpPr>
          <p:cNvPr id="30" name="Ovál 29"/>
          <p:cNvSpPr/>
          <p:nvPr/>
        </p:nvSpPr>
        <p:spPr>
          <a:xfrm>
            <a:off x="6466309" y="4136801"/>
            <a:ext cx="1584176" cy="79208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Vojenský objekt</a:t>
            </a:r>
            <a:endParaRPr lang="cs-CZ" sz="1600" dirty="0"/>
          </a:p>
        </p:txBody>
      </p:sp>
      <p:sp>
        <p:nvSpPr>
          <p:cNvPr id="31" name="Ovál 30"/>
          <p:cNvSpPr/>
          <p:nvPr/>
        </p:nvSpPr>
        <p:spPr>
          <a:xfrm>
            <a:off x="179165" y="2211710"/>
            <a:ext cx="1944216" cy="79208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Osobní zodpovědnost za kvalitu</a:t>
            </a:r>
            <a:endParaRPr lang="cs-CZ" sz="16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ctrTitle"/>
          </p:nvPr>
        </p:nvSpPr>
        <p:spPr>
          <a:xfrm>
            <a:off x="11995" y="557328"/>
            <a:ext cx="5184775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13.6 Něco navíc pro šikovné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5" name="Zkosené hrany 4"/>
          <p:cNvSpPr/>
          <p:nvPr/>
        </p:nvSpPr>
        <p:spPr>
          <a:xfrm>
            <a:off x="2771800" y="1203598"/>
            <a:ext cx="2520280" cy="504056"/>
          </a:xfrm>
          <a:prstGeom prst="beve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Evakuační zavazadlo</a:t>
            </a:r>
            <a:endParaRPr lang="cs-CZ" dirty="0"/>
          </a:p>
        </p:txBody>
      </p:sp>
      <p:pic>
        <p:nvPicPr>
          <p:cNvPr id="2050" name="Picture 2" descr="C:\Users\lanc\AppData\Local\Microsoft\Windows\Temporary Internet Files\Content.IE5\NIEZW1OT\MP900406643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557" y="1304918"/>
            <a:ext cx="952863" cy="1191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lanc\AppData\Local\Microsoft\Windows\Temporary Internet Files\Content.IE5\5XIL9USJ\MP900321111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2481" y="3439075"/>
            <a:ext cx="926713" cy="1299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lanc\AppData\Local\Microsoft\Windows\Temporary Internet Files\Content.IE5\NIEZW1OT\MC90041263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010649"/>
            <a:ext cx="1546800" cy="889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lanc\AppData\Local\Microsoft\Windows\Temporary Internet Files\Content.IE5\NIEZW1OT\MC900342929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579862"/>
            <a:ext cx="1333203" cy="1162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lanc\AppData\Local\Microsoft\Windows\Temporary Internet Files\Content.IE5\NIEZW1OT\MC900440396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719720"/>
            <a:ext cx="1113734" cy="1113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C:\Users\lanc\AppData\Local\Microsoft\Windows\Temporary Internet Files\Content.IE5\NIEZW1OT\MP900390536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4466" y="2419975"/>
            <a:ext cx="1001035" cy="1001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 descr="C:\Users\lanc\AppData\Local\Microsoft\Windows\Temporary Internet Files\Content.IE5\5XIL9USJ\MC900360173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0310" y="2743566"/>
            <a:ext cx="950720" cy="1118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C:\Users\lanc\AppData\Local\Microsoft\Windows\Temporary Internet Files\Content.IE5\NIEZW1OT\MP900398845[1]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2958" y="3889103"/>
            <a:ext cx="1296144" cy="925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13" descr="C:\Users\lanc\AppData\Local\Microsoft\Windows\Temporary Internet Files\Content.IE5\5XIL9USJ\MP900405398[1]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1621" y="1962563"/>
            <a:ext cx="1544216" cy="1103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231842" y="2571910"/>
            <a:ext cx="15227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+mn-lt"/>
              </a:rPr>
              <a:t>Trvanlivé potraviny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993222" y="3337917"/>
            <a:ext cx="942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+mn-lt"/>
              </a:rPr>
              <a:t>Doklady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1754601" y="1842377"/>
            <a:ext cx="942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+mn-lt"/>
              </a:rPr>
              <a:t>Svítilna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2890156" y="4694954"/>
            <a:ext cx="942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+mn-lt"/>
              </a:rPr>
              <a:t>Voda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4349180" y="3483104"/>
            <a:ext cx="942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+mn-lt"/>
              </a:rPr>
              <a:t>Peníze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5756734" y="2291839"/>
            <a:ext cx="942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+mn-lt"/>
              </a:rPr>
              <a:t>Náhradní oblečení 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6024846" y="714825"/>
            <a:ext cx="1953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+mn-lt"/>
              </a:rPr>
              <a:t>Předměty denní potřeby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7176889" y="3390690"/>
            <a:ext cx="16028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+mn-lt"/>
              </a:rPr>
              <a:t>Hygienické potřeby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7259236" y="4022810"/>
            <a:ext cx="942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+mn-lt"/>
              </a:rPr>
              <a:t>Léky</a:t>
            </a:r>
          </a:p>
        </p:txBody>
      </p:sp>
      <p:pic>
        <p:nvPicPr>
          <p:cNvPr id="2" name="Picture 2" descr="C:\Users\lanc\AppData\Local\Microsoft\Windows\Temporary Internet Files\Content.IE5\FFUXY7OE\MP900439090[1]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300" y="1987680"/>
            <a:ext cx="1405780" cy="101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ovéPole 24"/>
          <p:cNvSpPr txBox="1"/>
          <p:nvPr/>
        </p:nvSpPr>
        <p:spPr>
          <a:xfrm>
            <a:off x="4589190" y="1962563"/>
            <a:ext cx="942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+mn-lt"/>
              </a:rPr>
              <a:t>Zábava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ctrTitle"/>
          </p:nvPr>
        </p:nvSpPr>
        <p:spPr>
          <a:xfrm>
            <a:off x="147" y="555526"/>
            <a:ext cx="4284663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13.7 CLIL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                       </a:t>
            </a:r>
            <a:r>
              <a:rPr lang="cs-CZ" sz="1600" b="1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Chemistry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358602" y="1196008"/>
            <a:ext cx="3096344" cy="43204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</a:t>
            </a:r>
            <a:r>
              <a:rPr lang="cs-CZ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err="1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cs-CZ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err="1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emergency</a:t>
            </a:r>
            <a:endParaRPr lang="cs-CZ" b="1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Šipka doprava 5"/>
          <p:cNvSpPr/>
          <p:nvPr/>
        </p:nvSpPr>
        <p:spPr>
          <a:xfrm>
            <a:off x="3563888" y="1304020"/>
            <a:ext cx="720080" cy="216024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428456" y="873423"/>
            <a:ext cx="4176464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latin typeface="+mn-lt"/>
              </a:rPr>
              <a:t>- </a:t>
            </a:r>
            <a:r>
              <a:rPr lang="cs-CZ" sz="1600" b="1" dirty="0" err="1" smtClean="0">
                <a:latin typeface="+mn-lt"/>
              </a:rPr>
              <a:t>situation</a:t>
            </a:r>
            <a:r>
              <a:rPr lang="cs-CZ" sz="1600" b="1" dirty="0" smtClean="0">
                <a:latin typeface="+mn-lt"/>
              </a:rPr>
              <a:t>, </a:t>
            </a:r>
            <a:r>
              <a:rPr lang="cs-CZ" sz="1600" b="1" dirty="0" err="1" smtClean="0">
                <a:latin typeface="+mn-lt"/>
              </a:rPr>
              <a:t>when</a:t>
            </a:r>
            <a:r>
              <a:rPr lang="cs-CZ" sz="1600" b="1" dirty="0" smtClean="0">
                <a:latin typeface="+mn-lt"/>
              </a:rPr>
              <a:t> </a:t>
            </a:r>
            <a:r>
              <a:rPr lang="cs-CZ" sz="1600" b="1" dirty="0" err="1" smtClean="0">
                <a:latin typeface="+mn-lt"/>
              </a:rPr>
              <a:t>lives</a:t>
            </a:r>
            <a:r>
              <a:rPr lang="cs-CZ" sz="1600" b="1" dirty="0" smtClean="0">
                <a:latin typeface="+mn-lt"/>
              </a:rPr>
              <a:t> </a:t>
            </a:r>
            <a:r>
              <a:rPr lang="cs-CZ" sz="1600" b="1" dirty="0" err="1" smtClean="0">
                <a:latin typeface="+mn-lt"/>
              </a:rPr>
              <a:t>of</a:t>
            </a:r>
            <a:r>
              <a:rPr lang="cs-CZ" sz="1600" b="1" dirty="0" smtClean="0">
                <a:latin typeface="+mn-lt"/>
              </a:rPr>
              <a:t> </a:t>
            </a:r>
            <a:r>
              <a:rPr lang="cs-CZ" sz="1600" b="1" dirty="0" err="1" smtClean="0">
                <a:latin typeface="+mn-lt"/>
              </a:rPr>
              <a:t>men</a:t>
            </a:r>
            <a:r>
              <a:rPr lang="cs-CZ" sz="1600" b="1" dirty="0" smtClean="0">
                <a:latin typeface="+mn-lt"/>
              </a:rPr>
              <a:t> </a:t>
            </a:r>
            <a:r>
              <a:rPr lang="cs-CZ" sz="1600" b="1" dirty="0" err="1" smtClean="0">
                <a:latin typeface="+mn-lt"/>
              </a:rPr>
              <a:t>or</a:t>
            </a:r>
            <a:r>
              <a:rPr lang="cs-CZ" sz="1600" b="1" dirty="0" smtClean="0">
                <a:latin typeface="+mn-lt"/>
              </a:rPr>
              <a:t> </a:t>
            </a:r>
            <a:r>
              <a:rPr lang="cs-CZ" sz="1600" b="1" dirty="0" err="1" smtClean="0">
                <a:latin typeface="+mn-lt"/>
              </a:rPr>
              <a:t>animals</a:t>
            </a:r>
            <a:r>
              <a:rPr lang="cs-CZ" sz="1600" b="1" dirty="0" smtClean="0">
                <a:latin typeface="+mn-lt"/>
              </a:rPr>
              <a:t>, </a:t>
            </a:r>
            <a:r>
              <a:rPr lang="cs-CZ" sz="1600" b="1" dirty="0" err="1" smtClean="0">
                <a:latin typeface="+mn-lt"/>
              </a:rPr>
              <a:t>property</a:t>
            </a:r>
            <a:r>
              <a:rPr lang="cs-CZ" sz="1600" b="1" dirty="0" smtClean="0">
                <a:latin typeface="+mn-lt"/>
              </a:rPr>
              <a:t> and </a:t>
            </a:r>
            <a:r>
              <a:rPr lang="cs-CZ" sz="1600" b="1" dirty="0" err="1" smtClean="0">
                <a:latin typeface="+mn-lt"/>
              </a:rPr>
              <a:t>environment</a:t>
            </a:r>
            <a:r>
              <a:rPr lang="cs-CZ" sz="1600" b="1" dirty="0" smtClean="0">
                <a:latin typeface="+mn-lt"/>
              </a:rPr>
              <a:t> are </a:t>
            </a:r>
            <a:r>
              <a:rPr lang="cs-CZ" sz="1600" b="1" dirty="0" err="1" smtClean="0">
                <a:latin typeface="+mn-lt"/>
              </a:rPr>
              <a:t>endangered</a:t>
            </a:r>
            <a:r>
              <a:rPr lang="cs-CZ" sz="1600" b="1" dirty="0" smtClean="0">
                <a:latin typeface="+mn-lt"/>
              </a:rPr>
              <a:t> and </a:t>
            </a:r>
            <a:r>
              <a:rPr lang="cs-CZ" sz="1600" b="1" dirty="0" err="1" smtClean="0">
                <a:latin typeface="+mn-lt"/>
              </a:rPr>
              <a:t>state</a:t>
            </a:r>
            <a:r>
              <a:rPr lang="cs-CZ" sz="1600" b="1" dirty="0" smtClean="0">
                <a:latin typeface="+mn-lt"/>
              </a:rPr>
              <a:t> </a:t>
            </a:r>
            <a:r>
              <a:rPr lang="cs-CZ" sz="1600" b="1" dirty="0" err="1" smtClean="0">
                <a:latin typeface="+mn-lt"/>
              </a:rPr>
              <a:t>takes</a:t>
            </a:r>
            <a:r>
              <a:rPr lang="cs-CZ" sz="1600" b="1" dirty="0" smtClean="0">
                <a:latin typeface="+mn-lt"/>
              </a:rPr>
              <a:t> </a:t>
            </a:r>
            <a:r>
              <a:rPr lang="cs-CZ" sz="1600" b="1" dirty="0" err="1" smtClean="0">
                <a:latin typeface="+mn-lt"/>
              </a:rPr>
              <a:t>concrete</a:t>
            </a:r>
            <a:r>
              <a:rPr lang="cs-CZ" sz="1600" b="1" dirty="0" smtClean="0">
                <a:latin typeface="+mn-lt"/>
              </a:rPr>
              <a:t> </a:t>
            </a:r>
            <a:r>
              <a:rPr lang="cs-CZ" sz="1600" b="1" dirty="0" err="1" smtClean="0">
                <a:latin typeface="+mn-lt"/>
              </a:rPr>
              <a:t>steps</a:t>
            </a:r>
            <a:r>
              <a:rPr lang="cs-CZ" sz="1600" b="1" dirty="0" smtClean="0">
                <a:latin typeface="+mn-lt"/>
              </a:rPr>
              <a:t> to </a:t>
            </a:r>
            <a:r>
              <a:rPr lang="cs-CZ" sz="1600" b="1" dirty="0" err="1" smtClean="0">
                <a:latin typeface="+mn-lt"/>
              </a:rPr>
              <a:t>protect</a:t>
            </a:r>
            <a:r>
              <a:rPr lang="cs-CZ" sz="1600" b="1" dirty="0" smtClean="0">
                <a:latin typeface="+mn-lt"/>
              </a:rPr>
              <a:t> </a:t>
            </a:r>
            <a:r>
              <a:rPr lang="cs-CZ" sz="1600" b="1" dirty="0" err="1" smtClean="0">
                <a:latin typeface="+mn-lt"/>
              </a:rPr>
              <a:t>its</a:t>
            </a:r>
            <a:r>
              <a:rPr lang="cs-CZ" sz="1600" b="1" dirty="0" smtClean="0">
                <a:latin typeface="+mn-lt"/>
              </a:rPr>
              <a:t> </a:t>
            </a:r>
            <a:r>
              <a:rPr lang="cs-CZ" sz="1600" b="1" dirty="0" err="1" smtClean="0">
                <a:latin typeface="+mn-lt"/>
              </a:rPr>
              <a:t>citiziens</a:t>
            </a:r>
            <a:endParaRPr lang="cs-CZ" sz="1600" b="1" dirty="0" smtClean="0">
              <a:latin typeface="+mn-lt"/>
            </a:endParaRPr>
          </a:p>
        </p:txBody>
      </p:sp>
      <p:sp>
        <p:nvSpPr>
          <p:cNvPr id="2" name="Plaketa 1"/>
          <p:cNvSpPr/>
          <p:nvPr/>
        </p:nvSpPr>
        <p:spPr>
          <a:xfrm>
            <a:off x="3995936" y="2679762"/>
            <a:ext cx="2088232" cy="396044"/>
          </a:xfrm>
          <a:prstGeom prst="plaqu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i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Evacuation</a:t>
            </a:r>
            <a:endParaRPr lang="cs-CZ" i="1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Šipka doprava 9"/>
          <p:cNvSpPr/>
          <p:nvPr/>
        </p:nvSpPr>
        <p:spPr>
          <a:xfrm rot="5400000">
            <a:off x="1546734" y="1950641"/>
            <a:ext cx="720080" cy="216024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>
            <a:off x="1258702" y="2679762"/>
            <a:ext cx="1296144" cy="43204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i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Warning</a:t>
            </a:r>
            <a:endParaRPr lang="cs-CZ" i="1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Šipka doprava 11"/>
          <p:cNvSpPr/>
          <p:nvPr/>
        </p:nvSpPr>
        <p:spPr>
          <a:xfrm>
            <a:off x="2843808" y="2787774"/>
            <a:ext cx="720080" cy="216024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prava 12"/>
          <p:cNvSpPr/>
          <p:nvPr/>
        </p:nvSpPr>
        <p:spPr>
          <a:xfrm rot="5400000">
            <a:off x="4680012" y="3471850"/>
            <a:ext cx="720080" cy="216024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oblený obdélník 13"/>
          <p:cNvSpPr/>
          <p:nvPr/>
        </p:nvSpPr>
        <p:spPr>
          <a:xfrm>
            <a:off x="4391980" y="4227934"/>
            <a:ext cx="1296144" cy="43204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i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Shelter</a:t>
            </a:r>
            <a:endParaRPr lang="cs-CZ" i="1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Šipka doprava 14"/>
          <p:cNvSpPr/>
          <p:nvPr/>
        </p:nvSpPr>
        <p:spPr>
          <a:xfrm>
            <a:off x="6372200" y="2787774"/>
            <a:ext cx="720080" cy="216024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s odříznutým příčným rohem 2"/>
          <p:cNvSpPr/>
          <p:nvPr/>
        </p:nvSpPr>
        <p:spPr>
          <a:xfrm>
            <a:off x="7451998" y="2391730"/>
            <a:ext cx="1368152" cy="972108"/>
          </a:xfrm>
          <a:prstGeom prst="snip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i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Bug</a:t>
            </a:r>
          </a:p>
          <a:p>
            <a:pPr algn="ctr"/>
            <a:r>
              <a:rPr lang="cs-CZ" i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</a:t>
            </a:r>
            <a:endParaRPr lang="cs-CZ" i="1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cs-CZ" i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Bag</a:t>
            </a:r>
            <a:endParaRPr lang="cs-CZ" i="1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Documents and Settings\lanc\Local Settings\Temporary Internet Files\Content.IE5\5J6YF64N\MP900407571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382" y="3256198"/>
            <a:ext cx="2526784" cy="168386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lanc\Local Settings\Temporary Internet Files\Content.IE5\R2Z7KXZA\MC90023252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4802" y="3111810"/>
            <a:ext cx="771886" cy="120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Documents and Settings\lanc\Local Settings\Temporary Internet Files\Content.IE5\6P2KZLGM\MC900441453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2605" y="3616796"/>
            <a:ext cx="1436184" cy="143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Documents and Settings\lanc\Local Settings\Temporary Internet Files\Content.IE5\5BCFQ7EN\MC900287606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9666" y="1726130"/>
            <a:ext cx="1189022" cy="953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ctrTitle"/>
          </p:nvPr>
        </p:nvSpPr>
        <p:spPr>
          <a:xfrm>
            <a:off x="17821" y="496195"/>
            <a:ext cx="2916238" cy="534988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13.8 Test znalostí</a:t>
            </a:r>
          </a:p>
        </p:txBody>
      </p:sp>
      <p:sp>
        <p:nvSpPr>
          <p:cNvPr id="29699" name="TextovéPole 1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16688" y="3867150"/>
            <a:ext cx="2303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sz="1200">
              <a:latin typeface="Times New Roman" pitchFamily="18" charset="0"/>
            </a:endParaRPr>
          </a:p>
          <a:p>
            <a:endParaRPr lang="cs-CZ" sz="1200">
              <a:latin typeface="Times New Roman" pitchFamily="18" charset="0"/>
            </a:endParaRPr>
          </a:p>
        </p:txBody>
      </p:sp>
      <p:sp>
        <p:nvSpPr>
          <p:cNvPr id="29700" name="TextovéPole 12"/>
          <p:cNvSpPr txBox="1">
            <a:spLocks noChangeArrowheads="1"/>
          </p:cNvSpPr>
          <p:nvPr/>
        </p:nvSpPr>
        <p:spPr bwMode="auto">
          <a:xfrm>
            <a:off x="7667625" y="1193800"/>
            <a:ext cx="14763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1200" b="1" dirty="0">
                <a:solidFill>
                  <a:srgbClr val="813763"/>
                </a:solidFill>
                <a:latin typeface="Times New Roman" pitchFamily="18" charset="0"/>
              </a:rPr>
              <a:t>Správné odpovědi:</a:t>
            </a: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846745"/>
              </p:ext>
            </p:extLst>
          </p:nvPr>
        </p:nvGraphicFramePr>
        <p:xfrm>
          <a:off x="107950" y="1044575"/>
          <a:ext cx="7632402" cy="39371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1962"/>
                <a:gridCol w="3960440"/>
              </a:tblGrid>
              <a:tr h="1894947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cs-CZ" sz="1600" b="1" dirty="0" smtClean="0">
                          <a:solidFill>
                            <a:schemeClr val="bg1"/>
                          </a:solidFill>
                        </a:rPr>
                        <a:t>Mezi krizové stavy nepatří:</a:t>
                      </a:r>
                    </a:p>
                    <a:p>
                      <a:pPr marL="0" indent="0" algn="l">
                        <a:buNone/>
                      </a:pPr>
                      <a:endParaRPr lang="cs-CZ" sz="16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a/  nouzový stav</a:t>
                      </a: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pohotovostní stav</a:t>
                      </a: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 stav ohrožení státu</a:t>
                      </a: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stav nebezpečí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3"/>
                      </a:pP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Kdy a jak probíhá zkouška funkčnosti poplašných sirén?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a/   první středa v měsíci, kolísavý tón,</a:t>
                      </a:r>
                      <a:r>
                        <a:rPr lang="cs-CZ" sz="16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140s</a:t>
                      </a:r>
                      <a:endParaRPr lang="cs-CZ" sz="16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 první pondělí v měsíci, rovný</a:t>
                      </a:r>
                      <a:r>
                        <a:rPr lang="cs-CZ" sz="16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tón, 120s</a:t>
                      </a:r>
                      <a:endParaRPr lang="cs-CZ" sz="16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  první pondělí v měsíci, kolísavý tón, 120s</a:t>
                      </a:r>
                      <a:endParaRPr lang="cs-CZ" sz="1600" b="0" baseline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 první středa v měsíci, rovný tón, 140s</a:t>
                      </a:r>
                      <a:endParaRPr lang="cs-CZ" sz="16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1894947"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2"/>
                      </a:pP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Evakuace je přesun… </a:t>
                      </a:r>
                    </a:p>
                    <a:p>
                      <a:pPr marL="0" indent="0" algn="l">
                        <a:buNone/>
                      </a:pPr>
                      <a:endParaRPr lang="cs-CZ" sz="16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   osob a jejich majetku z nebezpečné oblasti</a:t>
                      </a:r>
                    </a:p>
                    <a:p>
                      <a:pPr marL="342900" indent="-342900" algn="l"/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 osob, zvířat a majetku do bezpečí</a:t>
                      </a:r>
                    </a:p>
                    <a:p>
                      <a:pPr marL="342900" indent="-342900" algn="l"/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  majetku do cizích rukou</a:t>
                      </a:r>
                    </a:p>
                    <a:p>
                      <a:pPr marL="342900" indent="-342900" algn="l"/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 osob organizovaný pouze armádou</a:t>
                      </a:r>
                    </a:p>
                    <a:p>
                      <a:pPr marL="342900" indent="-342900" algn="l"/>
                      <a:endParaRPr lang="cs-CZ" sz="16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Do evakuačního zavazadla nepatří…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    notebook, fotoaparát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 </a:t>
                      </a:r>
                      <a:r>
                        <a:rPr lang="cs-CZ" sz="16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náhradní oblečení, kniha</a:t>
                      </a:r>
                      <a:endParaRPr lang="cs-CZ" sz="16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</a:t>
                      </a:r>
                      <a:r>
                        <a:rPr lang="cs-CZ" sz="16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hygienické potřeby, zásoby jídla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  doklady, peníze</a:t>
                      </a:r>
                      <a:endParaRPr lang="cs-CZ" sz="16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7994650" y="1439863"/>
            <a:ext cx="503238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buFontTx/>
              <a:buAutoNum type="arabicPeriod"/>
            </a:pPr>
            <a:endParaRPr lang="cs-CZ" sz="1200" dirty="0">
              <a:latin typeface="Times New Roman" pitchFamily="18" charset="0"/>
            </a:endParaRP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</a:rPr>
              <a:t>b</a:t>
            </a: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</a:rPr>
              <a:t>b</a:t>
            </a: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</a:rPr>
              <a:t>d</a:t>
            </a: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</a:rPr>
              <a:t>a</a:t>
            </a:r>
          </a:p>
          <a:p>
            <a:pPr marL="228600" indent="-228600"/>
            <a:endParaRPr lang="cs-CZ" sz="1200" dirty="0">
              <a:latin typeface="Times New Roman" pitchFamily="18" charset="0"/>
            </a:endParaRPr>
          </a:p>
        </p:txBody>
      </p:sp>
      <p:sp>
        <p:nvSpPr>
          <p:cNvPr id="29713" name="TextovéPole 16"/>
          <p:cNvSpPr txBox="1">
            <a:spLocks noChangeArrowheads="1"/>
          </p:cNvSpPr>
          <p:nvPr/>
        </p:nvSpPr>
        <p:spPr bwMode="auto">
          <a:xfrm>
            <a:off x="7704138" y="4237038"/>
            <a:ext cx="1439862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>
                <a:solidFill>
                  <a:srgbClr val="813763"/>
                </a:solidFill>
                <a:latin typeface="Times New Roman" pitchFamily="18" charset="0"/>
              </a:rPr>
              <a:t>Test  na známku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35942" y="538595"/>
            <a:ext cx="4464050" cy="534988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13.9 Použité zdroje, citace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95536" y="1563638"/>
            <a:ext cx="8208912" cy="24482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cs-CZ" sz="1600" dirty="0" smtClean="0">
                <a:hlinkClick r:id="rId2"/>
              </a:rPr>
              <a:t>http</a:t>
            </a:r>
            <a:r>
              <a:rPr lang="cs-CZ" sz="1600" dirty="0">
                <a:hlinkClick r:id="rId2"/>
              </a:rPr>
              <a:t>://</a:t>
            </a:r>
            <a:r>
              <a:rPr lang="cs-CZ" sz="1600" dirty="0" smtClean="0">
                <a:hlinkClick r:id="rId2"/>
              </a:rPr>
              <a:t>www.zachranny-kruh.cz</a:t>
            </a:r>
            <a:endParaRPr lang="cs-CZ" sz="1600" dirty="0" smtClean="0"/>
          </a:p>
          <a:p>
            <a:pPr marL="342900" indent="-342900">
              <a:buAutoNum type="arabicPeriod"/>
            </a:pPr>
            <a:r>
              <a:rPr lang="cs-CZ" sz="1600" dirty="0">
                <a:hlinkClick r:id="rId3"/>
              </a:rPr>
              <a:t>http://cs.wikipedia.org/wiki/Tropick%C3%A1_cykl%C3%B3na</a:t>
            </a:r>
            <a:endParaRPr lang="cs-CZ" sz="1600" dirty="0" smtClean="0"/>
          </a:p>
          <a:p>
            <a:pPr marL="342900" indent="-342900">
              <a:buAutoNum type="arabicPeriod"/>
            </a:pPr>
            <a:r>
              <a:rPr lang="cs-CZ" sz="1600" dirty="0" smtClean="0"/>
              <a:t>Ochrana člověka za mimořádných událostí, Příručka pro učitele základních a středních škol, Praha 2003</a:t>
            </a:r>
          </a:p>
          <a:p>
            <a:pPr marL="342900" indent="-342900">
              <a:buAutoNum type="arabicPeriod"/>
            </a:pPr>
            <a:r>
              <a:rPr lang="cs-CZ" sz="1600" dirty="0" smtClean="0">
                <a:hlinkClick r:id="rId4"/>
              </a:rPr>
              <a:t>www.hzscr.cz</a:t>
            </a:r>
            <a:r>
              <a:rPr lang="cs-CZ" sz="1600" dirty="0" smtClean="0"/>
              <a:t> </a:t>
            </a:r>
          </a:p>
          <a:p>
            <a:pPr marL="342900" indent="-342900">
              <a:buAutoNum type="arabicPeriod"/>
            </a:pPr>
            <a:r>
              <a:rPr lang="cs-CZ" sz="1600" dirty="0" smtClean="0"/>
              <a:t>Obrázky z databáze klipart</a:t>
            </a:r>
          </a:p>
          <a:p>
            <a:pPr marL="342900" indent="-342900">
              <a:buAutoNum type="arabicPeriod"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02321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TC010219413[[fn=Motiv vzorku kravaty]]</Template>
  <TotalTime>2525</TotalTime>
  <Words>1076</Words>
  <Application>Microsoft Office PowerPoint</Application>
  <PresentationFormat>Předvádění na obrazovce (16:9)</PresentationFormat>
  <Paragraphs>175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13.1 Krizové stavy, varovný signál, evakuace, ukrytí</vt:lpstr>
      <vt:lpstr>13.2 Co již víme?</vt:lpstr>
      <vt:lpstr>13.3 Jaké si řekneme nové termíny a názvy?</vt:lpstr>
      <vt:lpstr>13.4 Co si řekneme nového?</vt:lpstr>
      <vt:lpstr>13.5 Procvičení a příklady</vt:lpstr>
      <vt:lpstr>13.6 Něco navíc pro šikovné</vt:lpstr>
      <vt:lpstr>13.7 CLIL</vt:lpstr>
      <vt:lpstr>13.8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Eva Zralá</cp:lastModifiedBy>
  <cp:revision>250</cp:revision>
  <dcterms:created xsi:type="dcterms:W3CDTF">2010-10-18T18:21:56Z</dcterms:created>
  <dcterms:modified xsi:type="dcterms:W3CDTF">2012-07-12T06:09:28Z</dcterms:modified>
</cp:coreProperties>
</file>