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2D050"/>
    <a:srgbClr val="FFCCCC"/>
    <a:srgbClr val="FF99CC"/>
    <a:srgbClr val="FF66CC"/>
    <a:srgbClr val="FF33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1449" autoAdjust="0"/>
  </p:normalViewPr>
  <p:slideViewPr>
    <p:cSldViewPr>
      <p:cViewPr>
        <p:scale>
          <a:sx n="90" d="100"/>
          <a:sy n="9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duotone>
              <a:prstClr val="black"/>
              <a:schemeClr val="accent6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/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wm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12" Type="http://schemas.openxmlformats.org/officeDocument/2006/relationships/image" Target="../media/image2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wmf"/><Relationship Id="rId11" Type="http://schemas.openxmlformats.org/officeDocument/2006/relationships/image" Target="../media/image23.jpeg"/><Relationship Id="rId5" Type="http://schemas.openxmlformats.org/officeDocument/2006/relationships/image" Target="../media/image17.wmf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wmf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Tropick%C3%A1_cykl%C3%B3na" TargetMode="External"/><Relationship Id="rId2" Type="http://schemas.openxmlformats.org/officeDocument/2006/relationships/hyperlink" Target="http://www.zachranny-kruh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zscr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4283"/>
            <a:ext cx="8885238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13.1 Krizové stavy, varovný signál, evakuace,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ukrytí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-276" y="4497169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Lukáš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Lanč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</p:txBody>
      </p:sp>
      <p:pic>
        <p:nvPicPr>
          <p:cNvPr id="25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543335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lanc\AppData\Local\Microsoft\Windows\Temporary Internet Files\Content.IE5\NIEZW1OT\MC9003890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67694"/>
            <a:ext cx="1295767" cy="181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anc\AppData\Local\Microsoft\Windows\Temporary Internet Files\Content.IE5\5XIL9USJ\MC90037024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40696"/>
            <a:ext cx="2448272" cy="184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anc\AppData\Local\Microsoft\Windows\Temporary Internet Files\Content.IE5\5XIL9USJ\MP90043853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86520"/>
            <a:ext cx="1713522" cy="298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7821" y="523875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13.10 Anotace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55560"/>
              </p:ext>
            </p:extLst>
          </p:nvPr>
        </p:nvGraphicFramePr>
        <p:xfrm>
          <a:off x="935596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Lukáš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Lanč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07</a:t>
                      </a:r>
                      <a:r>
                        <a:rPr lang="cs-CZ" baseline="0" dirty="0" smtClean="0"/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Krizové situace, evakuace, varovný signál, ochrana, bezpečnost, úkryt</a:t>
                      </a: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věnující se krizovým</a:t>
                      </a:r>
                      <a:r>
                        <a:rPr lang="cs-CZ" baseline="0" dirty="0" smtClean="0"/>
                        <a:t> stavům, </a:t>
                      </a:r>
                      <a:r>
                        <a:rPr lang="cs-CZ" baseline="0" dirty="0" smtClean="0"/>
                        <a:t>upozorněním </a:t>
                      </a:r>
                      <a:r>
                        <a:rPr lang="cs-CZ" baseline="0" dirty="0" smtClean="0"/>
                        <a:t>na ně a adekvátní reakci obyvatelstva i státu.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5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lanc\AppData\Local\Microsoft\Windows\Temporary Internet Files\Content.IE5\5XIL9USJ\MP9004372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095" y="2185975"/>
            <a:ext cx="995841" cy="149163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anc\AppData\Local\Microsoft\Windows\Temporary Internet Files\Content.IE5\G3SM4URQ\MM900365287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817" y="2067694"/>
            <a:ext cx="1190625" cy="11906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ousměrná vodorovná šipka 5"/>
          <p:cNvSpPr/>
          <p:nvPr/>
        </p:nvSpPr>
        <p:spPr>
          <a:xfrm>
            <a:off x="2844552" y="1581640"/>
            <a:ext cx="3456384" cy="324036"/>
          </a:xfrm>
          <a:prstGeom prst="leftRightArrow">
            <a:avLst/>
          </a:prstGeom>
          <a:gradFill>
            <a:gsLst>
              <a:gs pos="71000">
                <a:srgbClr val="FF0000"/>
              </a:gs>
              <a:gs pos="50000">
                <a:srgbClr val="FFFF00"/>
              </a:gs>
              <a:gs pos="28000">
                <a:srgbClr val="FFC0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solidFill>
                <a:sysClr val="windowText" lastClr="00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50" y="547237"/>
            <a:ext cx="44640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8" name="Popisek se šipkou dolů 7"/>
          <p:cNvSpPr/>
          <p:nvPr/>
        </p:nvSpPr>
        <p:spPr>
          <a:xfrm>
            <a:off x="6588224" y="1419622"/>
            <a:ext cx="2113706" cy="1296144"/>
          </a:xfrm>
          <a:prstGeom prst="downArrowCallout">
            <a:avLst>
              <a:gd name="adj1" fmla="val 10303"/>
              <a:gd name="adj2" fmla="val 15447"/>
              <a:gd name="adj3" fmla="val 17651"/>
              <a:gd name="adj4" fmla="val 64977"/>
            </a:avLst>
          </a:prstGeom>
          <a:gradFill flip="none" rotWithShape="1">
            <a:gsLst>
              <a:gs pos="0">
                <a:schemeClr val="accent3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Vyhlášen v krizové situaci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Vývojový diagram: děrná páska 8"/>
          <p:cNvSpPr/>
          <p:nvPr/>
        </p:nvSpPr>
        <p:spPr>
          <a:xfrm>
            <a:off x="6228184" y="2715766"/>
            <a:ext cx="2808312" cy="2088232"/>
          </a:xfrm>
          <a:prstGeom prst="flowChartPunchedTape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ysClr val="windowText" lastClr="000000"/>
                </a:solidFill>
              </a:rPr>
              <a:t>Mimořádná událost, kritické ohrožení </a:t>
            </a:r>
            <a:r>
              <a:rPr lang="cs-CZ" dirty="0" smtClean="0">
                <a:solidFill>
                  <a:sysClr val="windowText" lastClr="000000"/>
                </a:solidFill>
              </a:rPr>
              <a:t>infrastruktury </a:t>
            </a:r>
            <a:r>
              <a:rPr lang="cs-CZ" dirty="0">
                <a:solidFill>
                  <a:sysClr val="windowText" lastClr="000000"/>
                </a:solidFill>
              </a:rPr>
              <a:t>či jiné velké nebezpečí pro občany a jejich majetek</a:t>
            </a:r>
          </a:p>
        </p:txBody>
      </p:sp>
      <p:sp>
        <p:nvSpPr>
          <p:cNvPr id="12" name="Výbuch 2 11"/>
          <p:cNvSpPr/>
          <p:nvPr/>
        </p:nvSpPr>
        <p:spPr>
          <a:xfrm>
            <a:off x="3347864" y="915566"/>
            <a:ext cx="2636887" cy="1656184"/>
          </a:xfrm>
          <a:prstGeom prst="irregularSeal2">
            <a:avLst/>
          </a:prstGeom>
          <a:gradFill>
            <a:gsLst>
              <a:gs pos="21000">
                <a:srgbClr val="FF0000"/>
              </a:gs>
              <a:gs pos="50000">
                <a:srgbClr val="FFFF00"/>
              </a:gs>
              <a:gs pos="100000">
                <a:srgbClr val="FFC0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ysClr val="windowText" lastClr="000000"/>
                </a:solidFill>
              </a:rPr>
              <a:t>Krizový stav</a:t>
            </a:r>
            <a:endParaRPr lang="cs-CZ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Vývojový diagram: dokument 13"/>
          <p:cNvSpPr/>
          <p:nvPr/>
        </p:nvSpPr>
        <p:spPr>
          <a:xfrm>
            <a:off x="179512" y="1581640"/>
            <a:ext cx="2448272" cy="1350150"/>
          </a:xfrm>
          <a:prstGeom prst="flowChartDocument">
            <a:avLst/>
          </a:prstGeom>
          <a:gradFill>
            <a:gsLst>
              <a:gs pos="71000">
                <a:schemeClr val="accent3">
                  <a:lumMod val="60000"/>
                  <a:lumOff val="40000"/>
                </a:schemeClr>
              </a:gs>
              <a:gs pos="50000">
                <a:schemeClr val="bg2">
                  <a:lumMod val="75000"/>
                </a:schemeClr>
              </a:gs>
              <a:gs pos="2800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1581640"/>
            <a:ext cx="240560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pPr marL="0" indent="0" algn="ctr">
              <a:buNone/>
            </a:pPr>
            <a:r>
              <a:rPr lang="cs-CZ" b="1" u="sng" dirty="0" smtClean="0"/>
              <a:t>Stav nebezpečí</a:t>
            </a:r>
          </a:p>
          <a:p>
            <a:r>
              <a:rPr lang="cs-CZ" dirty="0"/>
              <a:t>v</a:t>
            </a:r>
            <a:r>
              <a:rPr lang="cs-CZ" dirty="0" smtClean="0"/>
              <a:t>yhlašuje hejtman (primátor)</a:t>
            </a:r>
          </a:p>
          <a:p>
            <a:r>
              <a:rPr lang="cs-CZ" dirty="0"/>
              <a:t>n</a:t>
            </a:r>
            <a:r>
              <a:rPr lang="cs-CZ" dirty="0" smtClean="0"/>
              <a:t>a 30 dní, kraj či jeho část</a:t>
            </a:r>
          </a:p>
          <a:p>
            <a:r>
              <a:rPr lang="cs-CZ" dirty="0"/>
              <a:t>o</a:t>
            </a:r>
            <a:r>
              <a:rPr lang="cs-CZ" dirty="0" smtClean="0"/>
              <a:t>hrožení života, zdraví, majetku, prostředí, jež nedosahuje značného rozsahu</a:t>
            </a:r>
            <a:endParaRPr lang="cs-CZ" dirty="0"/>
          </a:p>
        </p:txBody>
      </p:sp>
      <p:sp>
        <p:nvSpPr>
          <p:cNvPr id="19" name="Vývojový diagram: dokument 18"/>
          <p:cNvSpPr/>
          <p:nvPr/>
        </p:nvSpPr>
        <p:spPr>
          <a:xfrm>
            <a:off x="251545" y="3291830"/>
            <a:ext cx="2448272" cy="1350150"/>
          </a:xfrm>
          <a:prstGeom prst="flowChartDocument">
            <a:avLst/>
          </a:prstGeom>
          <a:gradFill>
            <a:gsLst>
              <a:gs pos="71000">
                <a:schemeClr val="accent3">
                  <a:lumMod val="60000"/>
                  <a:lumOff val="40000"/>
                </a:schemeClr>
              </a:gs>
              <a:gs pos="50000">
                <a:schemeClr val="bg2">
                  <a:lumMod val="75000"/>
                </a:schemeClr>
              </a:gs>
              <a:gs pos="2800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sp>
        <p:nvSpPr>
          <p:cNvPr id="20" name="Vývojový diagram: dokument 19"/>
          <p:cNvSpPr/>
          <p:nvPr/>
        </p:nvSpPr>
        <p:spPr>
          <a:xfrm>
            <a:off x="3059832" y="3291830"/>
            <a:ext cx="2448272" cy="1350150"/>
          </a:xfrm>
          <a:prstGeom prst="flowChartDocument">
            <a:avLst/>
          </a:prstGeom>
          <a:gradFill>
            <a:gsLst>
              <a:gs pos="71000">
                <a:schemeClr val="accent3">
                  <a:lumMod val="60000"/>
                  <a:lumOff val="40000"/>
                </a:schemeClr>
              </a:gs>
              <a:gs pos="50000">
                <a:schemeClr val="bg2">
                  <a:lumMod val="75000"/>
                </a:schemeClr>
              </a:gs>
              <a:gs pos="2800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54596" y="3309323"/>
            <a:ext cx="2405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pPr marL="0" indent="0" algn="ctr">
              <a:buNone/>
            </a:pPr>
            <a:r>
              <a:rPr lang="cs-CZ" b="1" u="sng" dirty="0" smtClean="0"/>
              <a:t>Nouzový stav</a:t>
            </a:r>
          </a:p>
          <a:p>
            <a:r>
              <a:rPr lang="cs-CZ" dirty="0"/>
              <a:t>v</a:t>
            </a:r>
            <a:r>
              <a:rPr lang="cs-CZ" dirty="0" smtClean="0"/>
              <a:t>yhlašuje vláda (předseda vlády)</a:t>
            </a:r>
          </a:p>
          <a:p>
            <a:r>
              <a:rPr lang="cs-CZ" dirty="0"/>
              <a:t>n</a:t>
            </a:r>
            <a:r>
              <a:rPr lang="cs-CZ" dirty="0" smtClean="0"/>
              <a:t>a 30 dní, stát či jeho část</a:t>
            </a:r>
          </a:p>
          <a:p>
            <a:r>
              <a:rPr lang="cs-CZ" dirty="0"/>
              <a:t>ž</a:t>
            </a:r>
            <a:r>
              <a:rPr lang="cs-CZ" dirty="0" smtClean="0"/>
              <a:t>ivelné pohromy, ekologické a průmyslové havárie, jež dosahují značného rozsahu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059832" y="3309322"/>
            <a:ext cx="2405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pPr marL="0" indent="0" algn="ctr">
              <a:buNone/>
            </a:pPr>
            <a:r>
              <a:rPr lang="cs-CZ" b="1" u="sng" dirty="0" smtClean="0"/>
              <a:t>Stav ohrožení státu</a:t>
            </a:r>
          </a:p>
          <a:p>
            <a:r>
              <a:rPr lang="cs-CZ" dirty="0"/>
              <a:t>v</a:t>
            </a:r>
            <a:r>
              <a:rPr lang="cs-CZ" dirty="0" smtClean="0"/>
              <a:t>yhlašuje parlament</a:t>
            </a:r>
          </a:p>
          <a:p>
            <a:r>
              <a:rPr lang="cs-CZ" dirty="0"/>
              <a:t>b</a:t>
            </a:r>
            <a:r>
              <a:rPr lang="cs-CZ" dirty="0" smtClean="0"/>
              <a:t>ez omezení, stát či jeho část</a:t>
            </a:r>
          </a:p>
          <a:p>
            <a:r>
              <a:rPr lang="cs-CZ" dirty="0"/>
              <a:t>o</a:t>
            </a:r>
            <a:r>
              <a:rPr lang="cs-CZ" dirty="0" smtClean="0"/>
              <a:t>hrožení svrchovanosti státu, jeho územní </a:t>
            </a:r>
            <a:r>
              <a:rPr lang="cs-CZ" dirty="0" smtClean="0"/>
              <a:t>celistvosti </a:t>
            </a:r>
            <a:r>
              <a:rPr lang="cs-CZ" dirty="0" smtClean="0"/>
              <a:t>nebo </a:t>
            </a:r>
            <a:r>
              <a:rPr lang="cs-CZ" dirty="0" smtClean="0"/>
              <a:t>demokratických základů</a:t>
            </a:r>
            <a:endParaRPr lang="cs-CZ" dirty="0"/>
          </a:p>
        </p:txBody>
      </p:sp>
      <p:pic>
        <p:nvPicPr>
          <p:cNvPr id="1027" name="Picture 3" descr="C:\Users\lanc\AppData\Local\Microsoft\Windows\Temporary Internet Files\Content.IE5\5XIL9USJ\MC9002983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56" y="550942"/>
            <a:ext cx="658368" cy="86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46038" y="565150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503015" y="1275606"/>
            <a:ext cx="2808312" cy="720080"/>
          </a:xfrm>
          <a:prstGeom prst="round2DiagRect">
            <a:avLst>
              <a:gd name="adj1" fmla="val 44445"/>
              <a:gd name="adj2" fmla="val 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Varovný signál</a:t>
            </a:r>
            <a:endParaRPr lang="cs-CZ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026" name="Picture 2" descr="C:\Users\lanc\AppData\Local\Microsoft\Windows\Temporary Internet Files\Content.IE5\LC9MSYQG\MC9003113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755" y="791473"/>
            <a:ext cx="1051250" cy="138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513212" y="1312480"/>
            <a:ext cx="329103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r>
              <a:rPr lang="cs-CZ" dirty="0" smtClean="0"/>
              <a:t>upozorňuje </a:t>
            </a:r>
            <a:r>
              <a:rPr lang="cs-CZ" dirty="0"/>
              <a:t>nás na nebezpečnou situaci</a:t>
            </a:r>
          </a:p>
          <a:p>
            <a:r>
              <a:rPr lang="cs-CZ" dirty="0" smtClean="0"/>
              <a:t>nutné </a:t>
            </a:r>
            <a:r>
              <a:rPr lang="cs-CZ" dirty="0"/>
              <a:t>znát jednotlivé typy varovného signálu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755577" y="2109616"/>
            <a:ext cx="2" cy="2118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1259632" y="2125188"/>
            <a:ext cx="0" cy="1043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1835696" y="2096144"/>
            <a:ext cx="0" cy="2595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604021" y="4334040"/>
            <a:ext cx="2160240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Všeobecná výstraha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1151087" y="3276370"/>
            <a:ext cx="2160240" cy="5124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Svolání hasičského sboru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1677245" y="2393474"/>
            <a:ext cx="1987354" cy="4680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Zkouška sirény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059832" y="4227934"/>
            <a:ext cx="37444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r>
              <a:rPr lang="cs-CZ" dirty="0"/>
              <a:t>v případě všeobecného nebezpečí</a:t>
            </a:r>
          </a:p>
          <a:p>
            <a:r>
              <a:rPr lang="cs-CZ" dirty="0"/>
              <a:t>spojeno </a:t>
            </a:r>
            <a:r>
              <a:rPr lang="cs-CZ" dirty="0" smtClean="0"/>
              <a:t>např</a:t>
            </a:r>
            <a:r>
              <a:rPr lang="cs-CZ" dirty="0"/>
              <a:t>. s médii (TV, rozhlas) či složkami IZS</a:t>
            </a:r>
          </a:p>
          <a:p>
            <a:r>
              <a:rPr lang="cs-CZ" dirty="0"/>
              <a:t>kolísavý tón: 3x po dobu 140 sekund, s tříminutovými pauzami</a:t>
            </a:r>
          </a:p>
        </p:txBody>
      </p:sp>
      <p:pic>
        <p:nvPicPr>
          <p:cNvPr id="1027" name="Picture 3" descr="C:\Users\lanc\AppData\Local\Microsoft\Windows\Temporary Internet Files\Content.IE5\O0ICW72L\MM90028309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571" y="4155926"/>
            <a:ext cx="121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3468266" y="3140263"/>
            <a:ext cx="3312368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r>
              <a:rPr lang="cs-CZ" dirty="0"/>
              <a:t>netýká se civilního obyvatelstva</a:t>
            </a:r>
          </a:p>
          <a:p>
            <a:r>
              <a:rPr lang="cs-CZ" dirty="0"/>
              <a:t>alarmuje </a:t>
            </a:r>
            <a:r>
              <a:rPr lang="cs-CZ" dirty="0" smtClean="0"/>
              <a:t>hasičský </a:t>
            </a:r>
            <a:r>
              <a:rPr lang="cs-CZ" dirty="0"/>
              <a:t>sbor, popř. sbory dobrovolných hasičů</a:t>
            </a:r>
          </a:p>
          <a:p>
            <a:r>
              <a:rPr lang="cs-CZ" dirty="0"/>
              <a:t>přerušovaný tón (s jednou pauzou): po dobu jedné minuty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851920" y="2304334"/>
            <a:ext cx="2928714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r>
              <a:rPr lang="cs-CZ" dirty="0"/>
              <a:t>kontrola funkčnosti varovných zařízení</a:t>
            </a:r>
          </a:p>
          <a:p>
            <a:r>
              <a:rPr lang="cs-CZ" dirty="0"/>
              <a:t>každá první středa v měsíci</a:t>
            </a:r>
          </a:p>
          <a:p>
            <a:r>
              <a:rPr lang="cs-CZ" dirty="0"/>
              <a:t>rovný tón: 1x po dobu 140 sekund</a:t>
            </a:r>
          </a:p>
        </p:txBody>
      </p:sp>
      <p:pic>
        <p:nvPicPr>
          <p:cNvPr id="1028" name="Picture 4" descr="C:\Users\lanc\AppData\Local\Microsoft\Windows\Temporary Internet Files\Content.IE5\J9K5Z5G9\MC90028109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698" y="2225935"/>
            <a:ext cx="1106068" cy="148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nc\AppData\Local\Microsoft\Windows\Temporary Internet Files\Content.IE5\5XIL9USJ\MP90038268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29" y="1842001"/>
            <a:ext cx="2221093" cy="15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0" y="558868"/>
            <a:ext cx="56800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974770" y="1247412"/>
            <a:ext cx="1476164" cy="82086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u="sng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Evakuace</a:t>
            </a:r>
          </a:p>
        </p:txBody>
      </p:sp>
      <p:sp>
        <p:nvSpPr>
          <p:cNvPr id="2" name="Tlačítko akce: Nápověda 1">
            <a:hlinkClick r:id="" action="ppaction://noaction" highlightClick="1"/>
          </p:cNvPr>
          <p:cNvSpPr/>
          <p:nvPr/>
        </p:nvSpPr>
        <p:spPr>
          <a:xfrm>
            <a:off x="3811913" y="1431064"/>
            <a:ext cx="360040" cy="360040"/>
          </a:xfrm>
          <a:prstGeom prst="actionButtonHel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00950" y="1472584"/>
            <a:ext cx="3483418" cy="27699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pPr marL="0" indent="0">
              <a:buNone/>
            </a:pPr>
            <a:r>
              <a:rPr lang="cs-CZ" b="1" dirty="0"/>
              <a:t>= přesun osob, zvířat a majetku z nebezpečné zóny</a:t>
            </a:r>
          </a:p>
        </p:txBody>
      </p:sp>
      <p:pic>
        <p:nvPicPr>
          <p:cNvPr id="1027" name="Picture 3" descr="C:\Users\lanc\AppData\Local\Microsoft\Windows\Temporary Internet Files\Content.IE5\G3SM4URQ\MP90043947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122934"/>
            <a:ext cx="1572190" cy="234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anc\AppData\Local\Microsoft\Windows\Temporary Internet Files\Content.IE5\NIEZW1OT\MM900283567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98" y="3361454"/>
            <a:ext cx="1296144" cy="150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Šipka doprava 5"/>
          <p:cNvSpPr/>
          <p:nvPr/>
        </p:nvSpPr>
        <p:spPr>
          <a:xfrm>
            <a:off x="3243855" y="2139702"/>
            <a:ext cx="928098" cy="195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2248803" y="3659760"/>
            <a:ext cx="928098" cy="195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283968" y="1942752"/>
            <a:ext cx="259228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pPr marL="0" indent="0">
              <a:buNone/>
            </a:pPr>
            <a:r>
              <a:rPr lang="cs-CZ" dirty="0"/>
              <a:t>a) Organizovaná</a:t>
            </a:r>
          </a:p>
          <a:p>
            <a:r>
              <a:rPr lang="cs-CZ" dirty="0" smtClean="0"/>
              <a:t>nejčastěji </a:t>
            </a:r>
            <a:r>
              <a:rPr lang="cs-CZ" dirty="0"/>
              <a:t>zajišťuje stát a jeho správní orgány</a:t>
            </a:r>
          </a:p>
          <a:p>
            <a:r>
              <a:rPr lang="cs-CZ" dirty="0" smtClean="0"/>
              <a:t>může </a:t>
            </a:r>
            <a:r>
              <a:rPr lang="cs-CZ" dirty="0"/>
              <a:t>vypomoci armáda</a:t>
            </a:r>
          </a:p>
          <a:p>
            <a:r>
              <a:rPr lang="cs-CZ" dirty="0" smtClean="0"/>
              <a:t>pro </a:t>
            </a:r>
            <a:r>
              <a:rPr lang="cs-CZ" dirty="0"/>
              <a:t>evakuované zajištěno náhradní </a:t>
            </a:r>
            <a:r>
              <a:rPr lang="cs-CZ" dirty="0" smtClean="0"/>
              <a:t>ubytování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347864" y="3474144"/>
            <a:ext cx="286929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171450" indent="-171450">
              <a:buFont typeface="Times New Roman" pitchFamily="18" charset="0"/>
              <a:buChar char="-"/>
              <a:defRPr sz="1200" b="0">
                <a:latin typeface="+mn-lt"/>
              </a:defRPr>
            </a:lvl1pPr>
          </a:lstStyle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/>
              <a:t>Samovolná</a:t>
            </a:r>
          </a:p>
          <a:p>
            <a:r>
              <a:rPr lang="cs-CZ" dirty="0" smtClean="0"/>
              <a:t>evakuujeme </a:t>
            </a:r>
            <a:r>
              <a:rPr lang="cs-CZ" dirty="0"/>
              <a:t>se sami kvůli hrozícímu nebezpečí</a:t>
            </a:r>
          </a:p>
          <a:p>
            <a:r>
              <a:rPr lang="cs-CZ" dirty="0" smtClean="0"/>
              <a:t>vhodné </a:t>
            </a:r>
            <a:r>
              <a:rPr lang="cs-CZ" dirty="0"/>
              <a:t>je mít připravené evakuační zavazadlo</a:t>
            </a:r>
          </a:p>
          <a:p>
            <a:r>
              <a:rPr lang="cs-CZ" dirty="0" smtClean="0"/>
              <a:t>stále </a:t>
            </a:r>
            <a:r>
              <a:rPr lang="cs-CZ" dirty="0"/>
              <a:t>se musíme řídit pokyny </a:t>
            </a:r>
            <a:r>
              <a:rPr lang="cs-CZ" dirty="0" smtClean="0"/>
              <a:t>IZS</a:t>
            </a: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4006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Šipka dolů 1"/>
          <p:cNvSpPr/>
          <p:nvPr/>
        </p:nvSpPr>
        <p:spPr>
          <a:xfrm>
            <a:off x="251520" y="1203598"/>
            <a:ext cx="2736304" cy="864096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Civilní kryt</a:t>
            </a:r>
            <a:endParaRPr lang="cs-CZ" dirty="0"/>
          </a:p>
        </p:txBody>
      </p:sp>
      <p:sp>
        <p:nvSpPr>
          <p:cNvPr id="6" name="Šipka dolů 5"/>
          <p:cNvSpPr/>
          <p:nvPr/>
        </p:nvSpPr>
        <p:spPr>
          <a:xfrm>
            <a:off x="3203848" y="1209328"/>
            <a:ext cx="2736304" cy="864096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Soukromý kryt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6156176" y="1203226"/>
            <a:ext cx="2736304" cy="864096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Armádní kryt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6804248" y="3183818"/>
            <a:ext cx="2088232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Nerovnoměrné rozmístění</a:t>
            </a:r>
            <a:endParaRPr lang="cs-CZ" sz="1600" dirty="0"/>
          </a:p>
        </p:txBody>
      </p:sp>
      <p:sp>
        <p:nvSpPr>
          <p:cNvPr id="9" name="Ovál 8"/>
          <p:cNvSpPr/>
          <p:nvPr/>
        </p:nvSpPr>
        <p:spPr>
          <a:xfrm>
            <a:off x="1187624" y="3075037"/>
            <a:ext cx="1440160" cy="7920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Tajné umístění</a:t>
            </a:r>
            <a:endParaRPr lang="cs-CZ" sz="1600" dirty="0"/>
          </a:p>
        </p:txBody>
      </p:sp>
      <p:sp>
        <p:nvSpPr>
          <p:cNvPr id="11" name="Ovál 10"/>
          <p:cNvSpPr/>
          <p:nvPr/>
        </p:nvSpPr>
        <p:spPr>
          <a:xfrm>
            <a:off x="179512" y="3975906"/>
            <a:ext cx="1872208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Technicky propracovaný</a:t>
            </a:r>
            <a:endParaRPr lang="cs-CZ" sz="1600" dirty="0"/>
          </a:p>
        </p:txBody>
      </p:sp>
      <p:sp>
        <p:nvSpPr>
          <p:cNvPr id="12" name="Ovál 11"/>
          <p:cNvSpPr/>
          <p:nvPr/>
        </p:nvSpPr>
        <p:spPr>
          <a:xfrm>
            <a:off x="2411760" y="4092302"/>
            <a:ext cx="1440160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Pod správou obce</a:t>
            </a:r>
            <a:endParaRPr lang="cs-CZ" sz="1600" dirty="0"/>
          </a:p>
        </p:txBody>
      </p:sp>
      <p:sp>
        <p:nvSpPr>
          <p:cNvPr id="13" name="Ovál 12"/>
          <p:cNvSpPr/>
          <p:nvPr/>
        </p:nvSpPr>
        <p:spPr>
          <a:xfrm>
            <a:off x="2687613" y="2073424"/>
            <a:ext cx="1440160" cy="7920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Nejvyšší ochrana</a:t>
            </a:r>
            <a:endParaRPr lang="cs-CZ" sz="1600" dirty="0"/>
          </a:p>
        </p:txBody>
      </p:sp>
      <p:sp>
        <p:nvSpPr>
          <p:cNvPr id="14" name="Ovál 13"/>
          <p:cNvSpPr/>
          <p:nvPr/>
        </p:nvSpPr>
        <p:spPr>
          <a:xfrm>
            <a:off x="2797521" y="3176761"/>
            <a:ext cx="1881734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Nedostatečná kapacita</a:t>
            </a:r>
            <a:endParaRPr lang="cs-CZ" sz="1600" dirty="0"/>
          </a:p>
        </p:txBody>
      </p:sp>
      <p:sp>
        <p:nvSpPr>
          <p:cNvPr id="15" name="Ovál 14"/>
          <p:cNvSpPr/>
          <p:nvPr/>
        </p:nvSpPr>
        <p:spPr>
          <a:xfrm>
            <a:off x="4716016" y="2073424"/>
            <a:ext cx="1440160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Ochrana obyvatel obce</a:t>
            </a:r>
            <a:endParaRPr lang="cs-CZ" sz="1600" dirty="0"/>
          </a:p>
        </p:txBody>
      </p:sp>
      <p:sp>
        <p:nvSpPr>
          <p:cNvPr id="17" name="Ovál 16"/>
          <p:cNvSpPr/>
          <p:nvPr/>
        </p:nvSpPr>
        <p:spPr>
          <a:xfrm>
            <a:off x="4971467" y="3158269"/>
            <a:ext cx="158417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Ve vlastnictví občana</a:t>
            </a:r>
            <a:endParaRPr lang="cs-CZ" sz="1600" dirty="0"/>
          </a:p>
        </p:txBody>
      </p:sp>
      <p:sp>
        <p:nvSpPr>
          <p:cNvPr id="18" name="Ovál 17"/>
          <p:cNvSpPr/>
          <p:nvPr/>
        </p:nvSpPr>
        <p:spPr>
          <a:xfrm>
            <a:off x="4427984" y="4120269"/>
            <a:ext cx="1565498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Např. zpevněný sklep</a:t>
            </a:r>
            <a:endParaRPr lang="cs-CZ" sz="1600" dirty="0"/>
          </a:p>
        </p:txBody>
      </p:sp>
      <p:sp>
        <p:nvSpPr>
          <p:cNvPr id="19" name="Ovál 18"/>
          <p:cNvSpPr/>
          <p:nvPr/>
        </p:nvSpPr>
        <p:spPr>
          <a:xfrm>
            <a:off x="6804248" y="2211710"/>
            <a:ext cx="1656184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Často nedokonalé</a:t>
            </a:r>
            <a:endParaRPr lang="cs-CZ" sz="1600" dirty="0"/>
          </a:p>
        </p:txBody>
      </p:sp>
      <p:sp>
        <p:nvSpPr>
          <p:cNvPr id="20" name="Ovál 19"/>
          <p:cNvSpPr/>
          <p:nvPr/>
        </p:nvSpPr>
        <p:spPr>
          <a:xfrm>
            <a:off x="6444208" y="4144813"/>
            <a:ext cx="1584176" cy="7920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Vojenský objekt</a:t>
            </a:r>
            <a:endParaRPr lang="cs-CZ" sz="1600" dirty="0"/>
          </a:p>
        </p:txBody>
      </p:sp>
      <p:sp>
        <p:nvSpPr>
          <p:cNvPr id="21" name="Ovál 20"/>
          <p:cNvSpPr/>
          <p:nvPr/>
        </p:nvSpPr>
        <p:spPr>
          <a:xfrm>
            <a:off x="179512" y="2211710"/>
            <a:ext cx="1944216" cy="79208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Osobní zodpovědnost za kvalitu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99359" y="733068"/>
            <a:ext cx="352839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Barevně rozliš popisky hodící se k typu krytu</a:t>
            </a:r>
          </a:p>
        </p:txBody>
      </p:sp>
      <p:sp>
        <p:nvSpPr>
          <p:cNvPr id="22" name="Ovál 21"/>
          <p:cNvSpPr/>
          <p:nvPr/>
        </p:nvSpPr>
        <p:spPr>
          <a:xfrm>
            <a:off x="6804248" y="3183818"/>
            <a:ext cx="208823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Nerovnoměrné rozmístění</a:t>
            </a:r>
            <a:endParaRPr lang="cs-CZ" sz="1600" dirty="0"/>
          </a:p>
        </p:txBody>
      </p:sp>
      <p:sp>
        <p:nvSpPr>
          <p:cNvPr id="23" name="Ovál 22"/>
          <p:cNvSpPr/>
          <p:nvPr/>
        </p:nvSpPr>
        <p:spPr>
          <a:xfrm>
            <a:off x="1185367" y="3067025"/>
            <a:ext cx="1440160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Tajné umístění</a:t>
            </a:r>
            <a:endParaRPr lang="cs-CZ" sz="1600" dirty="0"/>
          </a:p>
        </p:txBody>
      </p:sp>
      <p:sp>
        <p:nvSpPr>
          <p:cNvPr id="24" name="Ovál 23"/>
          <p:cNvSpPr/>
          <p:nvPr/>
        </p:nvSpPr>
        <p:spPr>
          <a:xfrm>
            <a:off x="2676947" y="2065412"/>
            <a:ext cx="1440160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Nejvyšší ochrana</a:t>
            </a:r>
            <a:endParaRPr lang="cs-CZ" sz="1600" dirty="0"/>
          </a:p>
        </p:txBody>
      </p:sp>
      <p:sp>
        <p:nvSpPr>
          <p:cNvPr id="25" name="Ovál 24"/>
          <p:cNvSpPr/>
          <p:nvPr/>
        </p:nvSpPr>
        <p:spPr>
          <a:xfrm>
            <a:off x="2797521" y="3187799"/>
            <a:ext cx="1881734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Nedostatečná kapacita</a:t>
            </a:r>
            <a:endParaRPr lang="cs-CZ" sz="1600" dirty="0"/>
          </a:p>
        </p:txBody>
      </p:sp>
      <p:sp>
        <p:nvSpPr>
          <p:cNvPr id="26" name="Ovál 25"/>
          <p:cNvSpPr/>
          <p:nvPr/>
        </p:nvSpPr>
        <p:spPr>
          <a:xfrm>
            <a:off x="4716016" y="2065412"/>
            <a:ext cx="1440160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Ochrana obyvatel obce</a:t>
            </a:r>
            <a:endParaRPr lang="cs-CZ" sz="1600" dirty="0"/>
          </a:p>
        </p:txBody>
      </p:sp>
      <p:sp>
        <p:nvSpPr>
          <p:cNvPr id="27" name="Ovál 26"/>
          <p:cNvSpPr/>
          <p:nvPr/>
        </p:nvSpPr>
        <p:spPr>
          <a:xfrm>
            <a:off x="4971467" y="3150257"/>
            <a:ext cx="1584176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Ve vlastnictví občana</a:t>
            </a:r>
            <a:endParaRPr lang="cs-CZ" sz="1600" dirty="0"/>
          </a:p>
        </p:txBody>
      </p:sp>
      <p:sp>
        <p:nvSpPr>
          <p:cNvPr id="28" name="Ovál 27"/>
          <p:cNvSpPr/>
          <p:nvPr/>
        </p:nvSpPr>
        <p:spPr>
          <a:xfrm>
            <a:off x="4427984" y="4121732"/>
            <a:ext cx="1565498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Např. zpevněný sklep</a:t>
            </a:r>
            <a:endParaRPr lang="cs-CZ" sz="1600" dirty="0"/>
          </a:p>
        </p:txBody>
      </p:sp>
      <p:sp>
        <p:nvSpPr>
          <p:cNvPr id="29" name="Ovál 28"/>
          <p:cNvSpPr/>
          <p:nvPr/>
        </p:nvSpPr>
        <p:spPr>
          <a:xfrm>
            <a:off x="6804248" y="2203698"/>
            <a:ext cx="1656184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Často nedokonalé</a:t>
            </a:r>
            <a:endParaRPr lang="cs-CZ" sz="1600" dirty="0"/>
          </a:p>
        </p:txBody>
      </p:sp>
      <p:sp>
        <p:nvSpPr>
          <p:cNvPr id="30" name="Ovál 29"/>
          <p:cNvSpPr/>
          <p:nvPr/>
        </p:nvSpPr>
        <p:spPr>
          <a:xfrm>
            <a:off x="6466309" y="4136801"/>
            <a:ext cx="1584176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Vojenský objekt</a:t>
            </a:r>
            <a:endParaRPr lang="cs-CZ" sz="1600" dirty="0"/>
          </a:p>
        </p:txBody>
      </p:sp>
      <p:sp>
        <p:nvSpPr>
          <p:cNvPr id="31" name="Ovál 30"/>
          <p:cNvSpPr/>
          <p:nvPr/>
        </p:nvSpPr>
        <p:spPr>
          <a:xfrm>
            <a:off x="179165" y="2211710"/>
            <a:ext cx="1944216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Osobní zodpovědnost za kvalitu</a:t>
            </a:r>
            <a:endParaRPr lang="cs-CZ" sz="1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11995" y="557328"/>
            <a:ext cx="51847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2771800" y="1203598"/>
            <a:ext cx="2520280" cy="504056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Evakuační zavazadlo</a:t>
            </a:r>
            <a:endParaRPr lang="cs-CZ" dirty="0"/>
          </a:p>
        </p:txBody>
      </p:sp>
      <p:pic>
        <p:nvPicPr>
          <p:cNvPr id="2050" name="Picture 2" descr="C:\Users\lanc\AppData\Local\Microsoft\Windows\Temporary Internet Files\Content.IE5\NIEZW1OT\MP90040664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57" y="1304918"/>
            <a:ext cx="952863" cy="119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nc\AppData\Local\Microsoft\Windows\Temporary Internet Files\Content.IE5\5XIL9USJ\MP90032111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481" y="3439075"/>
            <a:ext cx="926713" cy="129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anc\AppData\Local\Microsoft\Windows\Temporary Internet Files\Content.IE5\NIEZW1OT\MC9004126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10649"/>
            <a:ext cx="1546800" cy="88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lanc\AppData\Local\Microsoft\Windows\Temporary Internet Files\Content.IE5\NIEZW1OT\MC90034292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9862"/>
            <a:ext cx="1333203" cy="116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lanc\AppData\Local\Microsoft\Windows\Temporary Internet Files\Content.IE5\NIEZW1OT\MC900440396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19720"/>
            <a:ext cx="1113734" cy="111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lanc\AppData\Local\Microsoft\Windows\Temporary Internet Files\Content.IE5\NIEZW1OT\MP900390536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466" y="2419975"/>
            <a:ext cx="1001035" cy="100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lanc\AppData\Local\Microsoft\Windows\Temporary Internet Files\Content.IE5\5XIL9USJ\MC90036017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310" y="2743566"/>
            <a:ext cx="950720" cy="111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lanc\AppData\Local\Microsoft\Windows\Temporary Internet Files\Content.IE5\NIEZW1OT\MP900398845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958" y="3889103"/>
            <a:ext cx="1296144" cy="92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lanc\AppData\Local\Microsoft\Windows\Temporary Internet Files\Content.IE5\5XIL9USJ\MP900405398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621" y="1962563"/>
            <a:ext cx="1544216" cy="110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31842" y="2571910"/>
            <a:ext cx="1522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Trvanlivé potraviny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993222" y="3337917"/>
            <a:ext cx="9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Doklady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754601" y="1842377"/>
            <a:ext cx="9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Svítilna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2890156" y="4694954"/>
            <a:ext cx="9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Voda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349180" y="3483104"/>
            <a:ext cx="9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Peníze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5756734" y="2291839"/>
            <a:ext cx="9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Náhradní oblečení 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024846" y="714825"/>
            <a:ext cx="195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Předměty denní potřeby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7176889" y="3390690"/>
            <a:ext cx="160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Hygienické potřeby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7259236" y="4022810"/>
            <a:ext cx="9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Léky</a:t>
            </a:r>
          </a:p>
        </p:txBody>
      </p:sp>
      <p:pic>
        <p:nvPicPr>
          <p:cNvPr id="2" name="Picture 2" descr="C:\Users\lanc\AppData\Local\Microsoft\Windows\Temporary Internet Files\Content.IE5\FFUXY7OE\MP900439090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300" y="1987680"/>
            <a:ext cx="1405780" cy="101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4589190" y="1962563"/>
            <a:ext cx="9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Zábava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147" y="555526"/>
            <a:ext cx="4284663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8602" y="1196008"/>
            <a:ext cx="309634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  <a:r>
              <a:rPr lang="cs-CZ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emergency</a:t>
            </a:r>
            <a:endParaRPr lang="cs-CZ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3563888" y="1304020"/>
            <a:ext cx="720080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428456" y="873423"/>
            <a:ext cx="417646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+mn-lt"/>
              </a:rPr>
              <a:t>- </a:t>
            </a:r>
            <a:r>
              <a:rPr lang="cs-CZ" sz="1600" b="1" dirty="0" err="1" smtClean="0">
                <a:latin typeface="+mn-lt"/>
              </a:rPr>
              <a:t>situation</a:t>
            </a:r>
            <a:r>
              <a:rPr lang="cs-CZ" sz="1600" b="1" dirty="0" smtClean="0">
                <a:latin typeface="+mn-lt"/>
              </a:rPr>
              <a:t>, </a:t>
            </a:r>
            <a:r>
              <a:rPr lang="cs-CZ" sz="1600" b="1" dirty="0" err="1" smtClean="0">
                <a:latin typeface="+mn-lt"/>
              </a:rPr>
              <a:t>when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lives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of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men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or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animals</a:t>
            </a:r>
            <a:r>
              <a:rPr lang="cs-CZ" sz="1600" b="1" dirty="0" smtClean="0">
                <a:latin typeface="+mn-lt"/>
              </a:rPr>
              <a:t>, </a:t>
            </a:r>
            <a:r>
              <a:rPr lang="cs-CZ" sz="1600" b="1" dirty="0" err="1" smtClean="0">
                <a:latin typeface="+mn-lt"/>
              </a:rPr>
              <a:t>property</a:t>
            </a:r>
            <a:r>
              <a:rPr lang="cs-CZ" sz="1600" b="1" dirty="0" smtClean="0">
                <a:latin typeface="+mn-lt"/>
              </a:rPr>
              <a:t> and </a:t>
            </a:r>
            <a:r>
              <a:rPr lang="cs-CZ" sz="1600" b="1" dirty="0" err="1" smtClean="0">
                <a:latin typeface="+mn-lt"/>
              </a:rPr>
              <a:t>environment</a:t>
            </a:r>
            <a:r>
              <a:rPr lang="cs-CZ" sz="1600" b="1" dirty="0" smtClean="0">
                <a:latin typeface="+mn-lt"/>
              </a:rPr>
              <a:t> are </a:t>
            </a:r>
            <a:r>
              <a:rPr lang="cs-CZ" sz="1600" b="1" dirty="0" err="1" smtClean="0">
                <a:latin typeface="+mn-lt"/>
              </a:rPr>
              <a:t>endangered</a:t>
            </a:r>
            <a:r>
              <a:rPr lang="cs-CZ" sz="1600" b="1" dirty="0" smtClean="0">
                <a:latin typeface="+mn-lt"/>
              </a:rPr>
              <a:t> and </a:t>
            </a:r>
            <a:r>
              <a:rPr lang="cs-CZ" sz="1600" b="1" dirty="0" err="1" smtClean="0">
                <a:latin typeface="+mn-lt"/>
              </a:rPr>
              <a:t>state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takes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concrete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steps</a:t>
            </a:r>
            <a:r>
              <a:rPr lang="cs-CZ" sz="1600" b="1" dirty="0" smtClean="0">
                <a:latin typeface="+mn-lt"/>
              </a:rPr>
              <a:t> to </a:t>
            </a:r>
            <a:r>
              <a:rPr lang="cs-CZ" sz="1600" b="1" dirty="0" err="1" smtClean="0">
                <a:latin typeface="+mn-lt"/>
              </a:rPr>
              <a:t>protect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its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citiziens</a:t>
            </a:r>
            <a:endParaRPr lang="cs-CZ" sz="1600" b="1" dirty="0" smtClean="0">
              <a:latin typeface="+mn-lt"/>
            </a:endParaRPr>
          </a:p>
        </p:txBody>
      </p:sp>
      <p:sp>
        <p:nvSpPr>
          <p:cNvPr id="2" name="Plaketa 1"/>
          <p:cNvSpPr/>
          <p:nvPr/>
        </p:nvSpPr>
        <p:spPr>
          <a:xfrm>
            <a:off x="3995936" y="2679762"/>
            <a:ext cx="2088232" cy="396044"/>
          </a:xfrm>
          <a:prstGeom prst="plaqu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Evacuation</a:t>
            </a:r>
            <a:endParaRPr lang="cs-CZ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Šipka doprava 9"/>
          <p:cNvSpPr/>
          <p:nvPr/>
        </p:nvSpPr>
        <p:spPr>
          <a:xfrm rot="5400000">
            <a:off x="1546734" y="1950641"/>
            <a:ext cx="720080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258702" y="2679762"/>
            <a:ext cx="129614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  <a:endParaRPr lang="cs-CZ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2843808" y="2787774"/>
            <a:ext cx="720080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5400000">
            <a:off x="4680012" y="3471850"/>
            <a:ext cx="720080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4391980" y="4227934"/>
            <a:ext cx="129614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Shelter</a:t>
            </a:r>
            <a:endParaRPr lang="cs-CZ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Šipka doprava 14"/>
          <p:cNvSpPr/>
          <p:nvPr/>
        </p:nvSpPr>
        <p:spPr>
          <a:xfrm>
            <a:off x="6372200" y="2787774"/>
            <a:ext cx="720080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s odříznutým příčným rohem 2"/>
          <p:cNvSpPr/>
          <p:nvPr/>
        </p:nvSpPr>
        <p:spPr>
          <a:xfrm>
            <a:off x="7451998" y="2391730"/>
            <a:ext cx="1368152" cy="972108"/>
          </a:xfrm>
          <a:prstGeom prst="snip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</a:t>
            </a:r>
          </a:p>
          <a:p>
            <a:pPr algn="ctr"/>
            <a:r>
              <a:rPr lang="cs-CZ" i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endParaRPr lang="cs-CZ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i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</a:t>
            </a:r>
            <a:endParaRPr lang="cs-CZ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lanc\Local Settings\Temporary Internet Files\Content.IE5\5J6YF64N\MP90040757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82" y="3256198"/>
            <a:ext cx="2526784" cy="16838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anc\Local Settings\Temporary Internet Files\Content.IE5\R2Z7KXZA\MC90023252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02" y="3111810"/>
            <a:ext cx="771886" cy="120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lanc\Local Settings\Temporary Internet Files\Content.IE5\6P2KZLGM\MC90044145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05" y="3616796"/>
            <a:ext cx="1436184" cy="14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lanc\Local Settings\Temporary Internet Files\Content.IE5\5BCFQ7EN\MC90028760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666" y="1726130"/>
            <a:ext cx="1189022" cy="95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17821" y="496195"/>
            <a:ext cx="291623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476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200" b="1" dirty="0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46745"/>
              </p:ext>
            </p:extLst>
          </p:nvPr>
        </p:nvGraphicFramePr>
        <p:xfrm>
          <a:off x="107950" y="1044575"/>
          <a:ext cx="7632402" cy="393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962"/>
                <a:gridCol w="3960440"/>
              </a:tblGrid>
              <a:tr h="189494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Mezi krizové stavy nepatří: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nouzový stav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pohotovostní stav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stav ohrožení státu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stav nebezpečí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Kdy a jak probíhá zkouška funkčnosti poplašných sirén?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první středa v měsíci, kolísavý tón,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140s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první pondělí v měsíci, rovný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tón, 120s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první pondělí v měsíci, kolísavý tón, 120s</a:t>
                      </a:r>
                      <a:endParaRPr lang="cs-CZ" sz="1600" b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první středa v měsíci, rovný tón, 140s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Evakuace je přesun… 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osob a jejich majetku z nebezpečné oblasti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osob, zvířat a majetku do bezpečí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majetku do cizích rukou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osob organizovaný pouze armádou</a:t>
                      </a: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 evakuačního zavazadla nepatří…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 notebook, fotoaparát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náhradní oblečení, kniha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hygienické potřeby, zásoby jídla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doklady, peníze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35942" y="538595"/>
            <a:ext cx="4464050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13.9 Použité zdroje, citace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563638"/>
            <a:ext cx="8208912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www.zachranny-kruh.cz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>
                <a:hlinkClick r:id="rId3"/>
              </a:rPr>
              <a:t>http://cs.wikipedia.org/wiki/Tropick%C3%A1_cykl%C3%B3na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 smtClean="0"/>
              <a:t>Ochrana člověka za mimořádných událostí, Příručka pro učitele základních a středních škol, Praha 2003</a:t>
            </a:r>
          </a:p>
          <a:p>
            <a:pPr marL="342900" indent="-342900">
              <a:buAutoNum type="arabicPeriod"/>
            </a:pPr>
            <a:r>
              <a:rPr lang="cs-CZ" sz="1600" dirty="0" smtClean="0">
                <a:hlinkClick r:id="rId4"/>
              </a:rPr>
              <a:t>www.hzscr.cz</a:t>
            </a:r>
            <a:r>
              <a:rPr lang="cs-CZ" sz="1600" dirty="0" smtClean="0"/>
              <a:t> 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Obrázky z databáze klipart</a:t>
            </a:r>
          </a:p>
          <a:p>
            <a:pPr marL="342900" indent="-342900">
              <a:buAutoNum type="arabicPeriod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232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TC010219413[[fn=Motiv vzorku kravaty]]</Template>
  <TotalTime>2525</TotalTime>
  <Words>1076</Words>
  <Application>Microsoft Office PowerPoint</Application>
  <PresentationFormat>Předvádění na obrazovce (16:9)</PresentationFormat>
  <Paragraphs>175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13.1 Krizové stavy, varovný signál, evakuace, ukrytí</vt:lpstr>
      <vt:lpstr>13.2 Co již víme?</vt:lpstr>
      <vt:lpstr>13.3 Jaké si řekneme nové termíny a názvy?</vt:lpstr>
      <vt:lpstr>13.4 Co si řekneme nového?</vt:lpstr>
      <vt:lpstr>13.5 Procvičení a příklady</vt:lpstr>
      <vt:lpstr>13.6 Něco navíc pro šikovné</vt:lpstr>
      <vt:lpstr>13.7 CLIL</vt:lpstr>
      <vt:lpstr>13.8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Eva Zralá</cp:lastModifiedBy>
  <cp:revision>250</cp:revision>
  <dcterms:created xsi:type="dcterms:W3CDTF">2010-10-18T18:21:56Z</dcterms:created>
  <dcterms:modified xsi:type="dcterms:W3CDTF">2012-07-12T06:09:28Z</dcterms:modified>
</cp:coreProperties>
</file>