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FFCCCC"/>
    <a:srgbClr val="FF66CC"/>
    <a:srgbClr val="FF99CC"/>
    <a:srgbClr val="FFFF99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12" autoAdjust="0"/>
  </p:normalViewPr>
  <p:slideViewPr>
    <p:cSldViewPr>
      <p:cViewPr>
        <p:scale>
          <a:sx n="100" d="100"/>
          <a:sy n="100" d="100"/>
        </p:scale>
        <p:origin x="-510" y="-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ubblesite.org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clanek/pojmove-oblasti-integrovany-zachranny-system.aspx" TargetMode="External"/><Relationship Id="rId2" Type="http://schemas.openxmlformats.org/officeDocument/2006/relationships/hyperlink" Target="http://www.hscr.cz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2925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12.1  Mimořádné události, IZS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7963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Lanč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lanc\AppData\Local\Microsoft\Windows\Temporary Internet Files\Content.IE5\Y2I41WWB\MC9000200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2442"/>
            <a:ext cx="2238309" cy="19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c\AppData\Local\Microsoft\Windows\Temporary Internet Files\Content.IE5\TP049WXN\MC90005631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902311"/>
            <a:ext cx="1855318" cy="16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c\AppData\Local\Microsoft\Windows\Temporary Internet Files\Content.IE5\WQ120SH4\MP90038466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70" y="1734057"/>
            <a:ext cx="1428430" cy="1999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nc\AppData\Local\Microsoft\Windows\Temporary Internet Files\Content.IE5\WQ120SH4\MP90040279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33959"/>
            <a:ext cx="2324297" cy="1809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17559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Lukáš </a:t>
                      </a:r>
                      <a:r>
                        <a:rPr lang="cs-CZ" dirty="0" err="1" smtClean="0"/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r>
                        <a:rPr lang="cs-CZ" baseline="0" dirty="0" smtClean="0"/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Mimořádné události, IZS, integrovaný záchranný systém, policie, hasičský sbor, záchranná služba. </a:t>
                      </a: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v</a:t>
                      </a:r>
                      <a:r>
                        <a:rPr lang="cs-CZ" baseline="0" dirty="0" smtClean="0"/>
                        <a:t> základu představující mimořádné události a podrobněji popisující IZS ČR, jeho jednotlivé složky a funkce.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12.10 Anotace</a:t>
            </a:r>
          </a:p>
        </p:txBody>
      </p:sp>
    </p:spTree>
    <p:extLst>
      <p:ext uri="{BB962C8B-B14F-4D97-AF65-F5344CB8AC3E}">
        <p14:creationId xmlns:p14="http://schemas.microsoft.com/office/powerpoint/2010/main" val="3021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lanc\AppData\Local\Microsoft\Windows\Temporary Internet Files\Content.IE5\IBBFPAMX\MC9001537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18" y="3937928"/>
            <a:ext cx="1057516" cy="10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anc\AppData\Local\Microsoft\Windows\Temporary Internet Files\Content.IE5\372K4ZVM\MC9002340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8553"/>
            <a:ext cx="821099" cy="10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44513"/>
            <a:ext cx="446405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27584" y="1275656"/>
            <a:ext cx="3312368" cy="7200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Mimořádné události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4753533" y="1455676"/>
            <a:ext cx="360040" cy="36004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436096" y="1294706"/>
            <a:ext cx="316612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+mn-lt"/>
              </a:rPr>
              <a:t>=</a:t>
            </a:r>
            <a:r>
              <a:rPr lang="cs-CZ" sz="1400" dirty="0" smtClean="0">
                <a:latin typeface="+mn-lt"/>
              </a:rPr>
              <a:t> situace, při kterých dochází k přímému ohrožení lidského života či zdraví, majetku a životního prostředí</a:t>
            </a:r>
          </a:p>
        </p:txBody>
      </p:sp>
      <p:sp>
        <p:nvSpPr>
          <p:cNvPr id="10" name="Dvanáctiúhelník 9"/>
          <p:cNvSpPr/>
          <p:nvPr/>
        </p:nvSpPr>
        <p:spPr>
          <a:xfrm>
            <a:off x="2123728" y="2283718"/>
            <a:ext cx="504056" cy="504056"/>
          </a:xfrm>
          <a:prstGeom prst="dodecagon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Dvanáctiúhelník 19"/>
          <p:cNvSpPr/>
          <p:nvPr/>
        </p:nvSpPr>
        <p:spPr>
          <a:xfrm>
            <a:off x="6202213" y="2283718"/>
            <a:ext cx="504056" cy="504056"/>
          </a:xfrm>
          <a:prstGeom prst="dodecagon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Dvojitá vlna 10"/>
          <p:cNvSpPr/>
          <p:nvPr/>
        </p:nvSpPr>
        <p:spPr>
          <a:xfrm>
            <a:off x="611560" y="2859782"/>
            <a:ext cx="3744416" cy="432048"/>
          </a:xfrm>
          <a:prstGeom prst="doubleWav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Způsobené přírodou</a:t>
            </a:r>
          </a:p>
        </p:txBody>
      </p:sp>
      <p:sp>
        <p:nvSpPr>
          <p:cNvPr id="22" name="Dvojitá vlna 21"/>
          <p:cNvSpPr/>
          <p:nvPr/>
        </p:nvSpPr>
        <p:spPr>
          <a:xfrm>
            <a:off x="4508376" y="2859782"/>
            <a:ext cx="3744416" cy="432048"/>
          </a:xfrm>
          <a:prstGeom prst="doubleWav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Zaviněné člověkem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619672" y="3435846"/>
            <a:ext cx="1728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p</a:t>
            </a:r>
            <a:r>
              <a:rPr lang="cs-CZ" sz="1400" dirty="0" smtClean="0">
                <a:latin typeface="+mn-lt"/>
              </a:rPr>
              <a:t>ovodně</a:t>
            </a:r>
            <a:endParaRPr lang="cs-CZ" sz="14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z</a:t>
            </a:r>
            <a:r>
              <a:rPr lang="cs-CZ" sz="1400" dirty="0" smtClean="0">
                <a:latin typeface="+mn-lt"/>
              </a:rPr>
              <a:t>emětřesení</a:t>
            </a:r>
            <a:endParaRPr lang="cs-CZ" sz="14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s</a:t>
            </a:r>
            <a:r>
              <a:rPr lang="cs-CZ" sz="1400" dirty="0" smtClean="0">
                <a:latin typeface="+mn-lt"/>
              </a:rPr>
              <a:t>esuvy </a:t>
            </a:r>
            <a:r>
              <a:rPr lang="cs-CZ" sz="1400" dirty="0">
                <a:latin typeface="+mn-lt"/>
              </a:rPr>
              <a:t>půdy</a:t>
            </a: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l</a:t>
            </a:r>
            <a:r>
              <a:rPr lang="cs-CZ" sz="1400" dirty="0" smtClean="0">
                <a:latin typeface="+mn-lt"/>
              </a:rPr>
              <a:t>aviny</a:t>
            </a:r>
            <a:endParaRPr lang="cs-CZ" sz="14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b</a:t>
            </a:r>
            <a:r>
              <a:rPr lang="cs-CZ" sz="1400" dirty="0" smtClean="0">
                <a:latin typeface="+mn-lt"/>
              </a:rPr>
              <a:t>ouřky </a:t>
            </a:r>
            <a:r>
              <a:rPr lang="cs-CZ" sz="1400" dirty="0">
                <a:latin typeface="+mn-lt"/>
              </a:rPr>
              <a:t>a vichřice</a:t>
            </a: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l</a:t>
            </a:r>
            <a:r>
              <a:rPr lang="cs-CZ" sz="1400" dirty="0" smtClean="0">
                <a:latin typeface="+mn-lt"/>
              </a:rPr>
              <a:t>esní </a:t>
            </a:r>
            <a:r>
              <a:rPr lang="cs-CZ" sz="1400" dirty="0">
                <a:latin typeface="+mn-lt"/>
              </a:rPr>
              <a:t>požáry</a:t>
            </a: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n</a:t>
            </a:r>
            <a:r>
              <a:rPr lang="cs-CZ" sz="1400" dirty="0" smtClean="0">
                <a:latin typeface="+mn-lt"/>
              </a:rPr>
              <a:t>emoci</a:t>
            </a:r>
            <a:endParaRPr lang="cs-CZ" sz="1400" dirty="0">
              <a:latin typeface="+mn-lt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197468" y="3469079"/>
            <a:ext cx="23662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n</a:t>
            </a:r>
            <a:r>
              <a:rPr lang="cs-CZ" sz="1400" dirty="0" smtClean="0">
                <a:latin typeface="+mn-lt"/>
              </a:rPr>
              <a:t>ehody </a:t>
            </a:r>
            <a:r>
              <a:rPr lang="cs-CZ" sz="1400" dirty="0" smtClean="0">
                <a:latin typeface="+mn-lt"/>
              </a:rPr>
              <a:t>(automobilů, vlaků, letadel)</a:t>
            </a: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ú</a:t>
            </a:r>
            <a:r>
              <a:rPr lang="cs-CZ" sz="1400" dirty="0" smtClean="0">
                <a:latin typeface="+mn-lt"/>
              </a:rPr>
              <a:t>nik </a:t>
            </a:r>
            <a:r>
              <a:rPr lang="cs-CZ" sz="1400" dirty="0" smtClean="0">
                <a:latin typeface="+mn-lt"/>
              </a:rPr>
              <a:t>nebezpečných látek</a:t>
            </a: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p</a:t>
            </a:r>
            <a:r>
              <a:rPr lang="cs-CZ" sz="1400" dirty="0" smtClean="0">
                <a:latin typeface="+mn-lt"/>
              </a:rPr>
              <a:t>ožáry</a:t>
            </a:r>
            <a:endParaRPr lang="cs-CZ" sz="1400" dirty="0" smtClean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cs-CZ" sz="1400" dirty="0">
                <a:latin typeface="+mn-lt"/>
              </a:rPr>
              <a:t>t</a:t>
            </a:r>
            <a:r>
              <a:rPr lang="cs-CZ" sz="1400" dirty="0" smtClean="0">
                <a:latin typeface="+mn-lt"/>
              </a:rPr>
              <a:t>erorismus</a:t>
            </a:r>
            <a:endParaRPr lang="cs-CZ" sz="1400" dirty="0" smtClean="0">
              <a:latin typeface="+mn-lt"/>
            </a:endParaRPr>
          </a:p>
        </p:txBody>
      </p:sp>
      <p:pic>
        <p:nvPicPr>
          <p:cNvPr id="2053" name="Picture 5" descr="C:\Users\lanc\AppData\Local\Microsoft\Windows\Temporary Internet Files\Content.IE5\7K4Y802J\MC9001049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212">
            <a:off x="2887287" y="3156877"/>
            <a:ext cx="1161592" cy="116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nc\AppData\Local\Microsoft\Windows\Temporary Internet Files\Content.IE5\IBBFPAMX\MC90043579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5834">
            <a:off x="107765" y="2556041"/>
            <a:ext cx="1300782" cy="11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lanc\AppData\Local\Microsoft\Windows\Temporary Internet Files\Content.IE5\IBBFPAMX\MP90032108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353">
            <a:off x="7139575" y="3985977"/>
            <a:ext cx="1326878" cy="9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lanc\Local Settings\Temporary Internet Files\Content.IE5\6P2KZLGM\MP9004048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01" y="3416006"/>
            <a:ext cx="1697067" cy="12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anc\Local Settings\Temporary Internet Files\Content.IE5\5J6YF64N\MP9004224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01" y="2725291"/>
            <a:ext cx="1703442" cy="1228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lanc\Local Settings\Temporary Internet Files\Content.IE5\6P2KZLGM\MC9002903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92" y="1138535"/>
            <a:ext cx="900125" cy="9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74168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275606"/>
            <a:ext cx="4032448" cy="792088"/>
          </a:xfrm>
          <a:prstGeom prst="rect">
            <a:avLst/>
          </a:prstGeom>
          <a:gradFill flip="none" rotWithShape="1">
            <a:gsLst>
              <a:gs pos="14000">
                <a:srgbClr val="FFFF00">
                  <a:lumMod val="74000"/>
                  <a:lumOff val="26000"/>
                </a:srgbClr>
              </a:gs>
              <a:gs pos="46000">
                <a:srgbClr val="FF0000">
                  <a:lumMod val="74000"/>
                  <a:lumOff val="26000"/>
                </a:srgbClr>
              </a:gs>
              <a:gs pos="84000">
                <a:srgbClr val="00B050">
                  <a:lumMod val="49000"/>
                  <a:lumOff val="51000"/>
                </a:srgbClr>
              </a:gs>
            </a:gsLst>
            <a:lin ang="0" scaled="1"/>
            <a:tileRect/>
          </a:gradFill>
          <a:ln cap="rnd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ysClr val="windowText" lastClr="000000"/>
                </a:solidFill>
              </a:rPr>
              <a:t>Integrovaný záchranný systém I.</a:t>
            </a:r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5004048" y="2067694"/>
            <a:ext cx="936104" cy="504056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>
            <a:glow rad="228600">
              <a:schemeClr val="tx2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2001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940152" y="1340995"/>
            <a:ext cx="1188132" cy="2769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152400" dir="19320000" sx="110000" sy="110000" algn="bl" rotWithShape="0">
              <a:schemeClr val="tx2">
                <a:alpha val="51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cs-C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ČR od roku </a:t>
            </a:r>
          </a:p>
        </p:txBody>
      </p:sp>
      <p:sp>
        <p:nvSpPr>
          <p:cNvPr id="5" name="Šipka ohnutá nahoru 4"/>
          <p:cNvSpPr/>
          <p:nvPr/>
        </p:nvSpPr>
        <p:spPr>
          <a:xfrm rot="10800000">
            <a:off x="5328084" y="1444917"/>
            <a:ext cx="468052" cy="396044"/>
          </a:xfrm>
          <a:prstGeom prst="bentUpArrow">
            <a:avLst>
              <a:gd name="adj1" fmla="val 15380"/>
              <a:gd name="adj2" fmla="val 25000"/>
              <a:gd name="adj3" fmla="val 25000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ásobení 5"/>
          <p:cNvSpPr/>
          <p:nvPr/>
        </p:nvSpPr>
        <p:spPr>
          <a:xfrm>
            <a:off x="6185048" y="1995686"/>
            <a:ext cx="720080" cy="648072"/>
          </a:xfrm>
          <a:prstGeom prst="mathMultiply">
            <a:avLst>
              <a:gd name="adj1" fmla="val 10293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128284" y="1997427"/>
            <a:ext cx="864096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241300" dir="13500000" sx="110000" sy="110000" algn="br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z</a:t>
            </a:r>
            <a:r>
              <a:rPr lang="cs-CZ" dirty="0" smtClean="0"/>
              <a:t>áklady </a:t>
            </a:r>
            <a:r>
              <a:rPr lang="cs-CZ" dirty="0"/>
              <a:t>položeny již roku</a:t>
            </a:r>
          </a:p>
        </p:txBody>
      </p:sp>
      <p:sp>
        <p:nvSpPr>
          <p:cNvPr id="11" name="Ovál 10"/>
          <p:cNvSpPr/>
          <p:nvPr/>
        </p:nvSpPr>
        <p:spPr>
          <a:xfrm>
            <a:off x="8058050" y="2973220"/>
            <a:ext cx="936104" cy="504056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>
            <a:glow rad="228600">
              <a:schemeClr val="tx2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1993</a:t>
            </a:r>
          </a:p>
        </p:txBody>
      </p:sp>
      <p:sp>
        <p:nvSpPr>
          <p:cNvPr id="12" name="Šipka ohnutá nahoru 11"/>
          <p:cNvSpPr/>
          <p:nvPr/>
        </p:nvSpPr>
        <p:spPr>
          <a:xfrm rot="10800000">
            <a:off x="8118394" y="2320592"/>
            <a:ext cx="468052" cy="396044"/>
          </a:xfrm>
          <a:prstGeom prst="bentUpArrow">
            <a:avLst>
              <a:gd name="adj1" fmla="val 15380"/>
              <a:gd name="adj2" fmla="val 25000"/>
              <a:gd name="adj3" fmla="val 25000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Nápověda 6">
            <a:hlinkClick r:id="" action="ppaction://noaction" highlightClick="1"/>
          </p:cNvPr>
          <p:cNvSpPr/>
          <p:nvPr/>
        </p:nvSpPr>
        <p:spPr>
          <a:xfrm>
            <a:off x="455787" y="2563708"/>
            <a:ext cx="360040" cy="323166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115616" y="2296204"/>
            <a:ext cx="32403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+mn-lt"/>
              </a:rPr>
              <a:t>= koordinovaná spolupráce záchranných a bezpečnostních složek, státních orgánů a různých organizací za účelem efektivního zásahu při mimořádné události</a:t>
            </a:r>
          </a:p>
        </p:txBody>
      </p:sp>
      <p:sp>
        <p:nvSpPr>
          <p:cNvPr id="13" name="Popisek se šipkou doprava 12"/>
          <p:cNvSpPr/>
          <p:nvPr/>
        </p:nvSpPr>
        <p:spPr>
          <a:xfrm>
            <a:off x="5328084" y="3731177"/>
            <a:ext cx="1523038" cy="1210196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e</a:t>
            </a:r>
            <a:r>
              <a:rPr lang="cs-CZ" sz="1600" dirty="0" smtClean="0">
                <a:solidFill>
                  <a:schemeClr val="tx1"/>
                </a:solidFill>
              </a:rPr>
              <a:t>vropské </a:t>
            </a:r>
            <a:r>
              <a:rPr lang="cs-CZ" sz="1600" dirty="0">
                <a:solidFill>
                  <a:schemeClr val="tx1"/>
                </a:solidFill>
              </a:rPr>
              <a:t>číslo tísňového volání</a:t>
            </a:r>
          </a:p>
        </p:txBody>
      </p:sp>
      <p:sp>
        <p:nvSpPr>
          <p:cNvPr id="14" name="Ohnutý roh 13"/>
          <p:cNvSpPr/>
          <p:nvPr/>
        </p:nvSpPr>
        <p:spPr>
          <a:xfrm>
            <a:off x="7174904" y="4157027"/>
            <a:ext cx="1080120" cy="35849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112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5536" y="3987266"/>
            <a:ext cx="3117465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just">
              <a:defRPr sz="1200">
                <a:latin typeface="+mn-lt"/>
              </a:defRPr>
            </a:lvl1pPr>
          </a:lstStyle>
          <a:p>
            <a:r>
              <a:rPr lang="cs-CZ" sz="1400" dirty="0"/>
              <a:t>V případě nutnosti navazuje úzkou spolupráci s IZS sousedních států, hlavně Slovenska, ale také Rakouska (horské oblasti) a </a:t>
            </a:r>
            <a:r>
              <a:rPr lang="cs-CZ" sz="1400" dirty="0" smtClean="0"/>
              <a:t>Německa.</a:t>
            </a:r>
            <a:endParaRPr lang="cs-CZ" sz="1400" dirty="0"/>
          </a:p>
        </p:txBody>
      </p:sp>
      <p:pic>
        <p:nvPicPr>
          <p:cNvPr id="2053" name="Picture 5" descr="C:\Documents and Settings\lanc\Local Settings\Temporary Internet Files\Content.IE5\6P2KZLGM\MC9003555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2" y="2964252"/>
            <a:ext cx="694944" cy="9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lanc\Local Settings\Temporary Internet Files\Content.IE5\5BCFQ7EN\MC9002806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82" y="541278"/>
            <a:ext cx="1465831" cy="146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lanc\Local Settings\Temporary Internet Files\Content.IE5\5J6YF64N\MP90043103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68" y="2214786"/>
            <a:ext cx="1455664" cy="21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50813" y="561975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Obdélník s odříznutým příčným rohem 1"/>
          <p:cNvSpPr/>
          <p:nvPr/>
        </p:nvSpPr>
        <p:spPr>
          <a:xfrm>
            <a:off x="5148064" y="2825748"/>
            <a:ext cx="2738919" cy="246624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Policie</a:t>
            </a:r>
            <a:r>
              <a:rPr lang="cs-CZ" sz="2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cs-CZ" sz="1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ČR</a:t>
            </a:r>
          </a:p>
        </p:txBody>
      </p:sp>
      <p:sp>
        <p:nvSpPr>
          <p:cNvPr id="3" name="Obdélník s odříznutým příčným rohem 2"/>
          <p:cNvSpPr/>
          <p:nvPr/>
        </p:nvSpPr>
        <p:spPr>
          <a:xfrm>
            <a:off x="5148064" y="1959682"/>
            <a:ext cx="2731329" cy="255104"/>
          </a:xfrm>
          <a:prstGeom prst="snip2DiagRect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Hasičský záchranný sbor ČR</a:t>
            </a:r>
          </a:p>
        </p:txBody>
      </p:sp>
      <p:sp>
        <p:nvSpPr>
          <p:cNvPr id="4" name="Obdélník s odříznutým příčným rohem 3"/>
          <p:cNvSpPr/>
          <p:nvPr/>
        </p:nvSpPr>
        <p:spPr>
          <a:xfrm>
            <a:off x="5148064" y="1563638"/>
            <a:ext cx="2731329" cy="288032"/>
          </a:xfrm>
          <a:prstGeom prst="snip2Diag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Zdravotnická záchranná služba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50801" y="1167594"/>
            <a:ext cx="4032448" cy="792088"/>
          </a:xfrm>
          <a:prstGeom prst="rect">
            <a:avLst/>
          </a:prstGeom>
          <a:gradFill flip="none" rotWithShape="1">
            <a:gsLst>
              <a:gs pos="14000">
                <a:srgbClr val="FFFF00">
                  <a:lumMod val="74000"/>
                  <a:lumOff val="26000"/>
                </a:srgbClr>
              </a:gs>
              <a:gs pos="46000">
                <a:srgbClr val="FF0000">
                  <a:lumMod val="74000"/>
                  <a:lumOff val="26000"/>
                </a:srgbClr>
              </a:gs>
              <a:gs pos="84000">
                <a:srgbClr val="00B050">
                  <a:lumMod val="49000"/>
                  <a:lumOff val="51000"/>
                </a:srgbClr>
              </a:gs>
            </a:gsLst>
            <a:lin ang="0" scaled="1"/>
            <a:tileRect/>
          </a:gradFill>
          <a:ln cap="rnd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Integrovaný záchranný systém II.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757644" y="934003"/>
            <a:ext cx="1512168" cy="4671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  <a:r>
              <a:rPr lang="cs-CZ" dirty="0" smtClean="0"/>
              <a:t>lavní </a:t>
            </a:r>
            <a:r>
              <a:rPr lang="cs-CZ" dirty="0" smtClean="0"/>
              <a:t>složky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1510941" y="2100128"/>
            <a:ext cx="1512168" cy="4671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  <a:r>
              <a:rPr lang="cs-CZ" dirty="0" smtClean="0">
                <a:solidFill>
                  <a:schemeClr val="dk1"/>
                </a:solidFill>
              </a:rPr>
              <a:t>alší </a:t>
            </a:r>
            <a:r>
              <a:rPr lang="cs-CZ" dirty="0">
                <a:solidFill>
                  <a:schemeClr val="dk1"/>
                </a:solidFill>
              </a:rPr>
              <a:t>složky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6576" y="2709525"/>
            <a:ext cx="3456384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just">
              <a:defRPr sz="1200">
                <a:latin typeface="+mn-lt"/>
              </a:defRPr>
            </a:lvl1pPr>
          </a:lstStyle>
          <a:p>
            <a:pPr marL="285750" indent="-285750">
              <a:buFont typeface="Times New Roman" pitchFamily="18" charset="0"/>
              <a:buChar char="-"/>
            </a:pPr>
            <a:r>
              <a:rPr lang="cs-CZ" sz="1400" dirty="0" smtClean="0"/>
              <a:t>k </a:t>
            </a:r>
            <a:r>
              <a:rPr lang="cs-CZ" sz="1400" dirty="0"/>
              <a:t>danému účelu určené složky ozbrojených sil (armáda, letectvo)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sz="1400" dirty="0" smtClean="0"/>
              <a:t>městská </a:t>
            </a:r>
            <a:r>
              <a:rPr lang="cs-CZ" sz="1400" dirty="0"/>
              <a:t>policie 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sz="1400" dirty="0" smtClean="0"/>
              <a:t>havarijní</a:t>
            </a:r>
            <a:r>
              <a:rPr lang="cs-CZ" sz="1400" dirty="0"/>
              <a:t>, pohotovostní, odborné a jiné služby 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sz="1400" dirty="0" smtClean="0"/>
              <a:t>zařízení </a:t>
            </a:r>
            <a:r>
              <a:rPr lang="cs-CZ" sz="1400" dirty="0"/>
              <a:t>civilní ochrany 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sz="1400" dirty="0" smtClean="0"/>
              <a:t>neziskové </a:t>
            </a:r>
            <a:r>
              <a:rPr lang="cs-CZ" sz="1400" dirty="0"/>
              <a:t>organizace a sdružení občanů</a:t>
            </a:r>
          </a:p>
        </p:txBody>
      </p:sp>
      <p:sp>
        <p:nvSpPr>
          <p:cNvPr id="13" name="Obdélník s odříznutým příčným rohem 12"/>
          <p:cNvSpPr/>
          <p:nvPr/>
        </p:nvSpPr>
        <p:spPr>
          <a:xfrm>
            <a:off x="5365600" y="2333719"/>
            <a:ext cx="2303845" cy="375806"/>
          </a:xfrm>
          <a:prstGeom prst="snip2DiagRect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Krajské jednotky požární ochrany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486050" y="4459345"/>
            <a:ext cx="2614525" cy="507833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>
              <a:defRPr sz="1400" b="1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just"/>
            <a:r>
              <a:rPr lang="cs-CZ" b="0" dirty="0">
                <a:solidFill>
                  <a:schemeClr val="tx1"/>
                </a:solidFill>
              </a:rPr>
              <a:t>- hlavním koordinátorem je Hasičský záchranný sbor ČR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64088" y="4443958"/>
            <a:ext cx="2232248" cy="52322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just">
              <a:defRPr sz="1400" b="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- na místě zásahu velí příslušník </a:t>
            </a:r>
            <a:r>
              <a:rPr lang="cs-CZ" dirty="0" smtClean="0">
                <a:solidFill>
                  <a:schemeClr val="tx1"/>
                </a:solidFill>
              </a:rPr>
              <a:t>hasičského </a:t>
            </a:r>
            <a:r>
              <a:rPr lang="cs-CZ" dirty="0">
                <a:solidFill>
                  <a:schemeClr val="tx1"/>
                </a:solidFill>
              </a:rPr>
              <a:t>sboru</a:t>
            </a:r>
          </a:p>
        </p:txBody>
      </p:sp>
      <p:sp>
        <p:nvSpPr>
          <p:cNvPr id="16" name="Pětiúhelník 15"/>
          <p:cNvSpPr/>
          <p:nvPr/>
        </p:nvSpPr>
        <p:spPr>
          <a:xfrm>
            <a:off x="4269482" y="4587973"/>
            <a:ext cx="978408" cy="173633"/>
          </a:xfrm>
          <a:prstGeom prst="homePlate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/>
          </a:p>
        </p:txBody>
      </p:sp>
      <p:pic>
        <p:nvPicPr>
          <p:cNvPr id="1027" name="Picture 3" descr="C:\Documents and Settings\lanc\Local Settings\Temporary Internet Files\Content.IE5\R2Z7KXZA\MC9000555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75096"/>
            <a:ext cx="1323925" cy="17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anc\Local Settings\Temporary Internet Files\Content.IE5\5BCFQ7EN\MC90030470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05" y="676345"/>
            <a:ext cx="985951" cy="9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lanc\Local Settings\Temporary Internet Files\Content.IE5\R2Z7KXZA\MC90023903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91376"/>
            <a:ext cx="1820570" cy="9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anc\AppData\Local\Microsoft\Windows\Temporary Internet Files\Content.IE5\WQ120SH4\MC900335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04" y="3483821"/>
            <a:ext cx="1250933" cy="8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nc\AppData\Local\Microsoft\Windows\Temporary Internet Files\Content.IE5\TP049WXN\MC9002954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92860"/>
            <a:ext cx="1098014" cy="12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anc\AppData\Local\Microsoft\Windows\Temporary Internet Files\Content.IE5\JDHS0TND\MC90041199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70" y="2512690"/>
            <a:ext cx="1091607" cy="11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lanc\Local Settings\Temporary Internet Files\Content.IE5\5BCFQ7EN\MC90029072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5" y="1491630"/>
            <a:ext cx="1070302" cy="11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lanc\Local Settings\Temporary Internet Files\Content.IE5\5BCFQ7EN\MC90037910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72" y="3718528"/>
            <a:ext cx="1112317" cy="9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07950" y="531813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979270" y="630998"/>
            <a:ext cx="4841202" cy="552209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Vyber obrázky znázorňující mimořádné události a rozhodni, na které číslo bys zavolal(a):</a:t>
            </a:r>
            <a:endParaRPr lang="cs-CZ" sz="1600" b="1" dirty="0">
              <a:solidFill>
                <a:schemeClr val="tx1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5597620" y="1715242"/>
            <a:ext cx="1351030" cy="13750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356279" y="3644526"/>
            <a:ext cx="1279271" cy="11279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5774404" y="3403147"/>
            <a:ext cx="1231187" cy="990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667570" y="2580887"/>
            <a:ext cx="1162050" cy="1197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42572" y="1390978"/>
            <a:ext cx="1162050" cy="1197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kosené hrany 2"/>
          <p:cNvSpPr/>
          <p:nvPr/>
        </p:nvSpPr>
        <p:spPr>
          <a:xfrm>
            <a:off x="7308304" y="1923678"/>
            <a:ext cx="1440160" cy="463544"/>
          </a:xfrm>
          <a:prstGeom prst="bevel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158</a:t>
            </a:r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28" name="Zkosené hrany 27"/>
          <p:cNvSpPr/>
          <p:nvPr/>
        </p:nvSpPr>
        <p:spPr>
          <a:xfrm>
            <a:off x="7308304" y="3808674"/>
            <a:ext cx="1440160" cy="463544"/>
          </a:xfrm>
          <a:prstGeom prst="bevel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150</a:t>
            </a:r>
            <a:endParaRPr lang="cs-CZ" dirty="0"/>
          </a:p>
        </p:txBody>
      </p:sp>
      <p:sp>
        <p:nvSpPr>
          <p:cNvPr id="31" name="Zkosené hrany 30"/>
          <p:cNvSpPr/>
          <p:nvPr/>
        </p:nvSpPr>
        <p:spPr>
          <a:xfrm>
            <a:off x="7308304" y="2843783"/>
            <a:ext cx="1440160" cy="463544"/>
          </a:xfrm>
          <a:prstGeom prst="bevel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155</a:t>
            </a:r>
            <a:endParaRPr lang="cs-CZ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2" descr="C:\Users\lanc\AppData\Local\Microsoft\Windows\Temporary Internet Files\Content.IE5\7K4Y802J\MC90029559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39" y="3898448"/>
            <a:ext cx="1478733" cy="10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nc\AppData\Local\Microsoft\Windows\Temporary Internet Files\Content.IE5\372K4ZVM\MC900104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5" y="3507854"/>
            <a:ext cx="1194127" cy="11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c\AppData\Local\Microsoft\Windows\Temporary Internet Files\Content.IE5\IBBFPAMX\MC90023309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80" y="1626294"/>
            <a:ext cx="1157468" cy="119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lanc\AppData\Local\Microsoft\Windows\Temporary Internet Files\Content.IE5\372K4ZVM\MC90015360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00" y="2338883"/>
            <a:ext cx="1296144" cy="9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nc\AppData\Local\Microsoft\Windows\Temporary Internet Files\Content.IE5\7K4Y802J\MC900104980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14" y="1183207"/>
            <a:ext cx="1217460" cy="121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lanc\AppData\Local\Microsoft\Windows\Temporary Internet Files\Content.IE5\Y2I41WWB\MC9002984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46" y="3797276"/>
            <a:ext cx="13482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nc\AppData\Local\Microsoft\Windows\Temporary Internet Files\Content.IE5\WQ120SH4\MC9000555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50920"/>
            <a:ext cx="1868900" cy="24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nc\AppData\Local\Microsoft\Windows\Temporary Internet Files\Content.IE5\Y2I41WWB\MC9000562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46" y="627534"/>
            <a:ext cx="1339320" cy="13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7950" y="555625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Ovál 1"/>
          <p:cNvSpPr/>
          <p:nvPr/>
        </p:nvSpPr>
        <p:spPr>
          <a:xfrm>
            <a:off x="3454735" y="1815666"/>
            <a:ext cx="2088232" cy="72008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Činnost IZS</a:t>
            </a:r>
          </a:p>
        </p:txBody>
      </p:sp>
      <p:sp>
        <p:nvSpPr>
          <p:cNvPr id="3" name="Obláček 2"/>
          <p:cNvSpPr/>
          <p:nvPr/>
        </p:nvSpPr>
        <p:spPr>
          <a:xfrm>
            <a:off x="4481314" y="558374"/>
            <a:ext cx="1800200" cy="1080120"/>
          </a:xfrm>
          <a:prstGeom prst="cloudCallout">
            <a:avLst>
              <a:gd name="adj1" fmla="val -22950"/>
              <a:gd name="adj2" fmla="val 5720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o</a:t>
            </a:r>
            <a:r>
              <a:rPr lang="cs-CZ" dirty="0" smtClean="0">
                <a:solidFill>
                  <a:sysClr val="windowText" lastClr="000000"/>
                </a:solidFill>
              </a:rPr>
              <a:t>sobní </a:t>
            </a:r>
            <a:r>
              <a:rPr lang="cs-CZ" dirty="0">
                <a:solidFill>
                  <a:sysClr val="windowText" lastClr="000000"/>
                </a:solidFill>
              </a:rPr>
              <a:t>pomoc</a:t>
            </a:r>
          </a:p>
        </p:txBody>
      </p:sp>
      <p:sp>
        <p:nvSpPr>
          <p:cNvPr id="8" name="Obláček 7"/>
          <p:cNvSpPr/>
          <p:nvPr/>
        </p:nvSpPr>
        <p:spPr>
          <a:xfrm>
            <a:off x="1411923" y="1003015"/>
            <a:ext cx="1800200" cy="1080120"/>
          </a:xfrm>
          <a:prstGeom prst="cloudCallout">
            <a:avLst>
              <a:gd name="adj1" fmla="val 58533"/>
              <a:gd name="adj2" fmla="val 45744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v</a:t>
            </a:r>
            <a:r>
              <a:rPr lang="cs-CZ" dirty="0" smtClean="0">
                <a:solidFill>
                  <a:sysClr val="windowText" lastClr="000000"/>
                </a:solidFill>
              </a:rPr>
              <a:t>ěcná </a:t>
            </a:r>
            <a:r>
              <a:rPr lang="cs-CZ" dirty="0">
                <a:solidFill>
                  <a:sysClr val="windowText" lastClr="000000"/>
                </a:solidFill>
              </a:rPr>
              <a:t>pomoc</a:t>
            </a:r>
          </a:p>
        </p:txBody>
      </p:sp>
      <p:sp>
        <p:nvSpPr>
          <p:cNvPr id="9" name="Obláček 8"/>
          <p:cNvSpPr/>
          <p:nvPr/>
        </p:nvSpPr>
        <p:spPr>
          <a:xfrm>
            <a:off x="711796" y="2283718"/>
            <a:ext cx="1800200" cy="1080120"/>
          </a:xfrm>
          <a:prstGeom prst="cloudCallout">
            <a:avLst>
              <a:gd name="adj1" fmla="val 95571"/>
              <a:gd name="adj2" fmla="val -44204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o</a:t>
            </a:r>
            <a:r>
              <a:rPr lang="cs-CZ" dirty="0" smtClean="0">
                <a:solidFill>
                  <a:sysClr val="windowText" lastClr="000000"/>
                </a:solidFill>
              </a:rPr>
              <a:t>statní </a:t>
            </a:r>
            <a:r>
              <a:rPr lang="cs-CZ" dirty="0">
                <a:solidFill>
                  <a:sysClr val="windowText" lastClr="000000"/>
                </a:solidFill>
              </a:rPr>
              <a:t>pomoc</a:t>
            </a:r>
          </a:p>
        </p:txBody>
      </p:sp>
      <p:sp>
        <p:nvSpPr>
          <p:cNvPr id="10" name="Obláček 9"/>
          <p:cNvSpPr/>
          <p:nvPr/>
        </p:nvSpPr>
        <p:spPr>
          <a:xfrm>
            <a:off x="6516216" y="2175706"/>
            <a:ext cx="1800200" cy="1080120"/>
          </a:xfrm>
          <a:prstGeom prst="cloudCallout">
            <a:avLst>
              <a:gd name="adj1" fmla="val -94908"/>
              <a:gd name="adj2" fmla="val -32738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l</a:t>
            </a:r>
            <a:r>
              <a:rPr lang="cs-CZ" dirty="0" smtClean="0">
                <a:solidFill>
                  <a:sysClr val="windowText" lastClr="000000"/>
                </a:solidFill>
              </a:rPr>
              <a:t>ikvidační </a:t>
            </a:r>
            <a:r>
              <a:rPr lang="cs-CZ" dirty="0">
                <a:solidFill>
                  <a:sysClr val="windowText" lastClr="000000"/>
                </a:solidFill>
              </a:rPr>
              <a:t>práce</a:t>
            </a:r>
          </a:p>
        </p:txBody>
      </p:sp>
      <p:sp>
        <p:nvSpPr>
          <p:cNvPr id="11" name="Obláček 10"/>
          <p:cNvSpPr/>
          <p:nvPr/>
        </p:nvSpPr>
        <p:spPr>
          <a:xfrm>
            <a:off x="5833698" y="3435846"/>
            <a:ext cx="1800200" cy="1080120"/>
          </a:xfrm>
          <a:prstGeom prst="cloudCallout">
            <a:avLst>
              <a:gd name="adj1" fmla="val -64750"/>
              <a:gd name="adj2" fmla="val -130625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350000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z</a:t>
            </a:r>
            <a:r>
              <a:rPr lang="cs-CZ" dirty="0" smtClean="0">
                <a:solidFill>
                  <a:sysClr val="windowText" lastClr="000000"/>
                </a:solidFill>
              </a:rPr>
              <a:t>áchranné </a:t>
            </a:r>
            <a:r>
              <a:rPr lang="cs-CZ" dirty="0">
                <a:solidFill>
                  <a:sysClr val="windowText" lastClr="000000"/>
                </a:solidFill>
              </a:rPr>
              <a:t>práce</a:t>
            </a:r>
          </a:p>
        </p:txBody>
      </p:sp>
      <p:sp>
        <p:nvSpPr>
          <p:cNvPr id="12" name="Obláček 11"/>
          <p:cNvSpPr/>
          <p:nvPr/>
        </p:nvSpPr>
        <p:spPr>
          <a:xfrm>
            <a:off x="1820094" y="3257216"/>
            <a:ext cx="2016224" cy="1080120"/>
          </a:xfrm>
          <a:prstGeom prst="cloudCallout">
            <a:avLst>
              <a:gd name="adj1" fmla="val 39976"/>
              <a:gd name="adj2" fmla="val -10857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890000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o</a:t>
            </a:r>
            <a:r>
              <a:rPr lang="cs-CZ" dirty="0" smtClean="0">
                <a:solidFill>
                  <a:sysClr val="windowText" lastClr="000000"/>
                </a:solidFill>
              </a:rPr>
              <a:t>bnovovací </a:t>
            </a:r>
            <a:r>
              <a:rPr lang="cs-CZ" dirty="0">
                <a:solidFill>
                  <a:sysClr val="windowText" lastClr="000000"/>
                </a:solidFill>
              </a:rPr>
              <a:t>práce</a:t>
            </a:r>
          </a:p>
        </p:txBody>
      </p:sp>
      <p:pic>
        <p:nvPicPr>
          <p:cNvPr id="2052" name="Picture 4" descr="C:\Users\lanc\AppData\Local\Microsoft\Windows\Temporary Internet Files\Content.IE5\JDHS0TND\MC90023780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8675"/>
            <a:ext cx="2204519" cy="18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lanc\AppData\Local\Microsoft\Windows\Temporary Internet Files\Content.IE5\JDHS0TND\MP9004392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9014"/>
            <a:ext cx="2612622" cy="174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nc\AppData\Local\Microsoft\Windows\Temporary Internet Files\Content.IE5\Y2I41WWB\MC9004229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53312"/>
            <a:ext cx="2294226" cy="11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c\AppData\Local\Microsoft\Windows\Temporary Internet Files\Content.IE5\Y2I41WWB\MP90040532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09" y="3698180"/>
            <a:ext cx="1353009" cy="13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31142" y="639160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12.7 CLIL</a:t>
            </a:r>
          </a:p>
        </p:txBody>
      </p:sp>
      <p:sp>
        <p:nvSpPr>
          <p:cNvPr id="27651" name="TextovéPole 10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82087" y="753228"/>
            <a:ext cx="2376264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lačítko akce: Nápověda 2">
            <a:hlinkClick r:id="" action="ppaction://noaction" highlightClick="1"/>
          </p:cNvPr>
          <p:cNvSpPr/>
          <p:nvPr/>
        </p:nvSpPr>
        <p:spPr>
          <a:xfrm>
            <a:off x="4383385" y="861240"/>
            <a:ext cx="360040" cy="36004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968044" y="825794"/>
            <a:ext cx="338437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just">
              <a:defRPr sz="1400">
                <a:latin typeface="+mn-lt"/>
              </a:defRPr>
            </a:lvl1pPr>
          </a:lstStyle>
          <a:p>
            <a:r>
              <a:rPr lang="cs-CZ" dirty="0"/>
              <a:t>= </a:t>
            </a:r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immediate</a:t>
            </a:r>
            <a:r>
              <a:rPr lang="cs-CZ" dirty="0"/>
              <a:t> risk to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,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property</a:t>
            </a:r>
            <a:r>
              <a:rPr lang="cs-CZ" dirty="0"/>
              <a:t> </a:t>
            </a:r>
          </a:p>
        </p:txBody>
      </p:sp>
      <p:sp>
        <p:nvSpPr>
          <p:cNvPr id="5" name="Obdélník s odříznutým rohem na stejné straně 4"/>
          <p:cNvSpPr/>
          <p:nvPr/>
        </p:nvSpPr>
        <p:spPr>
          <a:xfrm>
            <a:off x="2771800" y="4060726"/>
            <a:ext cx="3312368" cy="546893"/>
          </a:xfrm>
          <a:prstGeom prst="snip2SameRect">
            <a:avLst/>
          </a:prstGeom>
          <a:gradFill flip="none" rotWithShape="1">
            <a:gsLst>
              <a:gs pos="14000">
                <a:srgbClr val="FFFF00">
                  <a:lumMod val="74000"/>
                  <a:lumOff val="26000"/>
                </a:srgbClr>
              </a:gs>
              <a:gs pos="46000">
                <a:srgbClr val="FF0000">
                  <a:lumMod val="74000"/>
                  <a:lumOff val="26000"/>
                </a:srgbClr>
              </a:gs>
              <a:gs pos="84000">
                <a:srgbClr val="00B050">
                  <a:lumMod val="49000"/>
                  <a:lumOff val="51000"/>
                </a:srgbClr>
              </a:gs>
            </a:gsLst>
            <a:lin ang="0" scaled="1"/>
            <a:tileRect/>
          </a:gradFill>
          <a:ln cap="rnd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ysClr val="windowText" lastClr="000000"/>
                </a:solidFill>
              </a:rPr>
              <a:t>Emergency</a:t>
            </a:r>
            <a:r>
              <a:rPr lang="cs-CZ" dirty="0">
                <a:solidFill>
                  <a:sysClr val="windowText" lastClr="000000"/>
                </a:solidFill>
              </a:rPr>
              <a:t> </a:t>
            </a:r>
            <a:r>
              <a:rPr lang="cs-CZ" dirty="0" err="1">
                <a:solidFill>
                  <a:sysClr val="windowText" lastClr="000000"/>
                </a:solidFill>
              </a:rPr>
              <a:t>service</a:t>
            </a:r>
            <a:endParaRPr lang="cs-CZ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Přímá spojnice se šipkou 8"/>
          <p:cNvCxnSpPr>
            <a:stCxn id="5" idx="2"/>
            <a:endCxn id="14" idx="1"/>
          </p:cNvCxnSpPr>
          <p:nvPr/>
        </p:nvCxnSpPr>
        <p:spPr>
          <a:xfrm flipH="1" flipV="1">
            <a:off x="1655329" y="3623667"/>
            <a:ext cx="1116471" cy="710506"/>
          </a:xfrm>
          <a:prstGeom prst="straightConnector1">
            <a:avLst/>
          </a:prstGeom>
          <a:ln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5" idx="0"/>
            <a:endCxn id="20" idx="1"/>
          </p:cNvCxnSpPr>
          <p:nvPr/>
        </p:nvCxnSpPr>
        <p:spPr>
          <a:xfrm flipV="1">
            <a:off x="6084168" y="3623667"/>
            <a:ext cx="1152128" cy="71050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5" idx="3"/>
            <a:endCxn id="19" idx="1"/>
          </p:cNvCxnSpPr>
          <p:nvPr/>
        </p:nvCxnSpPr>
        <p:spPr>
          <a:xfrm flipV="1">
            <a:off x="4427984" y="3090763"/>
            <a:ext cx="10455" cy="969963"/>
          </a:xfrm>
          <a:prstGeom prst="straightConnector1">
            <a:avLst/>
          </a:prstGeom>
          <a:ln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bdélník se zakulaceným příčným rohem 13"/>
          <p:cNvSpPr/>
          <p:nvPr/>
        </p:nvSpPr>
        <p:spPr>
          <a:xfrm>
            <a:off x="863241" y="3047603"/>
            <a:ext cx="1584176" cy="576064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Police</a:t>
            </a:r>
          </a:p>
        </p:txBody>
      </p:sp>
      <p:sp>
        <p:nvSpPr>
          <p:cNvPr id="19" name="Obdélník se zakulaceným příčným rohem 18"/>
          <p:cNvSpPr/>
          <p:nvPr/>
        </p:nvSpPr>
        <p:spPr>
          <a:xfrm>
            <a:off x="3646351" y="2514699"/>
            <a:ext cx="1584176" cy="576064"/>
          </a:xfrm>
          <a:prstGeom prst="round2Diag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Fire</a:t>
            </a:r>
            <a:r>
              <a:rPr lang="cs-CZ" dirty="0"/>
              <a:t> department</a:t>
            </a:r>
          </a:p>
        </p:txBody>
      </p:sp>
      <p:sp>
        <p:nvSpPr>
          <p:cNvPr id="20" name="Obdélník se zakulaceným příčným rohem 19"/>
          <p:cNvSpPr/>
          <p:nvPr/>
        </p:nvSpPr>
        <p:spPr>
          <a:xfrm>
            <a:off x="6444208" y="3047603"/>
            <a:ext cx="1584176" cy="576064"/>
          </a:xfrm>
          <a:prstGeom prst="round2Diag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Ambulance</a:t>
            </a:r>
          </a:p>
        </p:txBody>
      </p:sp>
      <p:pic>
        <p:nvPicPr>
          <p:cNvPr id="1028" name="Picture 4" descr="C:\Users\lanc\AppData\Local\Microsoft\Windows\Temporary Internet Files\Content.IE5\TP049WXN\MC90021666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35846"/>
            <a:ext cx="1098902" cy="14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7950" y="52387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11399"/>
              </p:ext>
            </p:extLst>
          </p:nvPr>
        </p:nvGraphicFramePr>
        <p:xfrm>
          <a:off x="107950" y="1044575"/>
          <a:ext cx="7560840" cy="396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986"/>
                <a:gridCol w="3672854"/>
              </a:tblGrid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V případě zásahu IZS zásahu velí:</a:t>
                      </a:r>
                      <a:endParaRPr lang="cs-CZ" sz="16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příslušník Policie ČR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příslušník HZS ČR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služebně nejstarší příslušník IZS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hodnostně nejvyšší důstojník Armády ČR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 nepatří mezi mimořádné události zaviněné člověkem?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požár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povodeň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nehoda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únik nebezpečných látek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Jaké je číslo evropského tísňové linky?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112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114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156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911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IZS v ČR existuje od roku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1999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1993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2010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" y="523875"/>
            <a:ext cx="453605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12.9 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419622"/>
            <a:ext cx="7704856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dirty="0" smtClean="0">
                <a:hlinkClick r:id="rId2"/>
              </a:rPr>
              <a:t>www.hscr.cz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www.mvcr.cz/</a:t>
            </a:r>
            <a:r>
              <a:rPr lang="cs-CZ" dirty="0" err="1" smtClean="0">
                <a:hlinkClick r:id="rId3"/>
              </a:rPr>
              <a:t>clanek</a:t>
            </a:r>
            <a:r>
              <a:rPr lang="cs-CZ" dirty="0" smtClean="0">
                <a:hlinkClick r:id="rId3"/>
              </a:rPr>
              <a:t>/pojmove-oblasti-integrovany-zachranny-system.aspx</a:t>
            </a:r>
            <a:r>
              <a:rPr lang="cs-CZ" dirty="0" smtClean="0"/>
              <a:t>, poslední přístup 28. 2. </a:t>
            </a:r>
            <a:r>
              <a:rPr lang="cs-CZ" smtClean="0"/>
              <a:t>2013</a:t>
            </a: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187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2339</TotalTime>
  <Words>896</Words>
  <Application>Microsoft Office PowerPoint</Application>
  <PresentationFormat>Předvádění na obrazovce (16:9)</PresentationFormat>
  <Paragraphs>145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12.1  Mimořádné události, IZS</vt:lpstr>
      <vt:lpstr>12.2 Co již víme?</vt:lpstr>
      <vt:lpstr>12.3 Jaké si řekneme nové termíny a názvy?</vt:lpstr>
      <vt:lpstr>12.4 Co si řekneme nového?</vt:lpstr>
      <vt:lpstr>12.5 Procvičení a příklady</vt:lpstr>
      <vt:lpstr>12.6 Něco navíc pro šikovné</vt:lpstr>
      <vt:lpstr>12.7 CLIL</vt:lpstr>
      <vt:lpstr>12.8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238</cp:revision>
  <dcterms:created xsi:type="dcterms:W3CDTF">2010-10-18T18:21:56Z</dcterms:created>
  <dcterms:modified xsi:type="dcterms:W3CDTF">2013-03-24T16:31:30Z</dcterms:modified>
</cp:coreProperties>
</file>