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1D13EB"/>
    <a:srgbClr val="FFFF99"/>
    <a:srgbClr val="FF3300"/>
    <a:srgbClr val="FFFF66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ruta.cz/autoskola-test-krizovatek/" TargetMode="External"/><Relationship Id="rId2" Type="http://schemas.openxmlformats.org/officeDocument/2006/relationships/hyperlink" Target="http://www.zakruta.cz/dopravni-znaceni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  Dopravní značky, situace na křižovatce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lanc\AppData\Local\Microsoft\Windows\Temporary Internet Files\Content.IE5\JDHS0TND\MP9004237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701"/>
            <a:ext cx="1969951" cy="1969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nc\AppData\Local\Microsoft\Windows\Temporary Internet Files\Content.IE5\Y2I41WWB\MP9004012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9582"/>
            <a:ext cx="2274883" cy="1515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nc\AppData\Local\Microsoft\Windows\Temporary Internet Files\Content.IE5\WQ120SH4\MP90040757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29" y="2859782"/>
            <a:ext cx="2166828" cy="1443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anc\AppData\Local\Microsoft\Windows\Temporary Internet Files\Content.IE5\Y2I41WWB\MP90034206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94" y="1174998"/>
            <a:ext cx="1150447" cy="1612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82547"/>
              </p:ext>
            </p:extLst>
          </p:nvPr>
        </p:nvGraphicFramePr>
        <p:xfrm>
          <a:off x="457200" y="1200150"/>
          <a:ext cx="727280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r>
                        <a:rPr lang="cs-CZ" baseline="0" dirty="0" smtClean="0"/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Dopravní výchova, dopravní značení, pohyb na vozovce, pozemní komunikace, doprava, bezpečnost, řízení.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vysvětluje</a:t>
                      </a:r>
                      <a:r>
                        <a:rPr lang="cs-CZ" baseline="0" dirty="0" smtClean="0"/>
                        <a:t> princip a význam dopravního značení a přibližuje několik vybraných příkladů značení.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anc\AppData\Local\Microsoft\Windows\Temporary Internet Files\Content.IE5\WQ120SH4\MP9004340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37" y="3723878"/>
            <a:ext cx="2505472" cy="166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nc\AppData\Local\Microsoft\Windows\Temporary Internet Files\Content.IE5\JDHS0TND\MP9004014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5430"/>
            <a:ext cx="1682364" cy="1121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308437" y="771550"/>
            <a:ext cx="2514922" cy="504056"/>
          </a:xfrm>
          <a:prstGeom prst="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/>
              <a:t>Dopravní značení </a:t>
            </a:r>
          </a:p>
        </p:txBody>
      </p:sp>
      <p:pic>
        <p:nvPicPr>
          <p:cNvPr id="3074" name="Picture 2" descr="C:\Users\lanc\AppData\Local\Microsoft\Windows\Temporary Internet Files\Content.IE5\WQ120SH4\MP9004226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59" y="3500562"/>
            <a:ext cx="1635646" cy="1635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043608" y="1213520"/>
            <a:ext cx="1440160" cy="566142"/>
          </a:xfrm>
          <a:prstGeom prst="round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načky</a:t>
            </a:r>
            <a:r>
              <a:rPr lang="cs-CZ" dirty="0" smtClean="0"/>
              <a:t>, cedule</a:t>
            </a:r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6596050" y="1213520"/>
            <a:ext cx="1440160" cy="566142"/>
          </a:xfrm>
          <a:prstGeom prst="round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namení</a:t>
            </a:r>
            <a:r>
              <a:rPr lang="cs-CZ" dirty="0"/>
              <a:t>, nápisy</a:t>
            </a:r>
          </a:p>
        </p:txBody>
      </p:sp>
      <p:sp>
        <p:nvSpPr>
          <p:cNvPr id="7" name="Obdélník 6"/>
          <p:cNvSpPr/>
          <p:nvPr/>
        </p:nvSpPr>
        <p:spPr>
          <a:xfrm>
            <a:off x="3131840" y="1635646"/>
            <a:ext cx="2697621" cy="100811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cs-CZ" sz="1400" dirty="0" smtClean="0">
                <a:ln w="6350">
                  <a:noFill/>
                </a:ln>
              </a:rPr>
              <a:t>určují kde, jak a kdy se může účastník silničního provozu (řidič, motocyklista, cyklista či chodec) pohybovat po vozovce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131840" y="3101541"/>
            <a:ext cx="2708287" cy="100811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cs-CZ" sz="1400" dirty="0" smtClean="0">
                <a:ln w="6350">
                  <a:noFill/>
                </a:ln>
                <a:solidFill>
                  <a:schemeClr val="dk1"/>
                </a:solidFill>
              </a:rPr>
              <a:t>zajišťují </a:t>
            </a:r>
            <a:r>
              <a:rPr lang="cs-CZ" sz="1400" dirty="0">
                <a:ln w="6350">
                  <a:noFill/>
                </a:ln>
                <a:solidFill>
                  <a:schemeClr val="dk1"/>
                </a:solidFill>
              </a:rPr>
              <a:t>bezpečnost účastníků silničního provozu x je však nutné pokyny dopravních značení dodržovat</a:t>
            </a:r>
            <a:r>
              <a:rPr lang="cs-CZ" sz="1400" dirty="0" smtClean="0">
                <a:ln w="6350">
                  <a:noFill/>
                </a:ln>
                <a:solidFill>
                  <a:schemeClr val="dk1"/>
                </a:solidFill>
              </a:rPr>
              <a:t>!</a:t>
            </a:r>
          </a:p>
        </p:txBody>
      </p:sp>
      <p:cxnSp>
        <p:nvCxnSpPr>
          <p:cNvPr id="12" name="Přímá spojnice se šipkou 11"/>
          <p:cNvCxnSpPr>
            <a:stCxn id="27" idx="1"/>
            <a:endCxn id="3" idx="3"/>
          </p:cNvCxnSpPr>
          <p:nvPr/>
        </p:nvCxnSpPr>
        <p:spPr>
          <a:xfrm flipH="1">
            <a:off x="2483768" y="1023578"/>
            <a:ext cx="824669" cy="473013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27" idx="3"/>
            <a:endCxn id="29" idx="1"/>
          </p:cNvCxnSpPr>
          <p:nvPr/>
        </p:nvCxnSpPr>
        <p:spPr>
          <a:xfrm>
            <a:off x="5823359" y="1023578"/>
            <a:ext cx="772691" cy="473013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>
            <a:stCxn id="27" idx="2"/>
            <a:endCxn id="7" idx="0"/>
          </p:cNvCxnSpPr>
          <p:nvPr/>
        </p:nvCxnSpPr>
        <p:spPr>
          <a:xfrm flipH="1">
            <a:off x="4480651" y="1275606"/>
            <a:ext cx="85247" cy="36004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5" name="Plus 2054"/>
          <p:cNvSpPr/>
          <p:nvPr/>
        </p:nvSpPr>
        <p:spPr>
          <a:xfrm>
            <a:off x="4349874" y="2643757"/>
            <a:ext cx="432048" cy="457783"/>
          </a:xfrm>
          <a:prstGeom prst="mathPlus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566639" y="1889260"/>
            <a:ext cx="2356550" cy="172264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marL="285750" indent="-285750">
              <a:buFontTx/>
              <a:buChar char="-"/>
            </a:pPr>
            <a:r>
              <a:rPr lang="cs-CZ" sz="1400" dirty="0">
                <a:ln w="6350">
                  <a:noFill/>
                </a:ln>
              </a:rPr>
              <a:t>v</a:t>
            </a:r>
            <a:r>
              <a:rPr lang="cs-CZ" sz="1400" dirty="0" smtClean="0">
                <a:ln w="6350">
                  <a:noFill/>
                </a:ln>
              </a:rPr>
              <a:t>edle </a:t>
            </a:r>
            <a:r>
              <a:rPr lang="cs-CZ" sz="1400" dirty="0">
                <a:ln w="6350">
                  <a:noFill/>
                </a:ln>
              </a:rPr>
              <a:t>nebo nad vozovkou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n w="6350">
                  <a:noFill/>
                </a:ln>
              </a:rPr>
              <a:t>v</a:t>
            </a:r>
            <a:r>
              <a:rPr lang="cs-CZ" sz="1400" dirty="0" smtClean="0">
                <a:ln w="6350">
                  <a:noFill/>
                </a:ln>
              </a:rPr>
              <a:t>elká druhová rozmanitost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n w="6350">
                  <a:noFill/>
                </a:ln>
              </a:rPr>
              <a:t>p</a:t>
            </a:r>
            <a:r>
              <a:rPr lang="cs-CZ" sz="1400" dirty="0" smtClean="0">
                <a:ln w="6350">
                  <a:noFill/>
                </a:ln>
              </a:rPr>
              <a:t>ro EU víceméně jednotný formát x mimo Evropu se mohou značky lišit (</a:t>
            </a:r>
            <a:r>
              <a:rPr lang="cs-CZ" sz="1400" dirty="0" smtClean="0">
                <a:ln w="6350">
                  <a:noFill/>
                </a:ln>
              </a:rPr>
              <a:t>viz </a:t>
            </a:r>
            <a:r>
              <a:rPr lang="cs-CZ" sz="1400" dirty="0" smtClean="0">
                <a:ln w="6350">
                  <a:noFill/>
                </a:ln>
              </a:rPr>
              <a:t>VKZ 11.6)</a:t>
            </a:r>
          </a:p>
        </p:txBody>
      </p:sp>
      <p:pic>
        <p:nvPicPr>
          <p:cNvPr id="3075" name="Picture 3" descr="C:\Users\lanc\AppData\Local\Microsoft\Windows\Temporary Internet Files\Content.IE5\TP049WXN\MP9004255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0" y="3590925"/>
            <a:ext cx="2183235" cy="1454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délník 44"/>
          <p:cNvSpPr/>
          <p:nvPr/>
        </p:nvSpPr>
        <p:spPr>
          <a:xfrm>
            <a:off x="6137855" y="1889260"/>
            <a:ext cx="2356550" cy="205064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marL="285750" indent="-285750">
              <a:buFontTx/>
              <a:buChar char="-"/>
            </a:pPr>
            <a:r>
              <a:rPr lang="cs-CZ" sz="1400" dirty="0">
                <a:ln w="6350">
                  <a:noFill/>
                </a:ln>
              </a:rPr>
              <a:t>b</a:t>
            </a:r>
            <a:r>
              <a:rPr lang="cs-CZ" sz="1400" dirty="0" smtClean="0">
                <a:ln w="6350">
                  <a:noFill/>
                </a:ln>
              </a:rPr>
              <a:t>ílou odolnou barvou naneseny přímo na povrch vozovky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n w="6350">
                  <a:noFill/>
                </a:ln>
              </a:rPr>
              <a:t>j</a:t>
            </a:r>
            <a:r>
              <a:rPr lang="cs-CZ" sz="1400" dirty="0" smtClean="0">
                <a:ln w="6350">
                  <a:noFill/>
                </a:ln>
              </a:rPr>
              <a:t>edná se např. o:</a:t>
            </a:r>
          </a:p>
          <a:p>
            <a:pPr marL="342900" indent="-342900">
              <a:buAutoNum type="alphaLcParenR"/>
            </a:pPr>
            <a:r>
              <a:rPr lang="cs-CZ" sz="1400" dirty="0" smtClean="0">
                <a:ln w="6350">
                  <a:noFill/>
                </a:ln>
              </a:rPr>
              <a:t>dělící čáru mezi pruhy</a:t>
            </a:r>
          </a:p>
          <a:p>
            <a:pPr marL="342900" indent="-342900">
              <a:buAutoNum type="alphaLcParenR"/>
            </a:pPr>
            <a:r>
              <a:rPr lang="cs-CZ" sz="1400" dirty="0">
                <a:ln w="6350">
                  <a:noFill/>
                </a:ln>
              </a:rPr>
              <a:t>š</a:t>
            </a:r>
            <a:r>
              <a:rPr lang="cs-CZ" sz="1400" dirty="0" smtClean="0">
                <a:ln w="6350">
                  <a:noFill/>
                </a:ln>
              </a:rPr>
              <a:t>ipky a směrovače</a:t>
            </a:r>
          </a:p>
          <a:p>
            <a:pPr marL="342900" indent="-342900">
              <a:buAutoNum type="alphaLcParenR"/>
            </a:pPr>
            <a:r>
              <a:rPr lang="cs-CZ" sz="1400" dirty="0">
                <a:ln w="6350">
                  <a:noFill/>
                </a:ln>
              </a:rPr>
              <a:t>n</a:t>
            </a:r>
            <a:r>
              <a:rPr lang="cs-CZ" sz="1400" dirty="0" smtClean="0">
                <a:ln w="6350">
                  <a:noFill/>
                </a:ln>
              </a:rPr>
              <a:t>ápisy</a:t>
            </a:r>
          </a:p>
          <a:p>
            <a:pPr marL="342900" indent="-342900">
              <a:buAutoNum type="alphaLcParenR"/>
            </a:pPr>
            <a:r>
              <a:rPr lang="cs-CZ" sz="1400" dirty="0">
                <a:ln w="6350">
                  <a:noFill/>
                </a:ln>
              </a:rPr>
              <a:t>g</a:t>
            </a:r>
            <a:r>
              <a:rPr lang="cs-CZ" sz="1400" dirty="0" smtClean="0">
                <a:ln w="6350">
                  <a:noFill/>
                </a:ln>
              </a:rPr>
              <a:t>rafické zobrazení značky (u škol apod.)</a:t>
            </a:r>
            <a:endParaRPr lang="cs-CZ" sz="1400" dirty="0">
              <a:ln w="6350">
                <a:noFill/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11.3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99792" y="1131590"/>
            <a:ext cx="3744416" cy="504056"/>
          </a:xfrm>
          <a:prstGeom prst="rect">
            <a:avLst/>
          </a:prstGeom>
          <a:solidFill>
            <a:srgbClr val="D20000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</a:rPr>
              <a:t>Dopravní značení </a:t>
            </a:r>
            <a:r>
              <a:rPr lang="cs-CZ" b="1" dirty="0" smtClean="0">
                <a:solidFill>
                  <a:sysClr val="windowText" lastClr="000000"/>
                </a:solidFill>
              </a:rPr>
              <a:t>I</a:t>
            </a:r>
            <a:r>
              <a:rPr lang="cs-CZ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539552" y="1635646"/>
            <a:ext cx="1872208" cy="566142"/>
          </a:xfrm>
          <a:prstGeom prst="roundRect">
            <a:avLst/>
          </a:prstGeom>
          <a:solidFill>
            <a:srgbClr val="D20000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ysClr val="windowText" lastClr="000000"/>
                </a:solidFill>
              </a:rPr>
              <a:t>Výstražné dopravní značky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588223" y="1635646"/>
            <a:ext cx="2283951" cy="566142"/>
          </a:xfrm>
          <a:prstGeom prst="roundRect">
            <a:avLst/>
          </a:prstGeom>
          <a:solidFill>
            <a:srgbClr val="D20000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</a:rPr>
              <a:t>Dopravní značky upravující přednost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81" y="2369815"/>
            <a:ext cx="1319227" cy="11597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18" y="3667317"/>
            <a:ext cx="1390409" cy="12223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81" y="3667317"/>
            <a:ext cx="1390408" cy="122233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" y="3703631"/>
            <a:ext cx="1374320" cy="120554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19" y="2339694"/>
            <a:ext cx="1347847" cy="118492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2" y="2369814"/>
            <a:ext cx="1336936" cy="117275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44655"/>
            <a:ext cx="1347847" cy="118492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39694"/>
            <a:ext cx="1187882" cy="118492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87766"/>
            <a:ext cx="1151912" cy="115479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73" y="3706657"/>
            <a:ext cx="1154000" cy="115400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23" y="3801083"/>
            <a:ext cx="1124173" cy="98611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08" y="3744221"/>
            <a:ext cx="699886" cy="1068528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25" y="318343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adající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kamení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252050" y="4366434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ej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přednost tramvaji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475656" y="318022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ozor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kruhový objezd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035819" y="3287946"/>
            <a:ext cx="106354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věř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355976" y="318022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h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. pozemní komunikace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318674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onec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hl.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poz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. komunikace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252050" y="318674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řižovatka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 vedl. </a:t>
            </a:r>
            <a:r>
              <a:rPr lang="cs-CZ" sz="1400" dirty="0" err="1">
                <a:solidFill>
                  <a:schemeClr val="tx1"/>
                </a:solidFill>
              </a:rPr>
              <a:t>p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oz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. kom.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5" y="437021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pozor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přechod pro chodce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475656" y="438595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erovnost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vozovky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915816" y="438595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úžená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vozovka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355976" y="4370215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tůj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, dej přednost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796136" y="4366434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ej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přednost v jízdě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699792" y="1131590"/>
            <a:ext cx="3744416" cy="504056"/>
          </a:xfrm>
          <a:prstGeom prst="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/>
              <a:t>Dopravní značení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>
            <a:off x="539552" y="1635646"/>
            <a:ext cx="1872208" cy="566142"/>
          </a:xfrm>
          <a:prstGeom prst="round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Zákazové dopravní značky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>
            <a:off x="6586289" y="1655465"/>
            <a:ext cx="2088232" cy="566142"/>
          </a:xfrm>
          <a:prstGeom prst="roundRect">
            <a:avLst/>
          </a:prstGeom>
          <a:solidFill>
            <a:srgbClr val="1D13EB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Příkazové dopravní značky</a:t>
            </a:r>
            <a:endParaRPr lang="cs-CZ" dirty="0"/>
          </a:p>
        </p:txBody>
      </p:sp>
      <p:pic>
        <p:nvPicPr>
          <p:cNvPr id="1026" name="Picture 2" descr="B01 - Zákaz vjezdu všech vozidel(v obou směrech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5727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02 - Zákaz vjezdu všech vozi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8" y="367508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15 - Z. v. voz., jejichž šířka přesahuje vyznačenou me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98" y="2319537"/>
            <a:ext cx="1188318" cy="11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14 - Z. v. voz., hmot. na nápravu přes. vyz. me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03" y="3690689"/>
            <a:ext cx="1217713" cy="11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20a - Nejvyšší povolená rychlo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62" y="3675087"/>
            <a:ext cx="1148916" cy="11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21a - Zákaz předjížděn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96" y="2366473"/>
            <a:ext cx="1141382" cy="11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431" y="311707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ákaz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vjezdu v obou směrech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6431" y="4531828"/>
            <a:ext cx="12961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ákaz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vjezdu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509663" y="313056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ákaz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vjezdu při větší šířce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3114" y="4493597"/>
            <a:ext cx="1340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ákaz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vjezdu při větší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hmotn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92134" y="449359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aximální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povolená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rychl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992134" y="3136782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ákaz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předjíždění</a:t>
            </a:r>
          </a:p>
        </p:txBody>
      </p:sp>
      <p:pic>
        <p:nvPicPr>
          <p:cNvPr id="1038" name="Picture 14" descr="C01 - Kruhový objez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6474"/>
            <a:ext cx="1273824" cy="1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02a - Přikázaný směr jízdy pří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9259"/>
            <a:ext cx="1273824" cy="1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07a - Stezka pro chod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80" y="2355728"/>
            <a:ext cx="1284570" cy="12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08a - Stezka pro cyklist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54" y="3725631"/>
            <a:ext cx="1203569" cy="12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08b - Konec stezky pro cyklist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00" y="3692084"/>
            <a:ext cx="1212976" cy="1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15a - Zimní výbav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70" y="3725631"/>
            <a:ext cx="1110390" cy="11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4440678" y="3130567"/>
            <a:ext cx="12961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ruhový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objezd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938217" y="449359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onec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stezky pro cyklisty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424028" y="449359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tezka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pro cyklisty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378377" y="3164311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tezka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pro chodce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938217" y="3151867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řikázaný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směr jízdy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423798" y="4531828"/>
            <a:ext cx="12961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imní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výbava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950" y="53181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979270" y="630998"/>
            <a:ext cx="4841202" cy="552209"/>
          </a:xfrm>
          <a:prstGeom prst="roundRect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Rozhodni, v jakém pořadí pojedou dopravní prostředky přes </a:t>
            </a:r>
            <a:r>
              <a:rPr lang="cs-CZ" sz="1600" b="1" dirty="0" smtClean="0">
                <a:solidFill>
                  <a:schemeClr val="tx1"/>
                </a:solidFill>
              </a:rPr>
              <a:t>křižovatku.</a:t>
            </a: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678"/>
            <a:ext cx="2755700" cy="27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7734"/>
            <a:ext cx="2774776" cy="21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5415" y="1702858"/>
            <a:ext cx="2836736" cy="23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1922173"/>
            <a:ext cx="1699195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400" dirty="0">
                <a:latin typeface="+mn-lt"/>
              </a:rPr>
              <a:t>m</a:t>
            </a:r>
            <a:r>
              <a:rPr lang="cs-CZ" sz="1400" dirty="0" smtClean="0">
                <a:latin typeface="+mn-lt"/>
              </a:rPr>
              <a:t>odrý současně s červeným</a:t>
            </a:r>
          </a:p>
          <a:p>
            <a:pPr marL="228600" indent="-228600">
              <a:buAutoNum type="arabicPeriod"/>
            </a:pPr>
            <a:r>
              <a:rPr lang="cs-CZ" sz="1400" dirty="0" smtClean="0">
                <a:latin typeface="+mn-lt"/>
              </a:rPr>
              <a:t>zelený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515571" y="1319268"/>
            <a:ext cx="161401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400" dirty="0" smtClean="0">
                <a:latin typeface="+mn-lt"/>
              </a:rPr>
              <a:t>cyklista</a:t>
            </a:r>
          </a:p>
          <a:p>
            <a:pPr marL="228600" indent="-228600">
              <a:buAutoNum type="arabicPeriod"/>
            </a:pPr>
            <a:r>
              <a:rPr lang="cs-CZ" sz="1400" dirty="0"/>
              <a:t>ž</a:t>
            </a:r>
            <a:r>
              <a:rPr lang="cs-CZ" sz="1400" dirty="0" smtClean="0"/>
              <a:t>lutý</a:t>
            </a:r>
          </a:p>
          <a:p>
            <a:pPr marL="228600" indent="-228600">
              <a:buAutoNum type="arabicPeriod"/>
            </a:pPr>
            <a:r>
              <a:rPr lang="cs-CZ" sz="1400" dirty="0"/>
              <a:t>p</a:t>
            </a:r>
            <a:r>
              <a:rPr lang="cs-CZ" sz="1400" dirty="0" smtClean="0">
                <a:latin typeface="+mn-lt"/>
              </a:rPr>
              <a:t>o změně přednosti zelený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25802" y="4174086"/>
            <a:ext cx="1699195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400" dirty="0"/>
              <a:t>n</a:t>
            </a:r>
            <a:r>
              <a:rPr lang="cs-CZ" sz="1400" dirty="0" smtClean="0">
                <a:latin typeface="+mn-lt"/>
              </a:rPr>
              <a:t>ákladní auto</a:t>
            </a:r>
          </a:p>
          <a:p>
            <a:pPr marL="228600" indent="-228600">
              <a:buAutoNum type="arabicPeriod"/>
            </a:pPr>
            <a:r>
              <a:rPr lang="cs-CZ" sz="1400" dirty="0" smtClean="0"/>
              <a:t>modrý</a:t>
            </a:r>
            <a:endParaRPr lang="cs-CZ" sz="1400" dirty="0" smtClean="0">
              <a:latin typeface="+mn-lt"/>
            </a:endParaRPr>
          </a:p>
          <a:p>
            <a:pPr marL="228600" indent="-228600">
              <a:buAutoNum type="arabicPeriod"/>
            </a:pPr>
            <a:r>
              <a:rPr lang="cs-CZ" sz="1400" dirty="0" smtClean="0">
                <a:latin typeface="+mn-lt"/>
              </a:rPr>
              <a:t>zelený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427984" y="1195080"/>
            <a:ext cx="4104456" cy="552209"/>
          </a:xfrm>
          <a:prstGeom prst="roundRect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Dopravní značení v zahraničí</a:t>
            </a: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anc\AppData\Local\Microsoft\Windows\Temporary Internet Files\Content.IE5\TP049WXN\MP9004333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5605"/>
            <a:ext cx="2045507" cy="13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JDHS0TND\MP9004340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47143"/>
            <a:ext cx="2073424" cy="13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c\AppData\Local\Microsoft\Windows\Temporary Internet Files\Content.IE5\TP049WXN\MP9004329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3784"/>
            <a:ext cx="1140886" cy="17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nc\AppData\Local\Microsoft\Windows\Temporary Internet Files\Content.IE5\JDHS0TND\MP90043933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6375"/>
            <a:ext cx="1559882" cy="23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11760" y="2824570"/>
            <a:ext cx="20162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n-lt"/>
              </a:rPr>
              <a:t>Často však ne nějak výrazně.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75284" y="3498896"/>
            <a:ext cx="201622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n-lt"/>
              </a:rPr>
              <a:t>Pokud ano, význam značek většinou odhadnutelný.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1601250"/>
            <a:ext cx="135138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n-lt"/>
              </a:rPr>
              <a:t>Mimo EU se může podoba dopravního značení lišit.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70315" y="2200741"/>
            <a:ext cx="201622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n-lt"/>
              </a:rPr>
              <a:t>V EU jednotné regule pro podobu dopravního značení.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11760" y="4353340"/>
            <a:ext cx="201622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+mn-lt"/>
              </a:rPr>
              <a:t>Při cestě do zahraničí </a:t>
            </a:r>
            <a:r>
              <a:rPr lang="cs-CZ" sz="1400" b="1" dirty="0" smtClean="0">
                <a:latin typeface="+mn-lt"/>
              </a:rPr>
              <a:t>musíme</a:t>
            </a:r>
            <a:r>
              <a:rPr lang="cs-CZ" sz="1400" dirty="0" smtClean="0">
                <a:latin typeface="+mn-lt"/>
              </a:rPr>
              <a:t> místní značení </a:t>
            </a:r>
            <a:r>
              <a:rPr lang="cs-CZ" sz="1400" b="1" dirty="0" smtClean="0">
                <a:latin typeface="+mn-lt"/>
              </a:rPr>
              <a:t>znát</a:t>
            </a:r>
            <a:r>
              <a:rPr lang="cs-CZ" sz="1400" dirty="0" smtClean="0">
                <a:latin typeface="+mn-lt"/>
              </a:rPr>
              <a:t>!!!</a:t>
            </a:r>
          </a:p>
        </p:txBody>
      </p:sp>
      <p:cxnSp>
        <p:nvCxnSpPr>
          <p:cNvPr id="4" name="Přímá spojnice se šipkou 3"/>
          <p:cNvCxnSpPr>
            <a:stCxn id="5" idx="2"/>
            <a:endCxn id="13" idx="0"/>
          </p:cNvCxnSpPr>
          <p:nvPr/>
        </p:nvCxnSpPr>
        <p:spPr>
          <a:xfrm>
            <a:off x="6480212" y="1747289"/>
            <a:ext cx="998215" cy="45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1" idx="2"/>
            <a:endCxn id="14" idx="0"/>
          </p:cNvCxnSpPr>
          <p:nvPr/>
        </p:nvCxnSpPr>
        <p:spPr>
          <a:xfrm>
            <a:off x="2583396" y="4237560"/>
            <a:ext cx="836476" cy="115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2" idx="2"/>
            <a:endCxn id="11" idx="0"/>
          </p:cNvCxnSpPr>
          <p:nvPr/>
        </p:nvCxnSpPr>
        <p:spPr>
          <a:xfrm flipH="1">
            <a:off x="2583396" y="3347790"/>
            <a:ext cx="836476" cy="151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2" idx="2"/>
            <a:endCxn id="2" idx="0"/>
          </p:cNvCxnSpPr>
          <p:nvPr/>
        </p:nvCxnSpPr>
        <p:spPr>
          <a:xfrm flipH="1">
            <a:off x="3419872" y="2555357"/>
            <a:ext cx="171636" cy="26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3" idx="1"/>
            <a:endCxn id="12" idx="3"/>
          </p:cNvCxnSpPr>
          <p:nvPr/>
        </p:nvCxnSpPr>
        <p:spPr>
          <a:xfrm flipH="1" flipV="1">
            <a:off x="4267200" y="2078304"/>
            <a:ext cx="2203115" cy="491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11560" y="1498501"/>
            <a:ext cx="1512168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</a:t>
            </a: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</a:t>
            </a:r>
            <a:endParaRPr lang="cs-CZ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hnutý roh 2"/>
          <p:cNvSpPr/>
          <p:nvPr/>
        </p:nvSpPr>
        <p:spPr>
          <a:xfrm>
            <a:off x="2627784" y="1498501"/>
            <a:ext cx="1512168" cy="18722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ahead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se zakulaceným rohem na stejné straně 3"/>
          <p:cNvSpPr/>
          <p:nvPr/>
        </p:nvSpPr>
        <p:spPr>
          <a:xfrm>
            <a:off x="6444208" y="922437"/>
            <a:ext cx="1944216" cy="151216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ývojový diagram: dokument 4"/>
          <p:cNvSpPr/>
          <p:nvPr/>
        </p:nvSpPr>
        <p:spPr>
          <a:xfrm>
            <a:off x="5004048" y="3507854"/>
            <a:ext cx="2232248" cy="128927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anc\AppData\Local\Microsoft\Windows\Temporary Internet Files\Content.IE5\XS1UXJSC\MP9003860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3758"/>
            <a:ext cx="1579793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nc\AppData\Local\Microsoft\Windows\Temporary Internet Files\Content.IE5\N2HE61FP\MP9003094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22557"/>
            <a:ext cx="1174174" cy="17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nc\AppData\Local\Microsoft\Windows\Temporary Internet Files\Content.IE5\H6MY187R\MP9003092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65" y="875568"/>
            <a:ext cx="1313907" cy="19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nc\AppData\Local\Microsoft\Windows\Temporary Internet Files\Content.IE5\H6MY187R\MP90020221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08" y="3786760"/>
            <a:ext cx="1756792" cy="11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88268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Dopravní značení platí pro…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řidiče motorových vozidel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řidiče a chodce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řidiče a cyklisty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všechny, kteří se pohybují po vozovce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Čtvercová žlutá značka v bílém rámu označuje…?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hlavní pozemní komunikaci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křižovatku s hlavní komunikací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vedlejší pozemní komunikaci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křižovatku s vedlejší komunikací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Modrá kruhová značka s přeškrtnutým kolem označuje…?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zákaz vjezdu na kole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konec stezky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 cyklisty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zákaz tlačení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kola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konec pozemní komunikace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Pokud se na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křižovatce střetnou vozidla se „stejnou předností“…?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musí se dohodnout,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pojede první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první jede větší auto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uplatňuje se pravidlo pravé ruky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první jede menší auto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11.9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http://www.zakruta.cz/dopravni-znaceni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č. 3, </a:t>
            </a:r>
            <a:r>
              <a:rPr lang="cs-CZ" dirty="0" err="1" smtClean="0"/>
              <a:t>slide</a:t>
            </a:r>
            <a:r>
              <a:rPr lang="cs-CZ" dirty="0" smtClean="0"/>
              <a:t> č. 4), poslední přístup 28. 2. 2013</a:t>
            </a:r>
          </a:p>
          <a:p>
            <a:pPr marL="342900" indent="-342900">
              <a:buAutoNum type="arabicPeriod"/>
            </a:pPr>
            <a:r>
              <a:rPr lang="cs-CZ" dirty="0">
                <a:hlinkClick r:id="rId3"/>
              </a:rPr>
              <a:t>http://www.zakruta.cz/autoskola-test-krizovatek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(</a:t>
            </a:r>
            <a:r>
              <a:rPr lang="cs-CZ" dirty="0" err="1" smtClean="0"/>
              <a:t>slide</a:t>
            </a:r>
            <a:r>
              <a:rPr lang="cs-CZ" dirty="0" smtClean="0"/>
              <a:t> č. 5), poslední přístup 28. 2. 2013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2981</TotalTime>
  <Words>1031</Words>
  <Application>Microsoft Office PowerPoint</Application>
  <PresentationFormat>Předvádění na obrazovce (16:9)</PresentationFormat>
  <Paragraphs>149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11.1  Dopravní značky, situace na křižovatce</vt:lpstr>
      <vt:lpstr>11.2 Co již víme?</vt:lpstr>
      <vt:lpstr>11.3 Jaké si řekneme nové termíny a názvy?</vt:lpstr>
      <vt:lpstr>11.4 Co si řekneme nového?</vt:lpstr>
      <vt:lpstr>11.5 Procvičení a příklady</vt:lpstr>
      <vt:lpstr>11.6 Něco navíc pro šikovné</vt:lpstr>
      <vt:lpstr>11.7 CLIL</vt:lpstr>
      <vt:lpstr>11.8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264</cp:revision>
  <dcterms:created xsi:type="dcterms:W3CDTF">2010-10-18T18:21:56Z</dcterms:created>
  <dcterms:modified xsi:type="dcterms:W3CDTF">2013-03-24T16:43:09Z</dcterms:modified>
</cp:coreProperties>
</file>