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9" r:id="rId3"/>
    <p:sldId id="258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3300"/>
    <a:srgbClr val="FFFF66"/>
    <a:srgbClr val="FFCCCC"/>
    <a:srgbClr val="FF66CC"/>
    <a:srgbClr val="FF99CC"/>
    <a:srgbClr val="FF3399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651" autoAdjust="0"/>
  </p:normalViewPr>
  <p:slideViewPr>
    <p:cSldViewPr>
      <p:cViewPr>
        <p:scale>
          <a:sx n="100" d="100"/>
          <a:sy n="100" d="100"/>
        </p:scale>
        <p:origin x="-510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271B2FD-3F70-41BE-AA6B-5CB3CC31F150}" type="datetimeFigureOut">
              <a:rPr lang="cs-CZ"/>
              <a:pPr>
                <a:defRPr/>
              </a:pPr>
              <a:t>24.3.2013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35FE3D4-B738-446D-A8ED-C28BD76399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95432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C187500-CD5E-4E4D-9D24-AA1031C7B6AB}" type="datetimeFigureOut">
              <a:rPr lang="cs-CZ"/>
              <a:pPr>
                <a:defRPr/>
              </a:pPr>
              <a:t>24.3.2013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C3212D9-A666-4BAA-B445-F42B2B4DF6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31842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63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CE216F-19EA-41A6-8ADC-4943C14B091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/>
          </a:p>
        </p:txBody>
      </p:sp>
      <p:sp>
        <p:nvSpPr>
          <p:cNvPr id="16388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048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0FF4A6-D6CB-427E-979E-E2C311FC3E1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/>
          </a:p>
        </p:txBody>
      </p:sp>
      <p:sp>
        <p:nvSpPr>
          <p:cNvPr id="20484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04FC1B-A079-46C5-8218-0E8114B5E0D2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/>
          </a:p>
        </p:txBody>
      </p:sp>
      <p:sp>
        <p:nvSpPr>
          <p:cNvPr id="18436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253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98BF56-A106-4CFF-BEC1-F3FB805226A4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/>
          </a:p>
        </p:txBody>
      </p:sp>
      <p:sp>
        <p:nvSpPr>
          <p:cNvPr id="22532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457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09ADAB-35D3-412B-A6BD-8443CAE669D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/>
          </a:p>
        </p:txBody>
      </p:sp>
      <p:sp>
        <p:nvSpPr>
          <p:cNvPr id="24580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662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3591E6-40B5-4C63-B5CE-55CFA7C7F03B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cs-CZ"/>
          </a:p>
        </p:txBody>
      </p:sp>
      <p:sp>
        <p:nvSpPr>
          <p:cNvPr id="26628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867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A21B6C-DDE4-4083-B2A1-6FCFA232909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s-CZ"/>
          </a:p>
        </p:txBody>
      </p:sp>
      <p:sp>
        <p:nvSpPr>
          <p:cNvPr id="28676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072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AF0919-94FF-48E3-B3F8-829245B9D3A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cs-CZ"/>
          </a:p>
        </p:txBody>
      </p:sp>
      <p:sp>
        <p:nvSpPr>
          <p:cNvPr id="30724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BF70D-9175-4657-93D1-7E968EC45084}" type="datetime1">
              <a:rPr lang="cs-CZ"/>
              <a:pPr>
                <a:defRPr/>
              </a:pPr>
              <a:t>24.3.2013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98D91-7328-4699-9A04-CA45A399F9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FC482-F6D3-4352-82A8-0DCB79F36B82}" type="datetime1">
              <a:rPr lang="cs-CZ"/>
              <a:pPr>
                <a:defRPr/>
              </a:pPr>
              <a:t>24.3.2013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A83B7-22DA-4876-8F63-B39EDE910C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45D24-EE24-4921-9ABF-2A45249AA5E7}" type="datetime1">
              <a:rPr lang="cs-CZ"/>
              <a:pPr>
                <a:defRPr/>
              </a:pPr>
              <a:t>24.3.2013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943D0-3CEE-4F3B-9929-6C705658FD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4D744-3CF6-443C-9E7B-81CE4D4808E2}" type="datetime1">
              <a:rPr lang="cs-CZ"/>
              <a:pPr>
                <a:defRPr/>
              </a:pPr>
              <a:t>24.3.2013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86C96-E4D5-4E78-A66B-6B21BDFDEF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BF7BA-6C19-41DD-8895-B88E9EFD4B6D}" type="datetime1">
              <a:rPr lang="cs-CZ"/>
              <a:pPr>
                <a:defRPr/>
              </a:pPr>
              <a:t>24.3.2013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A9188-07AD-49A7-8F2D-89B1F0C514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0DEEC-834C-43AB-9739-128CA9A2CFB3}" type="datetime1">
              <a:rPr lang="cs-CZ"/>
              <a:pPr>
                <a:defRPr/>
              </a:pPr>
              <a:t>24.3.2013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A4584-E23D-45D3-BF82-03E981154D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D378E-C046-44C8-BA11-3FF3AFE9C512}" type="datetime1">
              <a:rPr lang="cs-CZ"/>
              <a:pPr>
                <a:defRPr/>
              </a:pPr>
              <a:t>24.3.2013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E1348-532C-4F9C-A819-F4CA6CCCCF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98488-C101-4DCF-A118-BE0619E721D3}" type="datetime1">
              <a:rPr lang="cs-CZ"/>
              <a:pPr>
                <a:defRPr/>
              </a:pPr>
              <a:t>24.3.2013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901C5-20AF-46BE-827D-4011917CE6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5D998-96B3-49A9-8F2C-5BF16D48F177}" type="datetime1">
              <a:rPr lang="cs-CZ"/>
              <a:pPr>
                <a:defRPr/>
              </a:pPr>
              <a:t>24.3.2013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4AD53-E737-40A2-833B-D4DE96DD6C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5C866-336F-4334-8F58-AB1B5D5691A2}" type="datetime1">
              <a:rPr lang="cs-CZ"/>
              <a:pPr>
                <a:defRPr/>
              </a:pPr>
              <a:t>24.3.2013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17AF4-1CE9-4020-82B3-7660ABD945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E6E2D-BF17-499A-B6A7-7C79E63221B6}" type="datetime1">
              <a:rPr lang="cs-CZ"/>
              <a:pPr>
                <a:defRPr/>
              </a:pPr>
              <a:t>24.3.2013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E4C3B-3EA0-48FB-ABCD-46107E1506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duotone>
              <a:prstClr val="black"/>
              <a:schemeClr val="accent6">
                <a:tint val="45000"/>
                <a:satMod val="40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4"/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28338D-9B4E-4BC3-9920-EAC0A151A20F}" type="datetime1">
              <a:rPr lang="cs-CZ"/>
              <a:pPr>
                <a:defRPr/>
              </a:pPr>
              <a:t>24.3.2013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1C0C48-EDFB-4B4A-B26E-A43A0B68EF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wm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wmf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wmf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wmf"/><Relationship Id="rId5" Type="http://schemas.openxmlformats.org/officeDocument/2006/relationships/image" Target="../media/image5.wmf"/><Relationship Id="rId4" Type="http://schemas.openxmlformats.org/officeDocument/2006/relationships/image" Target="../media/image2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icie.cz/" TargetMode="External"/><Relationship Id="rId2" Type="http://schemas.openxmlformats.org/officeDocument/2006/relationships/hyperlink" Target="http://www.hscr.cz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ezpecnenasilnicich.cz/page/7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42925"/>
            <a:ext cx="8885238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10.1  Cyklista na silnici, výbava cyklisty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4479636"/>
            <a:ext cx="91440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Autor: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Mgr. Lukáš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Lanč</a:t>
            </a:r>
            <a:endParaRPr lang="cs-CZ" sz="16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</a:endParaRPr>
          </a:p>
        </p:txBody>
      </p:sp>
      <p:pic>
        <p:nvPicPr>
          <p:cNvPr id="5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675" y="4543335"/>
            <a:ext cx="3029719" cy="55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lanc\AppData\Local\Microsoft\Windows\Temporary Internet Files\Content.IE5\Y2I41WWB\MP90014902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9742"/>
            <a:ext cx="2469468" cy="16463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nc\AppData\Local\Microsoft\Windows\Temporary Internet Files\Content.IE5\JDHS0TND\MP90040026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068" y="699542"/>
            <a:ext cx="1571321" cy="235583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anc\AppData\Local\Microsoft\Windows\Temporary Internet Files\Content.IE5\TP049WXN\MC90041133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96293"/>
            <a:ext cx="1968117" cy="130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anc\AppData\Local\Microsoft\Windows\Temporary Internet Files\Content.IE5\Y2I41WWB\MP900432695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841" y="2824547"/>
            <a:ext cx="2120280" cy="15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433894"/>
              </p:ext>
            </p:extLst>
          </p:nvPr>
        </p:nvGraphicFramePr>
        <p:xfrm>
          <a:off x="457200" y="1200150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/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Mgr. Lukáš </a:t>
                      </a:r>
                      <a:r>
                        <a:rPr lang="cs-CZ" dirty="0" err="1" smtClean="0"/>
                        <a:t>Lanč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/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01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smtClean="0"/>
                        <a:t>– 06/2013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/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/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aseline="0" dirty="0" smtClean="0"/>
                        <a:t>Cyklista, dopravní výchova, dopravní značení, předpisy, bezpečnost, jízdní kolo.</a:t>
                      </a: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/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Prezentace představující</a:t>
                      </a:r>
                      <a:r>
                        <a:rPr lang="cs-CZ" baseline="0" dirty="0" smtClean="0"/>
                        <a:t> základní dopravní předpisy související s jízdou na kole, včetně povinné výbavy jízdního kola.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07950" y="523875"/>
            <a:ext cx="2916238" cy="53498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10.10 Anotace</a:t>
            </a:r>
          </a:p>
        </p:txBody>
      </p:sp>
    </p:spTree>
    <p:extLst>
      <p:ext uri="{BB962C8B-B14F-4D97-AF65-F5344CB8AC3E}">
        <p14:creationId xmlns:p14="http://schemas.microsoft.com/office/powerpoint/2010/main" val="302135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lanc\AppData\Local\Microsoft\Windows\Temporary Internet Files\Content.IE5\JDHS0TND\MP90020217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536" y="841571"/>
            <a:ext cx="2404864" cy="15952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anc\AppData\Local\Microsoft\Windows\Temporary Internet Files\Content.IE5\Y2I41WWB\MP90040548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2" y="822124"/>
            <a:ext cx="191541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lanc\AppData\Local\Microsoft\Windows\Temporary Internet Files\Content.IE5\JDHS0TND\MP900387550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520" y="3075804"/>
            <a:ext cx="2692896" cy="19209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7" name="Nadpis 1"/>
          <p:cNvSpPr>
            <a:spLocks noGrp="1"/>
          </p:cNvSpPr>
          <p:nvPr>
            <p:ph type="ctrTitle"/>
          </p:nvPr>
        </p:nvSpPr>
        <p:spPr>
          <a:xfrm>
            <a:off x="46038" y="565150"/>
            <a:ext cx="2819846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10.2 Co již víme?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6" name="Vývojový diagram: příprava 5"/>
          <p:cNvSpPr/>
          <p:nvPr/>
        </p:nvSpPr>
        <p:spPr>
          <a:xfrm>
            <a:off x="2987824" y="2355726"/>
            <a:ext cx="2592288" cy="792088"/>
          </a:xfrm>
          <a:prstGeom prst="flowChartPreparation">
            <a:avLst/>
          </a:prstGeom>
          <a:solidFill>
            <a:schemeClr val="accent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Ochrana cyklisty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Šipka doprava 1"/>
          <p:cNvSpPr/>
          <p:nvPr/>
        </p:nvSpPr>
        <p:spPr>
          <a:xfrm rot="14038975">
            <a:off x="2594970" y="1801639"/>
            <a:ext cx="792088" cy="720080"/>
          </a:xfrm>
          <a:prstGeom prst="rightArrow">
            <a:avLst>
              <a:gd name="adj1" fmla="val 28883"/>
              <a:gd name="adj2" fmla="val 32475"/>
            </a:avLst>
          </a:prstGeom>
          <a:solidFill>
            <a:schemeClr val="accent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 rot="18504381">
            <a:off x="5184068" y="1803609"/>
            <a:ext cx="792088" cy="720080"/>
          </a:xfrm>
          <a:prstGeom prst="rightArrow">
            <a:avLst>
              <a:gd name="adj1" fmla="val 28883"/>
              <a:gd name="adj2" fmla="val 32475"/>
            </a:avLst>
          </a:prstGeom>
          <a:solidFill>
            <a:schemeClr val="accent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dk1"/>
              </a:solidFill>
            </a:endParaRPr>
          </a:p>
        </p:txBody>
      </p:sp>
      <p:sp>
        <p:nvSpPr>
          <p:cNvPr id="10" name="Šipka doprava 9"/>
          <p:cNvSpPr/>
          <p:nvPr/>
        </p:nvSpPr>
        <p:spPr>
          <a:xfrm rot="7600091">
            <a:off x="2593769" y="2989322"/>
            <a:ext cx="792088" cy="720080"/>
          </a:xfrm>
          <a:prstGeom prst="rightArrow">
            <a:avLst>
              <a:gd name="adj1" fmla="val 28883"/>
              <a:gd name="adj2" fmla="val 32475"/>
            </a:avLst>
          </a:prstGeom>
          <a:solidFill>
            <a:schemeClr val="accent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dk1"/>
              </a:solidFill>
            </a:endParaRPr>
          </a:p>
        </p:txBody>
      </p:sp>
      <p:sp>
        <p:nvSpPr>
          <p:cNvPr id="11" name="Šipka doprava 10"/>
          <p:cNvSpPr/>
          <p:nvPr/>
        </p:nvSpPr>
        <p:spPr>
          <a:xfrm rot="2988817">
            <a:off x="5186507" y="2987117"/>
            <a:ext cx="792088" cy="720080"/>
          </a:xfrm>
          <a:prstGeom prst="rightArrow">
            <a:avLst>
              <a:gd name="adj1" fmla="val 28883"/>
              <a:gd name="adj2" fmla="val 32475"/>
            </a:avLst>
          </a:prstGeom>
          <a:solidFill>
            <a:schemeClr val="accent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dk1"/>
              </a:solidFill>
            </a:endParaRPr>
          </a:p>
        </p:txBody>
      </p:sp>
      <p:sp>
        <p:nvSpPr>
          <p:cNvPr id="4" name="Vývojový diagram: spojnice mezi stránkami 3"/>
          <p:cNvSpPr/>
          <p:nvPr/>
        </p:nvSpPr>
        <p:spPr>
          <a:xfrm>
            <a:off x="1691680" y="1179156"/>
            <a:ext cx="1008112" cy="654089"/>
          </a:xfrm>
          <a:prstGeom prst="flowChartOffpageConnector">
            <a:avLst/>
          </a:prstGeom>
          <a:solidFill>
            <a:srgbClr val="C00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ysClr val="windowText" lastClr="000000"/>
                </a:solidFill>
              </a:rPr>
              <a:t>h</a:t>
            </a:r>
            <a:r>
              <a:rPr lang="cs-CZ" sz="1600" b="1" dirty="0" smtClean="0">
                <a:solidFill>
                  <a:sysClr val="windowText" lastClr="000000"/>
                </a:solidFill>
              </a:rPr>
              <a:t>elma</a:t>
            </a:r>
            <a:endParaRPr lang="cs-CZ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Vývojový diagram: spojnice mezi stránkami 13"/>
          <p:cNvSpPr/>
          <p:nvPr/>
        </p:nvSpPr>
        <p:spPr>
          <a:xfrm>
            <a:off x="5868144" y="3709226"/>
            <a:ext cx="1008112" cy="654089"/>
          </a:xfrm>
          <a:prstGeom prst="flowChartOffpageConnector">
            <a:avLst/>
          </a:prstGeom>
          <a:solidFill>
            <a:srgbClr val="FF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ysClr val="windowText" lastClr="000000"/>
                </a:solidFill>
              </a:rPr>
              <a:t>z</a:t>
            </a:r>
            <a:r>
              <a:rPr lang="cs-CZ" sz="1600" b="1" dirty="0" smtClean="0">
                <a:solidFill>
                  <a:sysClr val="windowText" lastClr="000000"/>
                </a:solidFill>
              </a:rPr>
              <a:t>nalost </a:t>
            </a:r>
            <a:r>
              <a:rPr lang="cs-CZ" sz="1600" b="1" dirty="0" smtClean="0">
                <a:solidFill>
                  <a:sysClr val="windowText" lastClr="000000"/>
                </a:solidFill>
              </a:rPr>
              <a:t>předpisů</a:t>
            </a:r>
            <a:endParaRPr lang="cs-CZ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Vývojový diagram: spojnice mezi stránkami 14"/>
          <p:cNvSpPr/>
          <p:nvPr/>
        </p:nvSpPr>
        <p:spPr>
          <a:xfrm>
            <a:off x="1691680" y="3709227"/>
            <a:ext cx="1008112" cy="654089"/>
          </a:xfrm>
          <a:prstGeom prst="flowChartOffpageConnector">
            <a:avLst/>
          </a:prstGeom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</a:rPr>
              <a:t>v</a:t>
            </a:r>
            <a:r>
              <a:rPr lang="cs-CZ" sz="1600" b="1" dirty="0" smtClean="0">
                <a:solidFill>
                  <a:schemeClr val="tx1"/>
                </a:solidFill>
              </a:rPr>
              <a:t>ýbava </a:t>
            </a:r>
            <a:r>
              <a:rPr lang="cs-CZ" sz="1600" b="1" dirty="0">
                <a:solidFill>
                  <a:schemeClr val="tx1"/>
                </a:solidFill>
              </a:rPr>
              <a:t>kola</a:t>
            </a:r>
          </a:p>
        </p:txBody>
      </p:sp>
      <p:sp>
        <p:nvSpPr>
          <p:cNvPr id="16" name="Vývojový diagram: spojnice mezi stránkami 15"/>
          <p:cNvSpPr/>
          <p:nvPr/>
        </p:nvSpPr>
        <p:spPr>
          <a:xfrm>
            <a:off x="5940152" y="1179156"/>
            <a:ext cx="1008112" cy="654089"/>
          </a:xfrm>
          <a:prstGeom prst="flowChartOffpageConnector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ysClr val="windowText" lastClr="000000"/>
                </a:solidFill>
              </a:rPr>
              <a:t>r</a:t>
            </a:r>
            <a:r>
              <a:rPr lang="cs-CZ" sz="1600" b="1" dirty="0" smtClean="0">
                <a:solidFill>
                  <a:sysClr val="windowText" lastClr="000000"/>
                </a:solidFill>
              </a:rPr>
              <a:t>eflexní </a:t>
            </a:r>
            <a:r>
              <a:rPr lang="cs-CZ" sz="1600" b="1" dirty="0" smtClean="0">
                <a:solidFill>
                  <a:sysClr val="windowText" lastClr="000000"/>
                </a:solidFill>
              </a:rPr>
              <a:t>vesta</a:t>
            </a:r>
            <a:endParaRPr lang="cs-CZ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23528" y="1927081"/>
            <a:ext cx="2016224" cy="461665"/>
          </a:xfrm>
          <a:prstGeom prst="rect">
            <a:avLst/>
          </a:prstGeom>
          <a:gradFill>
            <a:gsLst>
              <a:gs pos="0">
                <a:srgbClr val="C00000">
                  <a:lumMod val="71000"/>
                  <a:lumOff val="29000"/>
                </a:srgbClr>
              </a:gs>
              <a:gs pos="50000">
                <a:srgbClr val="FF0000">
                  <a:lumMod val="75000"/>
                  <a:lumOff val="25000"/>
                </a:srgbClr>
              </a:gs>
              <a:gs pos="100000">
                <a:srgbClr val="FF3300">
                  <a:lumMod val="73000"/>
                  <a:lumOff val="27000"/>
                </a:srgbClr>
              </a:gs>
            </a:gsLst>
            <a:lin ang="5400000" scaled="0"/>
          </a:gra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ysClr val="windowText" lastClr="000000"/>
                </a:solidFill>
                <a:latin typeface="+mn-lt"/>
              </a:rPr>
              <a:t>Musí mít každý cyklista do 18 let.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323528" y="2501483"/>
            <a:ext cx="2016224" cy="646331"/>
          </a:xfrm>
          <a:prstGeom prst="rect">
            <a:avLst/>
          </a:prstGeom>
          <a:gradFill>
            <a:gsLst>
              <a:gs pos="0">
                <a:srgbClr val="C00000">
                  <a:lumMod val="71000"/>
                  <a:lumOff val="29000"/>
                </a:srgbClr>
              </a:gs>
              <a:gs pos="50000">
                <a:srgbClr val="FF0000">
                  <a:lumMod val="75000"/>
                  <a:lumOff val="25000"/>
                </a:srgbClr>
              </a:gs>
              <a:gs pos="100000">
                <a:srgbClr val="FF3300">
                  <a:lumMod val="73000"/>
                  <a:lumOff val="27000"/>
                </a:srgbClr>
              </a:gs>
            </a:gsLst>
            <a:lin ang="5400000" scaled="0"/>
          </a:gra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200" b="1">
                <a:solidFill>
                  <a:sysClr val="windowText" lastClr="000000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cs-CZ" dirty="0"/>
              <a:t>Nejčastějším úrazem cyklisty je poranění hlavy, helma zabrání až 85%.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323528" y="3269643"/>
            <a:ext cx="2016224" cy="276999"/>
          </a:xfrm>
          <a:prstGeom prst="rect">
            <a:avLst/>
          </a:prstGeom>
          <a:gradFill>
            <a:gsLst>
              <a:gs pos="0">
                <a:srgbClr val="C00000">
                  <a:lumMod val="71000"/>
                  <a:lumOff val="29000"/>
                </a:srgbClr>
              </a:gs>
              <a:gs pos="50000">
                <a:srgbClr val="FF0000">
                  <a:lumMod val="75000"/>
                  <a:lumOff val="25000"/>
                </a:srgbClr>
              </a:gs>
              <a:gs pos="100000">
                <a:srgbClr val="FF3300">
                  <a:lumMod val="73000"/>
                  <a:lumOff val="27000"/>
                </a:srgbClr>
              </a:gs>
            </a:gsLst>
            <a:lin ang="5400000" scaled="0"/>
          </a:gra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200" b="1">
                <a:solidFill>
                  <a:sysClr val="windowText" lastClr="000000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cs-CZ" dirty="0"/>
              <a:t>Hrozí pokuta až 2000 Kč.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323528" y="4443958"/>
            <a:ext cx="2016224" cy="338554"/>
          </a:xfrm>
          <a:prstGeom prst="rect">
            <a:avLst/>
          </a:prstGeom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algn="ctr">
              <a:defRPr sz="1600" b="1"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cs-CZ" sz="1200" dirty="0" smtClean="0">
                <a:solidFill>
                  <a:schemeClr val="tx1"/>
                </a:solidFill>
              </a:rPr>
              <a:t>viz </a:t>
            </a:r>
            <a:r>
              <a:rPr lang="cs-CZ" sz="1200" dirty="0">
                <a:solidFill>
                  <a:schemeClr val="tx1"/>
                </a:solidFill>
              </a:rPr>
              <a:t>VKZ10 – 10.5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6113162" y="4443957"/>
            <a:ext cx="2016224" cy="338554"/>
          </a:xfrm>
          <a:prstGeom prst="rect">
            <a:avLst/>
          </a:prstGeom>
          <a:solidFill>
            <a:srgbClr val="FF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algn="ctr">
              <a:defRPr sz="1600" b="1">
                <a:solidFill>
                  <a:sysClr val="windowText" lastClr="000000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cs-CZ" sz="1200" dirty="0" smtClean="0"/>
              <a:t>viz </a:t>
            </a:r>
            <a:r>
              <a:rPr lang="cs-CZ" sz="1200" dirty="0"/>
              <a:t>VKZ10 – 10.4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6108285" y="1927081"/>
            <a:ext cx="2016224" cy="461665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rgbClr val="FF3300"/>
              </a:gs>
              <a:gs pos="100000">
                <a:srgbClr val="FFFF00"/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ysClr val="windowText" lastClr="000000"/>
                </a:solidFill>
                <a:latin typeface="+mn-lt"/>
              </a:rPr>
              <a:t>Není povinná, ale doporučená.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6140258" y="2520937"/>
            <a:ext cx="2016224" cy="646331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rgbClr val="FF3300"/>
              </a:gs>
              <a:gs pos="100000">
                <a:srgbClr val="FFFF00"/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200" b="1">
                <a:solidFill>
                  <a:sysClr val="windowText" lastClr="000000"/>
                </a:solidFill>
                <a:latin typeface="+mn-lt"/>
              </a:defRPr>
            </a:lvl1pPr>
          </a:lstStyle>
          <a:p>
            <a:r>
              <a:rPr lang="cs-CZ" dirty="0"/>
              <a:t>Zvyšuje viditelnost cyklisty ve špatném počasí či v nepřehledných místech.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6140258" y="3269643"/>
            <a:ext cx="2016224" cy="276999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rgbClr val="FF3300"/>
              </a:gs>
              <a:gs pos="100000">
                <a:srgbClr val="FFFF00"/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200" b="1">
                <a:solidFill>
                  <a:sysClr val="windowText" lastClr="000000"/>
                </a:solidFill>
                <a:latin typeface="+mn-lt"/>
              </a:defRPr>
            </a:lvl1pPr>
          </a:lstStyle>
          <a:p>
            <a:r>
              <a:rPr lang="cs-CZ" dirty="0"/>
              <a:t>Může zachránit život.</a:t>
            </a:r>
          </a:p>
        </p:txBody>
      </p:sp>
      <p:pic>
        <p:nvPicPr>
          <p:cNvPr id="2052" name="Picture 4" descr="C:\Users\lanc\AppData\Local\Microsoft\Windows\Temporary Internet Files\Content.IE5\Y2I41WWB\MC90034027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641" y="649751"/>
            <a:ext cx="1197296" cy="1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lanc\AppData\Local\Microsoft\Windows\Temporary Internet Files\Content.IE5\Y2I41WWB\MP90039926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00969"/>
            <a:ext cx="1173118" cy="17796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anc\AppData\Local\Microsoft\Windows\Temporary Internet Files\Content.IE5\WQ120SH4\MP90040257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9" y="1314014"/>
            <a:ext cx="1101675" cy="16325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950" y="544513"/>
            <a:ext cx="6192242" cy="593725"/>
          </a:xfrm>
        </p:spPr>
        <p:txBody>
          <a:bodyPr/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10.3 Jaké si řekneme nové termíny a názvy?</a:t>
            </a:r>
            <a:endParaRPr lang="cs-CZ" sz="2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04950" y="1275606"/>
            <a:ext cx="374441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Povinná výbava jízdního kola</a:t>
            </a:r>
            <a:endParaRPr lang="cs-CZ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C:\Users\lanc\AppData\Local\Microsoft\Windows\Temporary Internet Files\Content.IE5\Y2I41WWB\MC90041347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45536"/>
            <a:ext cx="2997254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1907704" y="1923678"/>
            <a:ext cx="720080" cy="72008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40321" y="2715766"/>
            <a:ext cx="3744416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Za plnou výbavu kola a její funkčnost zodpovídá cyklista.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40743" y="3959969"/>
            <a:ext cx="3744416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>
                <a:latin typeface="+mn-lt"/>
              </a:rPr>
              <a:t>Má zajistit bezpečnost nejen samotného cyklisty, ale i ostatních účastníků silničního provozu.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40321" y="3363838"/>
            <a:ext cx="3744416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>
                <a:latin typeface="+mn-lt"/>
              </a:rPr>
              <a:t>V případě neúplnosti či nefunkčnosti hrozí udělení pokuty až 2000 Kč.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582269" y="3133004"/>
            <a:ext cx="3744416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>
                <a:latin typeface="+mn-lt"/>
              </a:rPr>
              <a:t>Bez kompletní výbavy kola nesmí cyklista na pozemní komunikaci.</a:t>
            </a:r>
          </a:p>
        </p:txBody>
      </p:sp>
      <p:pic>
        <p:nvPicPr>
          <p:cNvPr id="1027" name="Picture 3" descr="C:\Users\lanc\AppData\Local\Microsoft\Windows\Temporary Internet Files\Content.IE5\JDHS0TND\MP900289010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635" y="3825503"/>
            <a:ext cx="1684784" cy="110914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lanc\AppData\Local\Microsoft\Windows\Temporary Internet Files\Content.IE5\Y2I41WWB\MP90040027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924" y="1347614"/>
            <a:ext cx="1415912" cy="177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5" name="Nadpis 1"/>
          <p:cNvSpPr>
            <a:spLocks noGrp="1"/>
          </p:cNvSpPr>
          <p:nvPr>
            <p:ph type="ctrTitle"/>
          </p:nvPr>
        </p:nvSpPr>
        <p:spPr>
          <a:xfrm>
            <a:off x="150813" y="561975"/>
            <a:ext cx="5680075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10.4 Co si řekneme nového?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1203598"/>
            <a:ext cx="3096344" cy="576064"/>
          </a:xfrm>
          <a:prstGeom prst="rect">
            <a:avLst/>
          </a:prstGeom>
          <a:solidFill>
            <a:srgbClr val="FF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u="sng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musím vědět jako cyklista?</a:t>
            </a:r>
          </a:p>
        </p:txBody>
      </p:sp>
      <p:sp>
        <p:nvSpPr>
          <p:cNvPr id="2" name="Šipka doprava 1"/>
          <p:cNvSpPr/>
          <p:nvPr/>
        </p:nvSpPr>
        <p:spPr>
          <a:xfrm>
            <a:off x="3491880" y="1501552"/>
            <a:ext cx="1368152" cy="144016"/>
          </a:xfrm>
          <a:prstGeom prst="rightArrow">
            <a:avLst/>
          </a:prstGeom>
          <a:solidFill>
            <a:srgbClr val="FF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b="1">
              <a:solidFill>
                <a:sysClr val="windowText" lastClr="00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743908" y="1203598"/>
            <a:ext cx="864096" cy="2880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sz="1200" b="1" u="sng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HLAVNĚ!</a:t>
            </a:r>
          </a:p>
        </p:txBody>
      </p:sp>
      <p:sp>
        <p:nvSpPr>
          <p:cNvPr id="6" name="Popisek se šipkou doprava 5"/>
          <p:cNvSpPr/>
          <p:nvPr/>
        </p:nvSpPr>
        <p:spPr>
          <a:xfrm>
            <a:off x="5004048" y="1132173"/>
            <a:ext cx="1872208" cy="882774"/>
          </a:xfrm>
          <a:prstGeom prst="rightArrowCallout">
            <a:avLst/>
          </a:prstGeom>
          <a:solidFill>
            <a:srgbClr val="FF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Platí pro mě stejná pravidla jako pro auta!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020272" y="742563"/>
            <a:ext cx="1800200" cy="646331"/>
          </a:xfrm>
          <a:prstGeom prst="rect">
            <a:avLst/>
          </a:prstGeom>
          <a:gradFill flip="none" rotWithShape="1">
            <a:gsLst>
              <a:gs pos="0">
                <a:srgbClr val="FFFF99"/>
              </a:gs>
              <a:gs pos="100000">
                <a:schemeClr val="accent6">
                  <a:lumMod val="56000"/>
                  <a:lumOff val="44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200" b="1">
                <a:latin typeface="+mn-lt"/>
              </a:defRPr>
            </a:lvl1pPr>
          </a:lstStyle>
          <a:p>
            <a:r>
              <a:rPr lang="cs-CZ" dirty="0"/>
              <a:t>- pokyny policistů, světelné signály a dopravní značky</a:t>
            </a:r>
          </a:p>
        </p:txBody>
      </p:sp>
      <p:sp>
        <p:nvSpPr>
          <p:cNvPr id="8" name="Plus 7"/>
          <p:cNvSpPr/>
          <p:nvPr/>
        </p:nvSpPr>
        <p:spPr>
          <a:xfrm>
            <a:off x="7731682" y="1465548"/>
            <a:ext cx="360040" cy="360040"/>
          </a:xfrm>
          <a:prstGeom prst="mathPlus">
            <a:avLst/>
          </a:prstGeom>
          <a:solidFill>
            <a:srgbClr val="FF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 b="1">
              <a:solidFill>
                <a:sysClr val="windowText" lastClr="00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996794" y="1882549"/>
            <a:ext cx="1800200" cy="461665"/>
          </a:xfrm>
          <a:prstGeom prst="rect">
            <a:avLst/>
          </a:prstGeom>
          <a:gradFill flip="none" rotWithShape="1">
            <a:gsLst>
              <a:gs pos="0">
                <a:srgbClr val="FFFF99"/>
              </a:gs>
              <a:gs pos="100000">
                <a:schemeClr val="accent6">
                  <a:lumMod val="56000"/>
                  <a:lumOff val="44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200" b="1">
                <a:latin typeface="+mn-lt"/>
              </a:defRPr>
            </a:lvl1pPr>
          </a:lstStyle>
          <a:p>
            <a:r>
              <a:rPr lang="cs-CZ" dirty="0"/>
              <a:t>- při odbočení dát signál paží</a:t>
            </a:r>
          </a:p>
        </p:txBody>
      </p:sp>
      <p:sp>
        <p:nvSpPr>
          <p:cNvPr id="13" name="Plus 12"/>
          <p:cNvSpPr/>
          <p:nvPr/>
        </p:nvSpPr>
        <p:spPr>
          <a:xfrm>
            <a:off x="7740352" y="2437727"/>
            <a:ext cx="360040" cy="360040"/>
          </a:xfrm>
          <a:prstGeom prst="mathPlus">
            <a:avLst/>
          </a:prstGeom>
          <a:solidFill>
            <a:srgbClr val="FF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 b="1">
              <a:solidFill>
                <a:sysClr val="windowText" lastClr="00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026224" y="2912335"/>
            <a:ext cx="1800200" cy="461665"/>
          </a:xfrm>
          <a:prstGeom prst="rect">
            <a:avLst/>
          </a:prstGeom>
          <a:gradFill flip="none" rotWithShape="1">
            <a:gsLst>
              <a:gs pos="0">
                <a:srgbClr val="FFFF99"/>
              </a:gs>
              <a:gs pos="100000">
                <a:schemeClr val="accent6">
                  <a:lumMod val="56000"/>
                  <a:lumOff val="44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200" b="1">
                <a:latin typeface="+mn-lt"/>
              </a:defRPr>
            </a:lvl1pPr>
          </a:lstStyle>
          <a:p>
            <a:r>
              <a:rPr lang="cs-CZ" dirty="0"/>
              <a:t>- pouštět chodce na přechodu</a:t>
            </a:r>
          </a:p>
        </p:txBody>
      </p:sp>
      <p:sp>
        <p:nvSpPr>
          <p:cNvPr id="15" name="Plus 14"/>
          <p:cNvSpPr/>
          <p:nvPr/>
        </p:nvSpPr>
        <p:spPr>
          <a:xfrm>
            <a:off x="7747828" y="3435846"/>
            <a:ext cx="360040" cy="360040"/>
          </a:xfrm>
          <a:prstGeom prst="mathPlus">
            <a:avLst/>
          </a:prstGeom>
          <a:solidFill>
            <a:srgbClr val="FF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 b="1">
              <a:solidFill>
                <a:sysClr val="windowText" lastClr="00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7026224" y="3910746"/>
            <a:ext cx="1800200" cy="646331"/>
          </a:xfrm>
          <a:prstGeom prst="rect">
            <a:avLst/>
          </a:prstGeom>
          <a:gradFill flip="none" rotWithShape="1">
            <a:gsLst>
              <a:gs pos="0">
                <a:srgbClr val="FFFF99"/>
              </a:gs>
              <a:gs pos="100000">
                <a:schemeClr val="accent6">
                  <a:lumMod val="56000"/>
                  <a:lumOff val="44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200" b="1">
                <a:latin typeface="+mn-lt"/>
              </a:defRPr>
            </a:lvl1pPr>
          </a:lstStyle>
          <a:p>
            <a:r>
              <a:rPr lang="cs-CZ" dirty="0"/>
              <a:t>- před i během jízdy nepožívat alkohol a drogy</a:t>
            </a:r>
          </a:p>
        </p:txBody>
      </p:sp>
      <p:sp>
        <p:nvSpPr>
          <p:cNvPr id="17" name="Šipka doprava 16"/>
          <p:cNvSpPr/>
          <p:nvPr/>
        </p:nvSpPr>
        <p:spPr>
          <a:xfrm rot="5400000">
            <a:off x="1501682" y="2175706"/>
            <a:ext cx="596022" cy="144016"/>
          </a:xfrm>
          <a:prstGeom prst="rightArrow">
            <a:avLst/>
          </a:prstGeom>
          <a:solidFill>
            <a:srgbClr val="FF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 b="1">
              <a:solidFill>
                <a:sysClr val="windowText" lastClr="00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899593" y="2681503"/>
            <a:ext cx="1800200" cy="461665"/>
          </a:xfrm>
          <a:prstGeom prst="rect">
            <a:avLst/>
          </a:prstGeom>
          <a:gradFill flip="none" rotWithShape="1">
            <a:gsLst>
              <a:gs pos="0">
                <a:srgbClr val="FFFF99"/>
              </a:gs>
              <a:gs pos="100000">
                <a:schemeClr val="accent6">
                  <a:lumMod val="56000"/>
                  <a:lumOff val="44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200"/>
            </a:lvl1pPr>
          </a:lstStyle>
          <a:p>
            <a:r>
              <a:rPr lang="cs-CZ" b="1" dirty="0">
                <a:latin typeface="+mn-lt"/>
              </a:rPr>
              <a:t>- nikdy nejezdit dva vedle sebe!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899593" y="3413957"/>
            <a:ext cx="1800200" cy="646331"/>
          </a:xfrm>
          <a:prstGeom prst="rect">
            <a:avLst/>
          </a:prstGeom>
          <a:gradFill flip="none" rotWithShape="1">
            <a:gsLst>
              <a:gs pos="0">
                <a:srgbClr val="FFFF99"/>
              </a:gs>
              <a:gs pos="100000">
                <a:schemeClr val="accent6">
                  <a:lumMod val="56000"/>
                  <a:lumOff val="44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200" b="1">
                <a:latin typeface="+mn-lt"/>
              </a:defRPr>
            </a:lvl1pPr>
          </a:lstStyle>
          <a:p>
            <a:r>
              <a:rPr lang="cs-CZ" dirty="0"/>
              <a:t>- kde je hustý </a:t>
            </a:r>
            <a:r>
              <a:rPr lang="cs-CZ" dirty="0" smtClean="0"/>
              <a:t>provoz, </a:t>
            </a:r>
            <a:r>
              <a:rPr lang="cs-CZ" dirty="0"/>
              <a:t>radši kolo vést po chodníku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3017168" y="3275458"/>
            <a:ext cx="1800200" cy="461665"/>
          </a:xfrm>
          <a:prstGeom prst="rect">
            <a:avLst/>
          </a:prstGeom>
          <a:gradFill flip="none" rotWithShape="1">
            <a:gsLst>
              <a:gs pos="0">
                <a:srgbClr val="FFFF99"/>
              </a:gs>
              <a:gs pos="100000">
                <a:schemeClr val="accent6">
                  <a:lumMod val="56000"/>
                  <a:lumOff val="44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200" b="1">
                <a:latin typeface="+mn-lt"/>
              </a:defRPr>
            </a:lvl1pPr>
          </a:lstStyle>
          <a:p>
            <a:r>
              <a:rPr lang="cs-CZ" dirty="0"/>
              <a:t>- za snížené viditelnosti rozsvítit světla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3017168" y="4119051"/>
            <a:ext cx="1800200" cy="461665"/>
          </a:xfrm>
          <a:prstGeom prst="rect">
            <a:avLst/>
          </a:prstGeom>
          <a:gradFill flip="none" rotWithShape="1">
            <a:gsLst>
              <a:gs pos="0">
                <a:srgbClr val="FFFF99"/>
              </a:gs>
              <a:gs pos="100000">
                <a:schemeClr val="accent6">
                  <a:lumMod val="56000"/>
                  <a:lumOff val="44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200" b="1">
                <a:latin typeface="+mn-lt"/>
              </a:defRPr>
            </a:lvl1pPr>
          </a:lstStyle>
          <a:p>
            <a:r>
              <a:rPr lang="cs-CZ" dirty="0"/>
              <a:t>- nezdržovat a nepřekážet v provozu</a:t>
            </a:r>
          </a:p>
        </p:txBody>
      </p:sp>
      <p:pic>
        <p:nvPicPr>
          <p:cNvPr id="1030" name="Picture 6" descr="C:\Users\lanc\AppData\Local\Microsoft\Windows\Temporary Internet Files\Content.IE5\JDHS0TND\MC90029562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80" y="3980130"/>
            <a:ext cx="2519881" cy="116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lanc\AppData\Local\Microsoft\Windows\Temporary Internet Files\Content.IE5\WQ120SH4\MC900437195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721" y="2797767"/>
            <a:ext cx="1998136" cy="19962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871" y="1248903"/>
            <a:ext cx="2231767" cy="3737819"/>
          </a:xfrm>
          <a:prstGeom prst="rect">
            <a:avLst/>
          </a:prstGeom>
        </p:spPr>
      </p:pic>
      <p:sp>
        <p:nvSpPr>
          <p:cNvPr id="23553" name="Nadpis 1"/>
          <p:cNvSpPr>
            <a:spLocks noGrp="1"/>
          </p:cNvSpPr>
          <p:nvPr>
            <p:ph type="ctrTitle"/>
          </p:nvPr>
        </p:nvSpPr>
        <p:spPr>
          <a:xfrm>
            <a:off x="107950" y="531813"/>
            <a:ext cx="5400675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10.5 Procvičení a příklady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3979270" y="630998"/>
            <a:ext cx="4841202" cy="552209"/>
          </a:xfrm>
          <a:prstGeom prst="roundRect">
            <a:avLst/>
          </a:prstGeom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</a:rPr>
              <a:t>Na obrázku je znázorněno kolo, něco mu ale chybí. </a:t>
            </a:r>
            <a:r>
              <a:rPr lang="cs-CZ" sz="1600" b="1" dirty="0" smtClean="0">
                <a:solidFill>
                  <a:schemeClr val="tx1"/>
                </a:solidFill>
              </a:rPr>
              <a:t>Co? Kam vše patří</a:t>
            </a:r>
            <a:r>
              <a:rPr lang="cs-CZ" sz="1600" b="1" dirty="0" smtClean="0">
                <a:solidFill>
                  <a:schemeClr val="tx1"/>
                </a:solidFill>
              </a:rPr>
              <a:t>?</a:t>
            </a:r>
            <a:endParaRPr lang="cs-CZ" sz="1600" b="1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98438"/>
            <a:ext cx="4464496" cy="3386164"/>
          </a:xfrm>
          <a:prstGeom prst="rect">
            <a:avLst/>
          </a:prstGeom>
        </p:spPr>
      </p:pic>
      <p:cxnSp>
        <p:nvCxnSpPr>
          <p:cNvPr id="9" name="Přímá spojnice se šipkou 8"/>
          <p:cNvCxnSpPr/>
          <p:nvPr/>
        </p:nvCxnSpPr>
        <p:spPr>
          <a:xfrm flipV="1">
            <a:off x="827584" y="3679068"/>
            <a:ext cx="72008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>
            <a:off x="3635896" y="2217226"/>
            <a:ext cx="936104" cy="138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6517781" y="1353699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ysClr val="windowText" lastClr="000000"/>
                </a:solidFill>
              </a:rPr>
              <a:t>A.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6517781" y="4083918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ysClr val="windowText" lastClr="000000"/>
                </a:solidFill>
              </a:rPr>
              <a:t>G</a:t>
            </a:r>
            <a:r>
              <a:rPr lang="cs-CZ" sz="1200" b="1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cxnSp>
        <p:nvCxnSpPr>
          <p:cNvPr id="19" name="Přímá spojnice se šipkou 18"/>
          <p:cNvCxnSpPr/>
          <p:nvPr/>
        </p:nvCxnSpPr>
        <p:spPr>
          <a:xfrm flipV="1">
            <a:off x="827584" y="1851670"/>
            <a:ext cx="72008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H="1">
            <a:off x="1735164" y="1248903"/>
            <a:ext cx="460572" cy="6059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 flipV="1">
            <a:off x="3144094" y="3966733"/>
            <a:ext cx="144016" cy="6540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7572581" y="1353698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ysClr val="windowText" lastClr="000000"/>
                </a:solidFill>
              </a:rPr>
              <a:t>B.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7572581" y="4084879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ysClr val="windowText" lastClr="000000"/>
                </a:solidFill>
              </a:rPr>
              <a:t>H.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7572581" y="2217225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ysClr val="windowText" lastClr="000000"/>
                </a:solidFill>
              </a:rPr>
              <a:t>D.</a:t>
            </a:r>
          </a:p>
        </p:txBody>
      </p:sp>
      <p:cxnSp>
        <p:nvCxnSpPr>
          <p:cNvPr id="30" name="Přímá spojnice se šipkou 29"/>
          <p:cNvCxnSpPr/>
          <p:nvPr/>
        </p:nvCxnSpPr>
        <p:spPr>
          <a:xfrm flipH="1" flipV="1">
            <a:off x="4667436" y="3693951"/>
            <a:ext cx="936104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 flipH="1">
            <a:off x="3731332" y="2643758"/>
            <a:ext cx="936104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V="1">
            <a:off x="1187624" y="2355726"/>
            <a:ext cx="648072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ovéPole 38"/>
          <p:cNvSpPr txBox="1"/>
          <p:nvPr/>
        </p:nvSpPr>
        <p:spPr>
          <a:xfrm>
            <a:off x="6517781" y="2218187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ysClr val="windowText" lastClr="000000"/>
                </a:solidFill>
              </a:rPr>
              <a:t>C.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6517781" y="3219822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ysClr val="windowText" lastClr="000000"/>
                </a:solidFill>
              </a:rPr>
              <a:t>E.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7572581" y="3219822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ysClr val="windowText" lastClr="000000"/>
                </a:solidFill>
              </a:rPr>
              <a:t>F</a:t>
            </a:r>
            <a:r>
              <a:rPr lang="cs-CZ" sz="1200" b="1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2195736" y="1110403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ysClr val="windowText" lastClr="000000"/>
                </a:solidFill>
              </a:rPr>
              <a:t>1.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413470" y="2147976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ysClr val="windowText" lastClr="000000"/>
                </a:solidFill>
              </a:rPr>
              <a:t>2.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827584" y="2582402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ysClr val="windowText" lastClr="000000"/>
                </a:solidFill>
              </a:rPr>
              <a:t>3.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4487416" y="1941188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ysClr val="windowText" lastClr="000000"/>
                </a:solidFill>
              </a:rPr>
              <a:t>8.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4666320" y="2424975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ysClr val="windowText" lastClr="000000"/>
                </a:solidFill>
              </a:rPr>
              <a:t>7</a:t>
            </a:r>
            <a:r>
              <a:rPr lang="cs-CZ" sz="1200" b="1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5423520" y="4061807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ysClr val="windowText" lastClr="000000"/>
                </a:solidFill>
              </a:rPr>
              <a:t>6.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2801988" y="4360917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ysClr val="windowText" lastClr="000000"/>
                </a:solidFill>
              </a:rPr>
              <a:t>5.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503548" y="3937917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ysClr val="windowText" lastClr="000000"/>
                </a:solidFill>
              </a:rPr>
              <a:t>4.</a:t>
            </a:r>
          </a:p>
        </p:txBody>
      </p:sp>
      <p:pic>
        <p:nvPicPr>
          <p:cNvPr id="3074" name="Picture 2" descr="C:\Users\lanc\AppData\Local\Microsoft\Windows\Temporary Internet Files\Content.IE5\JDHS0TND\MC90028217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620" y="1492199"/>
            <a:ext cx="1146531" cy="132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ctrTitle"/>
          </p:nvPr>
        </p:nvSpPr>
        <p:spPr>
          <a:xfrm>
            <a:off x="107950" y="555625"/>
            <a:ext cx="5184775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10.6 Něco navíc pro šikovné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pic>
        <p:nvPicPr>
          <p:cNvPr id="1026" name="Picture 2" descr="C:\Users\lanc\AppData\Local\Microsoft\Windows\Temporary Internet Files\Content.IE5\H6MY187R\MP90028901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385" y="3607259"/>
            <a:ext cx="2047558" cy="13479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nc\AppData\Local\Microsoft\Windows\Temporary Internet Files\Content.IE5\I30SV5A6\MC90041125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3874842"/>
            <a:ext cx="1154367" cy="108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anc\AppData\Local\Microsoft\Windows\Temporary Internet Files\Content.IE5\N2HE61FP\MC90041133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3318"/>
            <a:ext cx="1972609" cy="130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kosené hrany 1"/>
          <p:cNvSpPr/>
          <p:nvPr/>
        </p:nvSpPr>
        <p:spPr>
          <a:xfrm>
            <a:off x="661760" y="2659385"/>
            <a:ext cx="1728192" cy="648072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Cyklostezka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Tlačítko akce: Nápověda 2">
            <a:hlinkClick r:id="" action="ppaction://noaction" highlightClick="1"/>
          </p:cNvPr>
          <p:cNvSpPr/>
          <p:nvPr/>
        </p:nvSpPr>
        <p:spPr>
          <a:xfrm>
            <a:off x="2627784" y="2803401"/>
            <a:ext cx="360040" cy="360040"/>
          </a:xfrm>
          <a:prstGeom prst="actionButtonHelp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3203848" y="2471551"/>
            <a:ext cx="2232248" cy="3756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p</a:t>
            </a:r>
            <a:r>
              <a:rPr lang="cs-CZ" dirty="0" smtClean="0"/>
              <a:t>ozemní komunikace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3203848" y="3039814"/>
            <a:ext cx="2232248" cy="3756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p</a:t>
            </a:r>
            <a:r>
              <a:rPr lang="cs-CZ" dirty="0" smtClean="0"/>
              <a:t>ás </a:t>
            </a:r>
            <a:r>
              <a:rPr lang="cs-CZ" dirty="0" err="1" smtClean="0"/>
              <a:t>poz</a:t>
            </a:r>
            <a:r>
              <a:rPr lang="cs-CZ" dirty="0" smtClean="0"/>
              <a:t>. komunikace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896314" y="2687971"/>
            <a:ext cx="2103899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v</a:t>
            </a:r>
            <a:r>
              <a:rPr lang="cs-CZ" dirty="0" smtClean="0"/>
              <a:t>ýhradně vyhrazen pro jízdu na kole</a:t>
            </a:r>
            <a:endParaRPr lang="cs-CZ" dirty="0"/>
          </a:p>
        </p:txBody>
      </p:sp>
      <p:cxnSp>
        <p:nvCxnSpPr>
          <p:cNvPr id="8" name="Přímá spojnice 7"/>
          <p:cNvCxnSpPr>
            <a:stCxn id="4" idx="1"/>
            <a:endCxn id="3" idx="0"/>
          </p:cNvCxnSpPr>
          <p:nvPr/>
        </p:nvCxnSpPr>
        <p:spPr>
          <a:xfrm flipH="1">
            <a:off x="2987824" y="2659385"/>
            <a:ext cx="216024" cy="32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>
            <a:stCxn id="11" idx="1"/>
            <a:endCxn id="3" idx="0"/>
          </p:cNvCxnSpPr>
          <p:nvPr/>
        </p:nvCxnSpPr>
        <p:spPr>
          <a:xfrm flipH="1" flipV="1">
            <a:off x="2987824" y="2983421"/>
            <a:ext cx="216024" cy="2442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>
            <a:stCxn id="4" idx="3"/>
            <a:endCxn id="5" idx="1"/>
          </p:cNvCxnSpPr>
          <p:nvPr/>
        </p:nvCxnSpPr>
        <p:spPr>
          <a:xfrm>
            <a:off x="5436096" y="2659385"/>
            <a:ext cx="460218" cy="2806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>
            <a:stCxn id="11" idx="3"/>
            <a:endCxn id="5" idx="1"/>
          </p:cNvCxnSpPr>
          <p:nvPr/>
        </p:nvCxnSpPr>
        <p:spPr>
          <a:xfrm flipV="1">
            <a:off x="5436096" y="2939999"/>
            <a:ext cx="460218" cy="2876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aoblený obdélník 22"/>
          <p:cNvSpPr/>
          <p:nvPr/>
        </p:nvSpPr>
        <p:spPr>
          <a:xfrm>
            <a:off x="5896314" y="806428"/>
            <a:ext cx="2655237" cy="163895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Někde kromě cyklistů určeno i pro chodce</a:t>
            </a:r>
          </a:p>
          <a:p>
            <a:pPr algn="ctr"/>
            <a:r>
              <a:rPr lang="cs-CZ" dirty="0" smtClean="0"/>
              <a:t>=</a:t>
            </a:r>
          </a:p>
          <a:p>
            <a:pPr algn="ctr"/>
            <a:r>
              <a:rPr lang="cs-CZ" dirty="0" smtClean="0"/>
              <a:t>„stezka pro chodce a cyklisty“</a:t>
            </a:r>
            <a:endParaRPr lang="cs-CZ" dirty="0"/>
          </a:p>
        </p:txBody>
      </p:sp>
      <p:pic>
        <p:nvPicPr>
          <p:cNvPr id="1029" name="Picture 5" descr="C:\Users\lanc\AppData\Local\Microsoft\Windows\Temporary Internet Files\Content.IE5\H6MY187R\MC90041141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840608"/>
            <a:ext cx="1030800" cy="13571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lanc\AppData\Local\Microsoft\Windows\Temporary Internet Files\Content.IE5\N2HE61FP\MC90041127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192027"/>
            <a:ext cx="1286633" cy="122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Násobení 23"/>
          <p:cNvSpPr/>
          <p:nvPr/>
        </p:nvSpPr>
        <p:spPr>
          <a:xfrm>
            <a:off x="7310542" y="3978835"/>
            <a:ext cx="432048" cy="406331"/>
          </a:xfrm>
          <a:prstGeom prst="mathMultiply">
            <a:avLst>
              <a:gd name="adj1" fmla="val 164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hnutý roh 25"/>
          <p:cNvSpPr/>
          <p:nvPr/>
        </p:nvSpPr>
        <p:spPr>
          <a:xfrm>
            <a:off x="467543" y="3692893"/>
            <a:ext cx="2044617" cy="1268747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Někdy značena pozemním dopravním </a:t>
            </a:r>
            <a:r>
              <a:rPr lang="cs-CZ" sz="1600" dirty="0" smtClean="0">
                <a:solidFill>
                  <a:schemeClr val="tx1"/>
                </a:solidFill>
              </a:rPr>
              <a:t>značením.</a:t>
            </a:r>
            <a:endParaRPr lang="cs-CZ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lanc\AppData\Local\Microsoft\Windows\Temporary Internet Files\Content.IE5\H6MY187R\MP90042435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92443"/>
            <a:ext cx="2369719" cy="156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49" name="Nadpis 1"/>
          <p:cNvSpPr>
            <a:spLocks noGrp="1"/>
          </p:cNvSpPr>
          <p:nvPr>
            <p:ph type="ctrTitle"/>
          </p:nvPr>
        </p:nvSpPr>
        <p:spPr>
          <a:xfrm>
            <a:off x="107504" y="627534"/>
            <a:ext cx="4284663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10.7 CLIL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                       </a:t>
            </a:r>
            <a:r>
              <a:rPr lang="cs-CZ" sz="1600" b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Chemistry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2" name="Vývojový diagram: předdefinovaný postup 1"/>
          <p:cNvSpPr/>
          <p:nvPr/>
        </p:nvSpPr>
        <p:spPr>
          <a:xfrm>
            <a:off x="3707904" y="771550"/>
            <a:ext cx="1728192" cy="936104"/>
          </a:xfrm>
          <a:prstGeom prst="flowChartPredefined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tx1"/>
                </a:solidFill>
              </a:rPr>
              <a:t>Biker‘s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p</a:t>
            </a:r>
            <a:r>
              <a:rPr lang="cs-CZ" dirty="0" err="1" smtClean="0">
                <a:solidFill>
                  <a:schemeClr val="tx1"/>
                </a:solidFill>
              </a:rPr>
              <a:t>rotection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4" name="Přímá spojnice se šipkou 3"/>
          <p:cNvCxnSpPr>
            <a:stCxn id="2" idx="1"/>
          </p:cNvCxnSpPr>
          <p:nvPr/>
        </p:nvCxnSpPr>
        <p:spPr>
          <a:xfrm flipH="1">
            <a:off x="2843808" y="1239602"/>
            <a:ext cx="864096" cy="612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>
            <a:stCxn id="2" idx="3"/>
          </p:cNvCxnSpPr>
          <p:nvPr/>
        </p:nvCxnSpPr>
        <p:spPr>
          <a:xfrm>
            <a:off x="5436096" y="1239602"/>
            <a:ext cx="864096" cy="612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>
            <a:stCxn id="2" idx="2"/>
          </p:cNvCxnSpPr>
          <p:nvPr/>
        </p:nvCxnSpPr>
        <p:spPr>
          <a:xfrm>
            <a:off x="4572000" y="1707654"/>
            <a:ext cx="0" cy="4680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Ovál 11"/>
          <p:cNvSpPr/>
          <p:nvPr/>
        </p:nvSpPr>
        <p:spPr>
          <a:xfrm>
            <a:off x="1115616" y="1545636"/>
            <a:ext cx="1296144" cy="64807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Helmet</a:t>
            </a:r>
            <a:endParaRPr lang="cs-CZ" dirty="0"/>
          </a:p>
        </p:txBody>
      </p:sp>
      <p:sp>
        <p:nvSpPr>
          <p:cNvPr id="19" name="Ovál 18"/>
          <p:cNvSpPr/>
          <p:nvPr/>
        </p:nvSpPr>
        <p:spPr>
          <a:xfrm>
            <a:off x="1691680" y="2195827"/>
            <a:ext cx="2232248" cy="64807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High-visibility</a:t>
            </a:r>
            <a:endParaRPr lang="cs-CZ" dirty="0" smtClean="0"/>
          </a:p>
          <a:p>
            <a:pPr algn="ctr"/>
            <a:r>
              <a:rPr lang="cs-CZ" dirty="0"/>
              <a:t>v</a:t>
            </a:r>
            <a:r>
              <a:rPr lang="cs-CZ" dirty="0" smtClean="0"/>
              <a:t>est</a:t>
            </a:r>
            <a:endParaRPr lang="cs-CZ" dirty="0"/>
          </a:p>
        </p:txBody>
      </p:sp>
      <p:sp>
        <p:nvSpPr>
          <p:cNvPr id="20" name="Ovál 19"/>
          <p:cNvSpPr/>
          <p:nvPr/>
        </p:nvSpPr>
        <p:spPr>
          <a:xfrm>
            <a:off x="3923928" y="2282205"/>
            <a:ext cx="1296144" cy="64807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Bicycle</a:t>
            </a:r>
            <a:r>
              <a:rPr lang="cs-CZ" dirty="0" smtClean="0"/>
              <a:t> </a:t>
            </a:r>
            <a:r>
              <a:rPr lang="cs-CZ" dirty="0" err="1"/>
              <a:t>p</a:t>
            </a:r>
            <a:r>
              <a:rPr lang="cs-CZ" dirty="0" err="1" smtClean="0"/>
              <a:t>arts</a:t>
            </a:r>
            <a:endParaRPr lang="cs-CZ" dirty="0"/>
          </a:p>
        </p:txBody>
      </p:sp>
      <p:sp>
        <p:nvSpPr>
          <p:cNvPr id="21" name="Ovál 20"/>
          <p:cNvSpPr/>
          <p:nvPr/>
        </p:nvSpPr>
        <p:spPr>
          <a:xfrm>
            <a:off x="6084168" y="2002836"/>
            <a:ext cx="2160240" cy="75457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Traffic</a:t>
            </a:r>
            <a:r>
              <a:rPr lang="cs-CZ" dirty="0" smtClean="0"/>
              <a:t> </a:t>
            </a:r>
            <a:r>
              <a:rPr lang="cs-CZ" dirty="0" err="1" smtClean="0"/>
              <a:t>regulations</a:t>
            </a:r>
            <a:endParaRPr lang="cs-CZ" dirty="0"/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4572000" y="2930277"/>
            <a:ext cx="0" cy="4680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" name="Vývojový diagram: postup 14"/>
          <p:cNvSpPr/>
          <p:nvPr/>
        </p:nvSpPr>
        <p:spPr>
          <a:xfrm>
            <a:off x="3383868" y="3507854"/>
            <a:ext cx="2376264" cy="864096"/>
          </a:xfrm>
          <a:prstGeom prst="flowChart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tx1"/>
                </a:solidFill>
              </a:rPr>
              <a:t>Frames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wheels</a:t>
            </a:r>
            <a:r>
              <a:rPr lang="cs-CZ" dirty="0" smtClean="0">
                <a:solidFill>
                  <a:schemeClr val="tx1"/>
                </a:solidFill>
              </a:rPr>
              <a:t> and </a:t>
            </a:r>
            <a:r>
              <a:rPr lang="cs-CZ" dirty="0" err="1" smtClean="0">
                <a:solidFill>
                  <a:schemeClr val="tx1"/>
                </a:solidFill>
              </a:rPr>
              <a:t>tires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brakes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lights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reflectors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lanc\AppData\Local\Microsoft\Windows\Temporary Internet Files\Content.IE5\XS1UXJSC\MC90044471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9332">
            <a:off x="412317" y="2576574"/>
            <a:ext cx="1842594" cy="238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anc\AppData\Local\Microsoft\Windows\Temporary Internet Files\Content.IE5\N2HE61FP\MP900387549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819" y="3234748"/>
            <a:ext cx="2314997" cy="165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ctrTitle"/>
          </p:nvPr>
        </p:nvSpPr>
        <p:spPr>
          <a:xfrm>
            <a:off x="107950" y="523875"/>
            <a:ext cx="2916238" cy="534988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10.8 Test znalostí</a:t>
            </a:r>
          </a:p>
        </p:txBody>
      </p:sp>
      <p:sp>
        <p:nvSpPr>
          <p:cNvPr id="29699" name="TextovéPole 10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516688" y="3867150"/>
            <a:ext cx="23034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1200">
              <a:latin typeface="Times New Roman" pitchFamily="18" charset="0"/>
            </a:endParaRPr>
          </a:p>
          <a:p>
            <a:endParaRPr lang="cs-CZ" sz="1200">
              <a:latin typeface="Times New Roman" pitchFamily="18" charset="0"/>
            </a:endParaRPr>
          </a:p>
        </p:txBody>
      </p:sp>
      <p:sp>
        <p:nvSpPr>
          <p:cNvPr id="29700" name="TextovéPole 12"/>
          <p:cNvSpPr txBox="1">
            <a:spLocks noChangeArrowheads="1"/>
          </p:cNvSpPr>
          <p:nvPr/>
        </p:nvSpPr>
        <p:spPr bwMode="auto">
          <a:xfrm>
            <a:off x="7667625" y="1193800"/>
            <a:ext cx="14763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1200" b="1" dirty="0">
                <a:solidFill>
                  <a:srgbClr val="813763"/>
                </a:solidFill>
                <a:latin typeface="Times New Roman" pitchFamily="18" charset="0"/>
              </a:rPr>
              <a:t>Správné odpovědi:</a:t>
            </a: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163630"/>
              </p:ext>
            </p:extLst>
          </p:nvPr>
        </p:nvGraphicFramePr>
        <p:xfrm>
          <a:off x="107950" y="1044575"/>
          <a:ext cx="7560840" cy="3789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420"/>
                <a:gridCol w="3780420"/>
              </a:tblGrid>
              <a:tr h="1894947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</a:rPr>
                        <a:t>Po cyklostezce se může pohybovat…?</a:t>
                      </a:r>
                    </a:p>
                    <a:p>
                      <a:pPr marL="0" indent="0" algn="l">
                        <a:buNone/>
                      </a:pPr>
                      <a:endParaRPr lang="cs-CZ" sz="16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 cyklisté i chodci</a:t>
                      </a: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pouze cyklista</a:t>
                      </a: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přednost mají</a:t>
                      </a:r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cyklisté, ale mohou i auta</a:t>
                      </a:r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spíše chodci, cyklisté mohou také</a:t>
                      </a:r>
                    </a:p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  </a:t>
                      </a: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Při nenošení helmy je možné udělit trest…?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  pokutu až 2000 Kč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 zabavení kola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 zákaz</a:t>
                      </a:r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jízdy na kole na určitou dobu</a:t>
                      </a:r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 pokutu 500</a:t>
                      </a:r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Kč</a:t>
                      </a:r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894947"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2"/>
                      </a:pP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Při jízdě na kole…?</a:t>
                      </a:r>
                    </a:p>
                    <a:p>
                      <a:pPr marL="0" indent="0" algn="l">
                        <a:buNone/>
                      </a:pPr>
                      <a:endParaRPr lang="cs-CZ" sz="1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  mohu požít menší</a:t>
                      </a: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dávku alkoholu</a:t>
                      </a:r>
                      <a:endParaRPr lang="cs-CZ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musím pouštět chodce na přechodu</a:t>
                      </a:r>
                    </a:p>
                    <a:p>
                      <a:pPr marL="342900" indent="-342900" algn="l"/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mohu jezdit</a:t>
                      </a: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po chodníku</a:t>
                      </a:r>
                      <a:endParaRPr lang="cs-CZ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mám všude přednost</a:t>
                      </a:r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Při jízdě na kole…</a:t>
                      </a: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   musím vždy mít reflexní vestu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 nemusím mít kompletní výbavu kola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</a:t>
                      </a: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odbočuji po signalizaci rukou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 můžu jet max. ve dvojici vedle sebe</a:t>
                      </a:r>
                      <a:endParaRPr lang="cs-CZ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7994650" y="1439863"/>
            <a:ext cx="503238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Tx/>
              <a:buAutoNum type="arabicPeriod"/>
            </a:pPr>
            <a:endParaRPr lang="cs-CZ" sz="1200" dirty="0">
              <a:latin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</a:rPr>
              <a:t>b</a:t>
            </a: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</a:rPr>
              <a:t>b</a:t>
            </a: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</a:rPr>
              <a:t>a</a:t>
            </a: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</a:rPr>
              <a:t>c</a:t>
            </a:r>
          </a:p>
          <a:p>
            <a:pPr marL="228600" indent="-228600"/>
            <a:endParaRPr lang="cs-CZ" sz="1200" dirty="0">
              <a:latin typeface="Times New Roman" pitchFamily="18" charset="0"/>
            </a:endParaRPr>
          </a:p>
        </p:txBody>
      </p:sp>
      <p:sp>
        <p:nvSpPr>
          <p:cNvPr id="29713" name="TextovéPole 16"/>
          <p:cNvSpPr txBox="1">
            <a:spLocks noChangeArrowheads="1"/>
          </p:cNvSpPr>
          <p:nvPr/>
        </p:nvSpPr>
        <p:spPr bwMode="auto">
          <a:xfrm>
            <a:off x="7704138" y="4237038"/>
            <a:ext cx="143986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>
                <a:solidFill>
                  <a:srgbClr val="813763"/>
                </a:solidFill>
                <a:latin typeface="Times New Roman" pitchFamily="18" charset="0"/>
              </a:rPr>
              <a:t>Test  na známku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107950" y="523875"/>
            <a:ext cx="4536058" cy="53498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10.9 Použité zdroje, citace</a:t>
            </a:r>
          </a:p>
        </p:txBody>
      </p:sp>
      <p:sp>
        <p:nvSpPr>
          <p:cNvPr id="4" name="Obdélník 3"/>
          <p:cNvSpPr/>
          <p:nvPr/>
        </p:nvSpPr>
        <p:spPr>
          <a:xfrm>
            <a:off x="611560" y="1419622"/>
            <a:ext cx="7704856" cy="26642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dirty="0" smtClean="0"/>
              <a:t>Obrázky z databáze klipart</a:t>
            </a:r>
          </a:p>
          <a:p>
            <a:pPr marL="342900" indent="-342900">
              <a:buAutoNum type="arabicPeriod"/>
            </a:pPr>
            <a:r>
              <a:rPr lang="cs-CZ" dirty="0" smtClean="0">
                <a:hlinkClick r:id="rId2"/>
              </a:rPr>
              <a:t>www.hscr.cz</a:t>
            </a:r>
            <a:endParaRPr lang="cs-CZ" dirty="0" smtClean="0"/>
          </a:p>
          <a:p>
            <a:pPr marL="342900" indent="-342900">
              <a:buAutoNum type="arabicPeriod"/>
            </a:pPr>
            <a:r>
              <a:rPr lang="cs-CZ" dirty="0" smtClean="0">
                <a:hlinkClick r:id="rId3"/>
              </a:rPr>
              <a:t>www.policie.cz</a:t>
            </a:r>
            <a:endParaRPr lang="cs-CZ" dirty="0" smtClean="0"/>
          </a:p>
          <a:p>
            <a:pPr marL="342900" indent="-342900">
              <a:buFontTx/>
              <a:buAutoNum type="arabicPeriod"/>
            </a:pPr>
            <a:r>
              <a:rPr lang="cs-CZ" dirty="0" err="1" smtClean="0"/>
              <a:t>Slide</a:t>
            </a:r>
            <a:r>
              <a:rPr lang="cs-CZ" dirty="0" smtClean="0"/>
              <a:t> č.5 - </a:t>
            </a:r>
            <a:r>
              <a:rPr lang="cs-CZ" dirty="0" smtClean="0">
                <a:hlinkClick r:id="rId4"/>
              </a:rPr>
              <a:t>http://www.bezpecnenasilnicich.cz/</a:t>
            </a:r>
            <a:r>
              <a:rPr lang="cs-CZ" dirty="0" err="1" smtClean="0">
                <a:hlinkClick r:id="rId4"/>
              </a:rPr>
              <a:t>page</a:t>
            </a:r>
            <a:r>
              <a:rPr lang="cs-CZ" dirty="0" smtClean="0">
                <a:hlinkClick r:id="rId4"/>
              </a:rPr>
              <a:t>/75</a:t>
            </a:r>
            <a:r>
              <a:rPr lang="cs-CZ" dirty="0" smtClean="0"/>
              <a:t>, poslední přístup dne 19. 2. 2013</a:t>
            </a:r>
          </a:p>
        </p:txBody>
      </p:sp>
    </p:spTree>
    <p:extLst>
      <p:ext uri="{BB962C8B-B14F-4D97-AF65-F5344CB8AC3E}">
        <p14:creationId xmlns:p14="http://schemas.microsoft.com/office/powerpoint/2010/main" val="141872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TC010219413[[fn=Motiv vzorku kravaty]]</Template>
  <TotalTime>2714</TotalTime>
  <Words>1000</Words>
  <Application>Microsoft Office PowerPoint</Application>
  <PresentationFormat>Předvádění na obrazovce (16:9)</PresentationFormat>
  <Paragraphs>150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10.1  Cyklista na silnici, výbava cyklisty</vt:lpstr>
      <vt:lpstr>10.2 Co již víme?</vt:lpstr>
      <vt:lpstr>10.3 Jaké si řekneme nové termíny a názvy?</vt:lpstr>
      <vt:lpstr>10.4 Co si řekneme nového?</vt:lpstr>
      <vt:lpstr>10.5 Procvičení a příklady</vt:lpstr>
      <vt:lpstr>10.6 Něco navíc pro šikovné</vt:lpstr>
      <vt:lpstr>10.7 CLIL</vt:lpstr>
      <vt:lpstr>10.8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kadlecova</cp:lastModifiedBy>
  <cp:revision>255</cp:revision>
  <dcterms:created xsi:type="dcterms:W3CDTF">2010-10-18T18:21:56Z</dcterms:created>
  <dcterms:modified xsi:type="dcterms:W3CDTF">2013-03-24T16:35:55Z</dcterms:modified>
</cp:coreProperties>
</file>