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FFFF66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1" autoAdjust="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2385680" y="3237252"/>
            <a:ext cx="1446235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z</a:t>
            </a:r>
            <a:r>
              <a:rPr lang="cs-CZ" dirty="0" smtClean="0"/>
              <a:t>vláštní </a:t>
            </a:r>
            <a:r>
              <a:rPr lang="cs-CZ" dirty="0"/>
              <a:t>místo k učení (ne např. postel → spojena se spánkem a relaxací)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220071" y="3950821"/>
            <a:ext cx="106477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cs-CZ" dirty="0"/>
              <a:t>s</a:t>
            </a:r>
            <a:r>
              <a:rPr lang="cs-CZ" dirty="0" smtClean="0"/>
              <a:t>tálé </a:t>
            </a:r>
            <a:r>
              <a:rPr lang="cs-CZ" dirty="0"/>
              <a:t>místo </a:t>
            </a:r>
            <a:r>
              <a:rPr lang="cs-CZ" dirty="0" smtClean="0"/>
              <a:t>(= nestřídat)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734397" y="2563309"/>
            <a:ext cx="12858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u</a:t>
            </a:r>
            <a:r>
              <a:rPr lang="cs-CZ" dirty="0" smtClean="0"/>
              <a:t>klizenost </a:t>
            </a:r>
            <a:r>
              <a:rPr lang="cs-CZ" dirty="0"/>
              <a:t>a organizovanost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043595" y="997790"/>
            <a:ext cx="120297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k</a:t>
            </a:r>
            <a:r>
              <a:rPr lang="cs-CZ" dirty="0" smtClean="0"/>
              <a:t>lid </a:t>
            </a:r>
            <a:r>
              <a:rPr lang="cs-CZ" dirty="0"/>
              <a:t>na učení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890580" y="1096539"/>
            <a:ext cx="176419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 smtClean="0">
                <a:solidFill>
                  <a:schemeClr val="tx1"/>
                </a:solidFill>
              </a:rPr>
              <a:t>epřímý </a:t>
            </a:r>
            <a:r>
              <a:rPr lang="cs-CZ" sz="1400" dirty="0" smtClean="0">
                <a:solidFill>
                  <a:schemeClr val="tx1"/>
                </a:solidFill>
              </a:rPr>
              <a:t>zdroj světla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  Jak se správně učit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lanc\AppData\Local\Microsoft\Windows\Temporary Internet Files\Content.IE5\O64709G6\MC9000899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3865"/>
            <a:ext cx="2015877" cy="1854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1366" y="1250428"/>
            <a:ext cx="15121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Můj pracovní prostor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307357" y="2628608"/>
            <a:ext cx="824483" cy="324036"/>
          </a:xfrm>
          <a:prstGeom prst="rightArrow">
            <a:avLst>
              <a:gd name="adj1" fmla="val 23545"/>
              <a:gd name="adj2" fmla="val 838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 descr="C:\Users\lanc\AppData\Local\Microsoft\Windows\Temporary Internet Files\Content.IE5\UQE96BAF\MP90039885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7429"/>
            <a:ext cx="1944216" cy="1388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lanc\AppData\Local\Microsoft\Windows\Temporary Internet Files\Content.IE5\QWMQ0TEV\MP90043072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85" y="3151624"/>
            <a:ext cx="1491630" cy="14916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nc\AppData\Local\Microsoft\Windows\Temporary Internet Files\Content.IE5\QWMQ0TEV\MP90043181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49" y="719857"/>
            <a:ext cx="1645915" cy="1645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nc\AppData\Local\Microsoft\Windows\Temporary Internet Files\Content.IE5\MLRGMD9J\MP90043719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04" y="3040614"/>
            <a:ext cx="2068252" cy="13768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0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27744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07</a:t>
                      </a:r>
                      <a:r>
                        <a:rPr lang="cs-CZ" baseline="0" smtClean="0"/>
                        <a:t> </a:t>
                      </a:r>
                      <a:r>
                        <a:rPr lang="cs-CZ" baseline="0" smtClean="0"/>
                        <a:t>– </a:t>
                      </a:r>
                      <a:r>
                        <a:rPr lang="cs-CZ" baseline="0" smtClean="0"/>
                        <a:t>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Učení, učební styly, pomůcky, asociace, mnemotechnika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Prezentace,</a:t>
                      </a:r>
                      <a:r>
                        <a:rPr lang="cs-CZ" baseline="0" dirty="0" smtClean="0"/>
                        <a:t> která seznamuje žáky s optimálními způsoby učení se.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6" descr="C:\Users\lanc\AppData\Local\Microsoft\Windows\Temporary Internet Files\Content.IE5\O64709G6\MP9004009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6" y="2473320"/>
            <a:ext cx="1596911" cy="1996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2" name="Picture 3" descr="C:\Users\lanc\AppData\Local\Microsoft\Windows\Temporary Internet Files\Content.IE5\UQE96BAF\MP9004484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976">
            <a:off x="2518700" y="391192"/>
            <a:ext cx="1088517" cy="127560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s odříznutým příčným rohem 16"/>
          <p:cNvSpPr/>
          <p:nvPr/>
        </p:nvSpPr>
        <p:spPr>
          <a:xfrm>
            <a:off x="1081461" y="1603110"/>
            <a:ext cx="1512168" cy="504056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cs-CZ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enní </a:t>
            </a:r>
            <a:r>
              <a:rPr lang="cs-CZ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doba</a:t>
            </a:r>
            <a:endParaRPr lang="cs-CZ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12911" y="2211710"/>
            <a:ext cx="2664297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+mn-lt"/>
              </a:rPr>
              <a:t>7.00 </a:t>
            </a:r>
            <a:r>
              <a:rPr lang="cs-CZ" sz="1400" u="sng" dirty="0" smtClean="0">
                <a:latin typeface="+mn-lt"/>
              </a:rPr>
              <a:t>– </a:t>
            </a:r>
            <a:r>
              <a:rPr lang="cs-CZ" sz="1400" u="sng" dirty="0" smtClean="0">
                <a:latin typeface="+mn-lt"/>
              </a:rPr>
              <a:t>13.00</a:t>
            </a:r>
            <a:endParaRPr lang="cs-CZ" sz="1400" u="sng" dirty="0" smtClean="0">
              <a:latin typeface="+mn-lt"/>
            </a:endParaRPr>
          </a:p>
          <a:p>
            <a:pPr algn="ctr"/>
            <a:r>
              <a:rPr lang="cs-CZ" sz="1400" dirty="0" smtClean="0">
                <a:latin typeface="+mn-lt"/>
              </a:rPr>
              <a:t>doba nejvyššího výkonu (i zde ale jednotlivá období útlumu)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12909" y="4382898"/>
            <a:ext cx="266429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>
                <a:latin typeface="+mn-lt"/>
              </a:rPr>
              <a:t>21:00 – 7:00</a:t>
            </a:r>
          </a:p>
          <a:p>
            <a:pPr algn="ctr"/>
            <a:r>
              <a:rPr lang="cs-CZ" sz="1400" dirty="0">
                <a:latin typeface="+mn-lt"/>
              </a:rPr>
              <a:t>d</a:t>
            </a:r>
            <a:r>
              <a:rPr lang="cs-CZ" sz="1400" dirty="0" smtClean="0">
                <a:latin typeface="+mn-lt"/>
              </a:rPr>
              <a:t>oba </a:t>
            </a:r>
            <a:r>
              <a:rPr lang="cs-CZ" sz="1400" dirty="0">
                <a:latin typeface="+mn-lt"/>
              </a:rPr>
              <a:t>odpočinku, načerpání sil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9552" y="3075806"/>
            <a:ext cx="266429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+mn-lt"/>
              </a:rPr>
              <a:t>13.00 </a:t>
            </a:r>
            <a:r>
              <a:rPr lang="cs-CZ" sz="1400" u="sng" dirty="0">
                <a:latin typeface="+mn-lt"/>
              </a:rPr>
              <a:t>– </a:t>
            </a:r>
            <a:r>
              <a:rPr lang="cs-CZ" sz="1400" u="sng" dirty="0" smtClean="0">
                <a:latin typeface="+mn-lt"/>
              </a:rPr>
              <a:t>15.00</a:t>
            </a:r>
            <a:endParaRPr lang="cs-CZ" sz="1400" u="sng" dirty="0">
              <a:latin typeface="+mn-lt"/>
            </a:endParaRPr>
          </a:p>
          <a:p>
            <a:pPr algn="ctr"/>
            <a:r>
              <a:rPr lang="cs-CZ" sz="1400" dirty="0">
                <a:latin typeface="+mn-lt"/>
              </a:rPr>
              <a:t>p</a:t>
            </a:r>
            <a:r>
              <a:rPr lang="cs-CZ" sz="1400" dirty="0" smtClean="0">
                <a:latin typeface="+mn-lt"/>
              </a:rPr>
              <a:t>o </a:t>
            </a:r>
            <a:r>
              <a:rPr lang="cs-CZ" sz="1400" dirty="0">
                <a:latin typeface="+mn-lt"/>
              </a:rPr>
              <a:t>obědě, období útlumu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39552" y="3723878"/>
            <a:ext cx="266429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>
                <a:latin typeface="+mn-lt"/>
              </a:rPr>
              <a:t>15:00 – 21:00</a:t>
            </a:r>
          </a:p>
          <a:p>
            <a:pPr algn="ctr"/>
            <a:r>
              <a:rPr lang="cs-CZ" sz="1400" dirty="0">
                <a:latin typeface="+mn-lt"/>
              </a:rPr>
              <a:t>d</a:t>
            </a:r>
            <a:r>
              <a:rPr lang="cs-CZ" sz="1400" dirty="0" smtClean="0">
                <a:latin typeface="+mn-lt"/>
              </a:rPr>
              <a:t>oba </a:t>
            </a:r>
            <a:r>
              <a:rPr lang="cs-CZ" sz="1400" dirty="0">
                <a:latin typeface="+mn-lt"/>
              </a:rPr>
              <a:t>výkonu, snadná unavitelnost</a:t>
            </a:r>
          </a:p>
        </p:txBody>
      </p:sp>
      <p:sp>
        <p:nvSpPr>
          <p:cNvPr id="28" name="Šipka nahoru, doprava i doleva 27"/>
          <p:cNvSpPr/>
          <p:nvPr/>
        </p:nvSpPr>
        <p:spPr>
          <a:xfrm>
            <a:off x="2902496" y="739014"/>
            <a:ext cx="2906960" cy="1368152"/>
          </a:xfrm>
          <a:prstGeom prst="leftRightUpArrow">
            <a:avLst>
              <a:gd name="adj1" fmla="val 9438"/>
              <a:gd name="adj2" fmla="val 15991"/>
              <a:gd name="adj3" fmla="val 366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491880" y="605906"/>
            <a:ext cx="1728192" cy="64807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Kdy se učit?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399297" y="2211710"/>
            <a:ext cx="266429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</a:rPr>
              <a:t>m</a:t>
            </a:r>
            <a:r>
              <a:rPr lang="cs-CZ" sz="1400" dirty="0" smtClean="0">
                <a:latin typeface="+mn-lt"/>
              </a:rPr>
              <a:t>aximálně 30 minut v </a:t>
            </a:r>
            <a:r>
              <a:rPr lang="cs-CZ" sz="1400" dirty="0" smtClean="0">
                <a:latin typeface="+mn-lt"/>
              </a:rPr>
              <a:t>kuse, </a:t>
            </a:r>
            <a:endParaRPr lang="cs-CZ" sz="1400" dirty="0" smtClean="0">
              <a:latin typeface="+mn-lt"/>
            </a:endParaRPr>
          </a:p>
          <a:p>
            <a:pPr algn="ctr"/>
            <a:r>
              <a:rPr lang="cs-CZ" sz="1400" dirty="0">
                <a:latin typeface="+mn-lt"/>
              </a:rPr>
              <a:t>p</a:t>
            </a:r>
            <a:r>
              <a:rPr lang="cs-CZ" sz="1400" dirty="0" smtClean="0">
                <a:latin typeface="+mn-lt"/>
              </a:rPr>
              <a:t>oté přestávka (5-10 min)</a:t>
            </a:r>
          </a:p>
        </p:txBody>
      </p:sp>
      <p:sp>
        <p:nvSpPr>
          <p:cNvPr id="30" name="Zahnutá šipka dolů 29"/>
          <p:cNvSpPr/>
          <p:nvPr/>
        </p:nvSpPr>
        <p:spPr>
          <a:xfrm rot="5400000">
            <a:off x="7554336" y="2745777"/>
            <a:ext cx="826389" cy="40973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399296" y="2816046"/>
            <a:ext cx="226089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</a:rPr>
              <a:t>k</a:t>
            </a:r>
            <a:r>
              <a:rPr lang="cs-CZ" sz="1400" dirty="0" smtClean="0">
                <a:latin typeface="+mn-lt"/>
              </a:rPr>
              <a:t>ompletně změnit činnost – např. vynést koš, vyvenčit psa </a:t>
            </a:r>
            <a:r>
              <a:rPr lang="cs-CZ" sz="1400" b="1" u="sng" dirty="0" smtClean="0">
                <a:latin typeface="+mn-lt"/>
              </a:rPr>
              <a:t>!TV/PC ne! </a:t>
            </a:r>
            <a:endParaRPr lang="cs-CZ" sz="1400" b="1" u="sng" dirty="0">
              <a:latin typeface="+mn-lt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660186" y="3579862"/>
            <a:ext cx="1152128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</a:rPr>
              <a:t>n</a:t>
            </a:r>
            <a:r>
              <a:rPr lang="cs-CZ" sz="1400" dirty="0" smtClean="0">
                <a:latin typeface="+mn-lt"/>
              </a:rPr>
              <a:t>amáhání </a:t>
            </a:r>
            <a:r>
              <a:rPr lang="cs-CZ" sz="1400" dirty="0" smtClean="0">
                <a:latin typeface="+mn-lt"/>
              </a:rPr>
              <a:t>stejných center mozku jako při učení</a:t>
            </a:r>
            <a:endParaRPr lang="cs-CZ" sz="1400" dirty="0">
              <a:latin typeface="+mn-lt"/>
            </a:endParaRPr>
          </a:p>
        </p:txBody>
      </p:sp>
      <p:sp>
        <p:nvSpPr>
          <p:cNvPr id="2048" name="Obousměrná vodorovná šipka 2047"/>
          <p:cNvSpPr/>
          <p:nvPr/>
        </p:nvSpPr>
        <p:spPr>
          <a:xfrm rot="1557164">
            <a:off x="6993309" y="3633017"/>
            <a:ext cx="900891" cy="270771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4735090" y="3949194"/>
            <a:ext cx="2148731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</a:rPr>
              <a:t>p</a:t>
            </a:r>
            <a:r>
              <a:rPr lang="cs-CZ" sz="1400" dirty="0" smtClean="0">
                <a:latin typeface="+mn-lt"/>
              </a:rPr>
              <a:t>o </a:t>
            </a:r>
            <a:r>
              <a:rPr lang="cs-CZ" sz="1400" dirty="0" smtClean="0">
                <a:latin typeface="+mn-lt"/>
              </a:rPr>
              <a:t>dvou až třech učebních fázích pauza minimálně 20 </a:t>
            </a:r>
            <a:r>
              <a:rPr lang="cs-CZ" sz="1400" dirty="0" smtClean="0">
                <a:latin typeface="+mn-lt"/>
              </a:rPr>
              <a:t>minut</a:t>
            </a:r>
            <a:endParaRPr lang="cs-CZ" sz="1400" dirty="0">
              <a:latin typeface="+mn-lt"/>
            </a:endParaRPr>
          </a:p>
        </p:txBody>
      </p:sp>
      <p:sp>
        <p:nvSpPr>
          <p:cNvPr id="2053" name="Šipka doprava 2052"/>
          <p:cNvSpPr/>
          <p:nvPr/>
        </p:nvSpPr>
        <p:spPr>
          <a:xfrm rot="19335269">
            <a:off x="5485419" y="3619740"/>
            <a:ext cx="648072" cy="2973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9" name="Šipka ohnutá nahoru 2048"/>
          <p:cNvSpPr/>
          <p:nvPr/>
        </p:nvSpPr>
        <p:spPr>
          <a:xfrm rot="10800000">
            <a:off x="4859309" y="2422644"/>
            <a:ext cx="602913" cy="1661671"/>
          </a:xfrm>
          <a:prstGeom prst="bentUpArrow">
            <a:avLst>
              <a:gd name="adj1" fmla="val 18681"/>
              <a:gd name="adj2" fmla="val 25000"/>
              <a:gd name="adj3" fmla="val 439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4" descr="C:\Users\lanc\AppData\Local\Microsoft\Windows\Temporary Internet Files\Content.IE5\QWMQ0TEV\MP90044912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41" y="339502"/>
            <a:ext cx="2273178" cy="16164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délník se zakulaceným příčným rohem 26"/>
          <p:cNvSpPr/>
          <p:nvPr/>
        </p:nvSpPr>
        <p:spPr>
          <a:xfrm>
            <a:off x="6083374" y="1603110"/>
            <a:ext cx="1296144" cy="504056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cs-CZ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élka</a:t>
            </a:r>
            <a:endParaRPr lang="cs-CZ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nc\AppData\Local\Microsoft\Windows\Temporary Internet Files\Content.IE5\QWMQ0TEV\MC9003235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11" y="553975"/>
            <a:ext cx="1149999" cy="13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Vývojový diagram: vnitřní paměť 3"/>
          <p:cNvSpPr/>
          <p:nvPr/>
        </p:nvSpPr>
        <p:spPr>
          <a:xfrm>
            <a:off x="3059832" y="2859782"/>
            <a:ext cx="2448272" cy="720080"/>
          </a:xfrm>
          <a:prstGeom prst="flowChartInternalStorag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u</a:t>
            </a:r>
            <a:r>
              <a:rPr lang="cs-CZ" sz="2400" b="1" dirty="0" smtClean="0">
                <a:solidFill>
                  <a:schemeClr val="tx1"/>
                </a:solidFill>
              </a:rPr>
              <a:t>čební </a:t>
            </a:r>
            <a:r>
              <a:rPr lang="cs-CZ" sz="2400" b="1" dirty="0" smtClean="0">
                <a:solidFill>
                  <a:schemeClr val="tx1"/>
                </a:solidFill>
              </a:rPr>
              <a:t>typy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246287"/>
            <a:ext cx="165618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ícekanálové </a:t>
            </a:r>
            <a:r>
              <a:rPr lang="cs-C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učení</a:t>
            </a: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2360973" y="1207524"/>
            <a:ext cx="340754" cy="354523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987824" y="1138565"/>
            <a:ext cx="2592288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= při osvojování si nového učiva je využito více smyslů najednou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868144" y="1230896"/>
            <a:ext cx="2613967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Každý z nás má určité </a:t>
            </a:r>
            <a:r>
              <a:rPr lang="cs-CZ" dirty="0" smtClean="0">
                <a:solidFill>
                  <a:schemeClr val="tx1"/>
                </a:solidFill>
              </a:rPr>
              <a:t>preference.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 rot="20195725" flipV="1">
            <a:off x="4459645" y="2058247"/>
            <a:ext cx="2668442" cy="252963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728805" y="3867894"/>
            <a:ext cx="1584176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r>
              <a:rPr lang="cs-CZ" dirty="0"/>
              <a:t> učení se zrakem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302449" y="3867894"/>
            <a:ext cx="1767036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r>
              <a:rPr lang="cs-CZ" dirty="0"/>
              <a:t> učení se pohybem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008673" y="2336562"/>
            <a:ext cx="2354585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učení </a:t>
            </a:r>
            <a:r>
              <a:rPr lang="cs-CZ" dirty="0">
                <a:solidFill>
                  <a:schemeClr val="tx1"/>
                </a:solidFill>
              </a:rPr>
              <a:t>se hmatem a uchopením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11560" y="2403066"/>
            <a:ext cx="1818667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cs-CZ" dirty="0"/>
              <a:t> učení se poslechem</a:t>
            </a:r>
          </a:p>
        </p:txBody>
      </p:sp>
      <p:sp>
        <p:nvSpPr>
          <p:cNvPr id="14" name="Obláček 13"/>
          <p:cNvSpPr/>
          <p:nvPr/>
        </p:nvSpPr>
        <p:spPr>
          <a:xfrm>
            <a:off x="412312" y="3435846"/>
            <a:ext cx="2306191" cy="1080120"/>
          </a:xfrm>
          <a:prstGeom prst="cloudCallout">
            <a:avLst>
              <a:gd name="adj1" fmla="val 70444"/>
              <a:gd name="adj2" fmla="val -503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6" name="Obláček 25"/>
          <p:cNvSpPr/>
          <p:nvPr/>
        </p:nvSpPr>
        <p:spPr>
          <a:xfrm>
            <a:off x="367796" y="2016894"/>
            <a:ext cx="2306191" cy="1080120"/>
          </a:xfrm>
          <a:prstGeom prst="cloudCallout">
            <a:avLst>
              <a:gd name="adj1" fmla="val 73335"/>
              <a:gd name="adj2" fmla="val 466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láček 26"/>
          <p:cNvSpPr/>
          <p:nvPr/>
        </p:nvSpPr>
        <p:spPr>
          <a:xfrm>
            <a:off x="5703075" y="1976100"/>
            <a:ext cx="3117397" cy="1161710"/>
          </a:xfrm>
          <a:prstGeom prst="cloudCallout">
            <a:avLst>
              <a:gd name="adj1" fmla="val -60071"/>
              <a:gd name="adj2" fmla="val 475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8" name="Obláček 27"/>
          <p:cNvSpPr/>
          <p:nvPr/>
        </p:nvSpPr>
        <p:spPr>
          <a:xfrm>
            <a:off x="6032871" y="3435846"/>
            <a:ext cx="2306191" cy="1080120"/>
          </a:xfrm>
          <a:prstGeom prst="cloudCallout">
            <a:avLst>
              <a:gd name="adj1" fmla="val -77416"/>
              <a:gd name="adj2" fmla="val -477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075" name="Picture 3" descr="C:\Users\lanc\AppData\Local\Microsoft\Windows\Temporary Internet Files\Content.IE5\MLRGMD9J\MC9000977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642">
            <a:off x="4625437" y="3718590"/>
            <a:ext cx="1116111" cy="1354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nc\AppData\Local\Microsoft\Windows\Temporary Internet Files\Content.IE5\QWMQ0TEV\MC9002332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30" y="1693058"/>
            <a:ext cx="1443138" cy="11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nc\AppData\Local\Microsoft\Windows\Temporary Internet Files\Content.IE5\MLRGMD9J\MP9004482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30" y="3667123"/>
            <a:ext cx="919602" cy="13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anc\AppData\Local\Microsoft\Windows\Temporary Internet Files\Content.IE5\QWMQ0TEV\MP9004223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90" y="3753569"/>
            <a:ext cx="1736310" cy="1157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anc\AppData\Local\Microsoft\Windows\Temporary Internet Files\Content.IE5\QWMQ0TEV\MP9004394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6686" y="1216393"/>
            <a:ext cx="1496979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Vývojový diagram: dokument 3"/>
          <p:cNvSpPr/>
          <p:nvPr/>
        </p:nvSpPr>
        <p:spPr>
          <a:xfrm>
            <a:off x="395536" y="2499742"/>
            <a:ext cx="1656184" cy="79208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se </a:t>
            </a:r>
            <a:r>
              <a:rPr lang="cs-CZ" dirty="0" smtClean="0"/>
              <a:t>učit?</a:t>
            </a:r>
            <a:endParaRPr lang="cs-CZ" dirty="0"/>
          </a:p>
        </p:txBody>
      </p:sp>
      <p:sp>
        <p:nvSpPr>
          <p:cNvPr id="9" name="Vývojový diagram: více dokumentů 8"/>
          <p:cNvSpPr/>
          <p:nvPr/>
        </p:nvSpPr>
        <p:spPr>
          <a:xfrm>
            <a:off x="2483768" y="2427734"/>
            <a:ext cx="2088232" cy="93610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Pár praktických </a:t>
            </a:r>
            <a:r>
              <a:rPr lang="cs-CZ" dirty="0" smtClean="0"/>
              <a:t>rad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1306327" y="1101629"/>
            <a:ext cx="1800200" cy="1179680"/>
          </a:xfrm>
          <a:prstGeom prst="wedgeEllipseCallout">
            <a:avLst>
              <a:gd name="adj1" fmla="val 48414"/>
              <a:gd name="adj2" fmla="val 5416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- učení si rozčleň, udělej si „to do list“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7" name="Oválný popisek 26"/>
          <p:cNvSpPr/>
          <p:nvPr/>
        </p:nvSpPr>
        <p:spPr>
          <a:xfrm>
            <a:off x="3275856" y="1014636"/>
            <a:ext cx="1944216" cy="1179680"/>
          </a:xfrm>
          <a:prstGeom prst="wedgeEllipseCallout">
            <a:avLst>
              <a:gd name="adj1" fmla="val -41593"/>
              <a:gd name="adj2" fmla="val 630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spojuj látku s tím, co už umíš (Čj preferovat → Aj prefer)</a:t>
            </a:r>
          </a:p>
        </p:txBody>
      </p:sp>
      <p:sp>
        <p:nvSpPr>
          <p:cNvPr id="28" name="Oválný popisek 27"/>
          <p:cNvSpPr/>
          <p:nvPr/>
        </p:nvSpPr>
        <p:spPr>
          <a:xfrm>
            <a:off x="7092280" y="1014636"/>
            <a:ext cx="1800200" cy="1179680"/>
          </a:xfrm>
          <a:prstGeom prst="wedgeEllipseCallout">
            <a:avLst>
              <a:gd name="adj1" fmla="val -157409"/>
              <a:gd name="adj2" fmla="val 9292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snaž se vše si představit (</a:t>
            </a:r>
            <a:r>
              <a:rPr lang="cs-CZ" sz="1400" dirty="0" smtClean="0">
                <a:solidFill>
                  <a:schemeClr val="tx1"/>
                </a:solidFill>
              </a:rPr>
              <a:t>viz </a:t>
            </a:r>
            <a:r>
              <a:rPr lang="cs-CZ" sz="1400" dirty="0">
                <a:solidFill>
                  <a:schemeClr val="tx1"/>
                </a:solidFill>
              </a:rPr>
              <a:t>vícekanálové učení)</a:t>
            </a:r>
          </a:p>
        </p:txBody>
      </p:sp>
      <p:sp>
        <p:nvSpPr>
          <p:cNvPr id="29" name="Oválný popisek 28"/>
          <p:cNvSpPr/>
          <p:nvPr/>
        </p:nvSpPr>
        <p:spPr>
          <a:xfrm>
            <a:off x="5364088" y="558518"/>
            <a:ext cx="1800200" cy="1179680"/>
          </a:xfrm>
          <a:prstGeom prst="wedgeEllipseCallout">
            <a:avLst>
              <a:gd name="adj1" fmla="val -94974"/>
              <a:gd name="adj2" fmla="val 1179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všemu, co se učíš, musíš rozumět</a:t>
            </a:r>
          </a:p>
        </p:txBody>
      </p:sp>
      <p:sp>
        <p:nvSpPr>
          <p:cNvPr id="30" name="Oválný popisek 29"/>
          <p:cNvSpPr/>
          <p:nvPr/>
        </p:nvSpPr>
        <p:spPr>
          <a:xfrm>
            <a:off x="6480931" y="2427734"/>
            <a:ext cx="2520280" cy="1179680"/>
          </a:xfrm>
          <a:prstGeom prst="wedgeEllipseCallout">
            <a:avLst>
              <a:gd name="adj1" fmla="val -107641"/>
              <a:gd name="adj2" fmla="val 8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látku si chronologicky seřaď (logická návaznost)</a:t>
            </a:r>
          </a:p>
        </p:txBody>
      </p:sp>
      <p:sp>
        <p:nvSpPr>
          <p:cNvPr id="31" name="Oválný popisek 30"/>
          <p:cNvSpPr/>
          <p:nvPr/>
        </p:nvSpPr>
        <p:spPr>
          <a:xfrm>
            <a:off x="5364088" y="3723878"/>
            <a:ext cx="2088232" cy="1179680"/>
          </a:xfrm>
          <a:prstGeom prst="wedgeEllipseCallout">
            <a:avLst>
              <a:gd name="adj1" fmla="val -108312"/>
              <a:gd name="adj2" fmla="val -814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dělej si kartičky (cizí slovíčka, pojmy)</a:t>
            </a:r>
          </a:p>
        </p:txBody>
      </p:sp>
      <p:sp>
        <p:nvSpPr>
          <p:cNvPr id="32" name="Oválný popisek 31"/>
          <p:cNvSpPr/>
          <p:nvPr/>
        </p:nvSpPr>
        <p:spPr>
          <a:xfrm>
            <a:off x="2843808" y="3845666"/>
            <a:ext cx="2232248" cy="936104"/>
          </a:xfrm>
          <a:prstGeom prst="wedgeEllipseCallout">
            <a:avLst>
              <a:gd name="adj1" fmla="val -21624"/>
              <a:gd name="adj2" fmla="val -814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uč se nahlas (</a:t>
            </a:r>
            <a:r>
              <a:rPr lang="cs-CZ" sz="1400" dirty="0" smtClean="0">
                <a:solidFill>
                  <a:schemeClr val="tx1"/>
                </a:solidFill>
              </a:rPr>
              <a:t>viz </a:t>
            </a:r>
            <a:r>
              <a:rPr lang="cs-CZ" sz="1400" dirty="0">
                <a:solidFill>
                  <a:schemeClr val="tx1"/>
                </a:solidFill>
              </a:rPr>
              <a:t>vícekanálové učení)</a:t>
            </a:r>
          </a:p>
        </p:txBody>
      </p:sp>
      <p:sp>
        <p:nvSpPr>
          <p:cNvPr id="33" name="Oválný popisek 32"/>
          <p:cNvSpPr/>
          <p:nvPr/>
        </p:nvSpPr>
        <p:spPr>
          <a:xfrm>
            <a:off x="611560" y="3825509"/>
            <a:ext cx="1872208" cy="1078049"/>
          </a:xfrm>
          <a:prstGeom prst="wedgeEllipseCallout">
            <a:avLst>
              <a:gd name="adj1" fmla="val 47884"/>
              <a:gd name="adj2" fmla="val -8309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- pomáhá učení se ve dvojici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Users\lanc\AppData\Local\Microsoft\Windows\Temporary Internet Files\Content.IE5\O64709G6\MP9004067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20" y="2918148"/>
            <a:ext cx="788268" cy="1181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nc\AppData\Local\Microsoft\Windows\Temporary Internet Files\Content.IE5\QWMQ0TEV\MC9004239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17" y="2075719"/>
            <a:ext cx="860425" cy="9382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nc\AppData\Local\Microsoft\Windows\Temporary Internet Files\Content.IE5\UQE96BAF\MP9004330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35" y="3822220"/>
            <a:ext cx="1105855" cy="11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nc\AppData\Local\Microsoft\Windows\Temporary Internet Files\Content.IE5\O64709G6\MP90044242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5" y="1123857"/>
            <a:ext cx="1106574" cy="7355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504" y="516678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Popisek se šipkou dolů 1"/>
          <p:cNvSpPr/>
          <p:nvPr/>
        </p:nvSpPr>
        <p:spPr>
          <a:xfrm>
            <a:off x="2411760" y="1059582"/>
            <a:ext cx="4320480" cy="864096"/>
          </a:xfrm>
          <a:prstGeom prst="downArrowCallout">
            <a:avLst>
              <a:gd name="adj1" fmla="val 50000"/>
              <a:gd name="adj2" fmla="val 128617"/>
              <a:gd name="adj3" fmla="val 25000"/>
              <a:gd name="adj4" fmla="val 64977"/>
            </a:avLst>
          </a:prstGeom>
          <a:solidFill>
            <a:schemeClr val="accent2">
              <a:tint val="50000"/>
              <a:satMod val="30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Vybrané mnemotechnické </a:t>
            </a:r>
            <a:r>
              <a:rPr lang="cs-CZ" dirty="0" smtClean="0"/>
              <a:t>pomůcky:</a:t>
            </a:r>
            <a:endParaRPr lang="cs-CZ" dirty="0"/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>
            <a:off x="6823992" y="1131590"/>
            <a:ext cx="360040" cy="360040"/>
          </a:xfrm>
          <a:prstGeom prst="actionButtonHelp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36296" y="754127"/>
            <a:ext cx="1879848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+mn-lt"/>
              </a:rPr>
              <a:t>= </a:t>
            </a:r>
            <a:r>
              <a:rPr lang="cs-CZ" sz="1400" dirty="0">
                <a:latin typeface="+mn-lt"/>
              </a:rPr>
              <a:t>slovní „pomůcky“ (obraty, asociace) pomáhající ukotvit si novou informaci v paměti</a:t>
            </a:r>
            <a:endParaRPr lang="cs-CZ" sz="1400" b="1" dirty="0" smtClean="0">
              <a:latin typeface="+mn-lt"/>
            </a:endParaRPr>
          </a:p>
        </p:txBody>
      </p:sp>
      <p:sp>
        <p:nvSpPr>
          <p:cNvPr id="6" name="Vývojový diagram: ukončení 5"/>
          <p:cNvSpPr/>
          <p:nvPr/>
        </p:nvSpPr>
        <p:spPr>
          <a:xfrm>
            <a:off x="589112" y="2650451"/>
            <a:ext cx="1872208" cy="756084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mě x mně</a:t>
            </a:r>
          </a:p>
          <a:p>
            <a:pPr algn="ctr"/>
            <a:r>
              <a:rPr lang="cs-CZ" dirty="0"/>
              <a:t>2./4. x 3./6. pád</a:t>
            </a:r>
          </a:p>
        </p:txBody>
      </p:sp>
      <p:sp>
        <p:nvSpPr>
          <p:cNvPr id="37" name="Vývojový diagram: ukončení 36"/>
          <p:cNvSpPr/>
          <p:nvPr/>
        </p:nvSpPr>
        <p:spPr>
          <a:xfrm>
            <a:off x="6941985" y="3919222"/>
            <a:ext cx="1584176" cy="864096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stalaktit </a:t>
            </a:r>
          </a:p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 stalagmit</a:t>
            </a:r>
          </a:p>
        </p:txBody>
      </p:sp>
      <p:sp>
        <p:nvSpPr>
          <p:cNvPr id="38" name="Vývojový diagram: ukončení 37"/>
          <p:cNvSpPr/>
          <p:nvPr/>
        </p:nvSpPr>
        <p:spPr>
          <a:xfrm>
            <a:off x="722462" y="1632639"/>
            <a:ext cx="1584176" cy="504056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dk1"/>
                </a:solidFill>
              </a:rPr>
              <a:t>šetři se osle</a:t>
            </a:r>
          </a:p>
        </p:txBody>
      </p:sp>
      <p:sp>
        <p:nvSpPr>
          <p:cNvPr id="42" name="Vývojový diagram: ukončení 41"/>
          <p:cNvSpPr/>
          <p:nvPr/>
        </p:nvSpPr>
        <p:spPr>
          <a:xfrm>
            <a:off x="158162" y="3867894"/>
            <a:ext cx="1800200" cy="792088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Měsíc dorůstá a </a:t>
            </a:r>
            <a:r>
              <a:rPr lang="cs-CZ" dirty="0" smtClean="0"/>
              <a:t>couvá.</a:t>
            </a:r>
            <a:endParaRPr lang="cs-CZ" dirty="0"/>
          </a:p>
        </p:txBody>
      </p:sp>
      <p:sp>
        <p:nvSpPr>
          <p:cNvPr id="51" name="Vývojový diagram: ukončení 50"/>
          <p:cNvSpPr/>
          <p:nvPr/>
        </p:nvSpPr>
        <p:spPr>
          <a:xfrm>
            <a:off x="3635896" y="2319722"/>
            <a:ext cx="1584176" cy="504056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dog → doga</a:t>
            </a:r>
          </a:p>
        </p:txBody>
      </p:sp>
      <p:sp>
        <p:nvSpPr>
          <p:cNvPr id="52" name="Vývojový diagram: ukončení 51"/>
          <p:cNvSpPr/>
          <p:nvPr/>
        </p:nvSpPr>
        <p:spPr>
          <a:xfrm>
            <a:off x="3827142" y="3904920"/>
            <a:ext cx="2088232" cy="792088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Ivan Vedl Xénii Lesní Cestou Do </a:t>
            </a:r>
            <a:r>
              <a:rPr lang="cs-CZ" dirty="0" smtClean="0"/>
              <a:t>Města.</a:t>
            </a:r>
            <a:endParaRPr lang="cs-CZ" dirty="0"/>
          </a:p>
        </p:txBody>
      </p:sp>
      <p:sp>
        <p:nvSpPr>
          <p:cNvPr id="53" name="Vývojový diagram: ukončení 52"/>
          <p:cNvSpPr/>
          <p:nvPr/>
        </p:nvSpPr>
        <p:spPr>
          <a:xfrm>
            <a:off x="5845832" y="2509876"/>
            <a:ext cx="1338200" cy="504056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shade val="30000"/>
                  <a:satMod val="115000"/>
                </a:schemeClr>
              </a:gs>
              <a:gs pos="50000">
                <a:schemeClr val="accent2">
                  <a:tint val="50000"/>
                  <a:satMod val="300000"/>
                  <a:shade val="67500"/>
                  <a:satMod val="115000"/>
                </a:schemeClr>
              </a:gs>
              <a:gs pos="100000">
                <a:schemeClr val="accent2">
                  <a:tint val="50000"/>
                  <a:satMod val="30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ošetři</a:t>
            </a:r>
          </a:p>
        </p:txBody>
      </p:sp>
      <p:pic>
        <p:nvPicPr>
          <p:cNvPr id="5125" name="Picture 5" descr="C:\Users\lanc\AppData\Local\Microsoft\Windows\Temporary Internet Files\Content.IE5\QWMQ0TEV\MC90043346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05" y="1948223"/>
            <a:ext cx="827866" cy="15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anc\AppData\Local\Microsoft\Windows\Temporary Internet Files\Content.IE5\UQE96BAF\MC90022198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348">
            <a:off x="3415752" y="3653439"/>
            <a:ext cx="744474" cy="4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anc\AppData\Local\Microsoft\Windows\Temporary Internet Files\Content.IE5\MLRGMD9J\MC90022198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484">
            <a:off x="5670793" y="4238242"/>
            <a:ext cx="489162" cy="4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lanc\AppData\Local\Microsoft\Windows\Temporary Internet Files\Content.IE5\QWMQ0TEV\MC90022199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731">
            <a:off x="4474590" y="3376463"/>
            <a:ext cx="454619" cy="4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lanc\AppData\Local\Microsoft\Windows\Temporary Internet Files\Content.IE5\UQE96BAF\MC90022199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530">
            <a:off x="5220072" y="4515966"/>
            <a:ext cx="461906" cy="5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lanc\AppData\Local\Microsoft\Windows\Temporary Internet Files\Content.IE5\O64709G6\MC90022199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249">
            <a:off x="5617020" y="3625863"/>
            <a:ext cx="345147" cy="3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lanc\AppData\Local\Microsoft\Windows\Temporary Internet Files\Content.IE5\MLRGMD9J\MC900221995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221">
            <a:off x="3569779" y="4403149"/>
            <a:ext cx="495480" cy="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lanc\AppData\Local\Microsoft\Windows\Temporary Internet Files\Content.IE5\MLRGMD9J\MC90028171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5" y="2203412"/>
            <a:ext cx="394776" cy="8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lanc\AppData\Local\Microsoft\Windows\Temporary Internet Files\Content.IE5\QWMQ0TEV\MC900297939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5939" y="2146055"/>
            <a:ext cx="361398" cy="8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lanc\AppData\Local\Microsoft\Windows\Temporary Internet Files\Content.IE5\O64709G6\MP9004010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54">
            <a:off x="4199514" y="786838"/>
            <a:ext cx="1147393" cy="1147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anc\AppData\Local\Microsoft\Windows\Temporary Internet Files\Content.IE5\MLRGMD9J\MP9004395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512">
            <a:off x="7298670" y="3685738"/>
            <a:ext cx="1832248" cy="14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nc\AppData\Local\Microsoft\Windows\Temporary Internet Files\Content.IE5\MLRGMD9J\MP90031379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356">
            <a:off x="2059807" y="1806319"/>
            <a:ext cx="1504764" cy="100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nc\AppData\Local\Microsoft\Windows\Temporary Internet Files\Content.IE5\QWMQ0TEV\MP90030962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390">
            <a:off x="6881491" y="1705685"/>
            <a:ext cx="1828800" cy="1304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nc\AppData\Local\Microsoft\Windows\Temporary Internet Files\Content.IE5\O64709G6\MP90030963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059">
            <a:off x="516377" y="3278635"/>
            <a:ext cx="1828800" cy="1304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anc\AppData\Local\Microsoft\Windows\Temporary Internet Files\Content.IE5\UQE96BAF\MP90030961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104">
            <a:off x="3114136" y="3683173"/>
            <a:ext cx="1806223" cy="12884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129703"/>
            <a:ext cx="2808312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Porozumění textu</a:t>
            </a:r>
          </a:p>
        </p:txBody>
      </p:sp>
      <p:sp>
        <p:nvSpPr>
          <p:cNvPr id="3" name="TextovéPole 2"/>
          <p:cNvSpPr txBox="1"/>
          <p:nvPr/>
        </p:nvSpPr>
        <p:spPr>
          <a:xfrm rot="20909092">
            <a:off x="4264872" y="1878339"/>
            <a:ext cx="14401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Nejprve musíš umět </a:t>
            </a:r>
            <a:r>
              <a:rPr lang="cs-CZ" sz="1400" dirty="0" smtClean="0">
                <a:solidFill>
                  <a:schemeClr val="tx1"/>
                </a:solidFill>
              </a:rPr>
              <a:t>číst.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4" name="Veselý obličej 3"/>
          <p:cNvSpPr/>
          <p:nvPr/>
        </p:nvSpPr>
        <p:spPr>
          <a:xfrm rot="1190031">
            <a:off x="5350553" y="2211053"/>
            <a:ext cx="504056" cy="4327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312718">
            <a:off x="363761" y="2058116"/>
            <a:ext cx="20162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 smtClean="0"/>
              <a:t>Zkus </a:t>
            </a:r>
            <a:r>
              <a:rPr lang="cs-CZ" dirty="0"/>
              <a:t>si každý odstavec shrnout na papír </a:t>
            </a:r>
            <a:r>
              <a:rPr lang="cs-CZ" dirty="0" smtClean="0"/>
              <a:t>dvěma, </a:t>
            </a:r>
            <a:r>
              <a:rPr lang="cs-CZ" dirty="0"/>
              <a:t>třemi </a:t>
            </a:r>
            <a:r>
              <a:rPr lang="cs-CZ" dirty="0" smtClean="0"/>
              <a:t>větami.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9891220">
            <a:off x="6275949" y="1214422"/>
            <a:ext cx="14401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 smtClean="0"/>
              <a:t>Pro </a:t>
            </a:r>
            <a:r>
              <a:rPr lang="cs-CZ" dirty="0"/>
              <a:t>porozumění složitějšímu textu, předčítej </a:t>
            </a:r>
            <a:r>
              <a:rPr lang="cs-CZ" dirty="0" smtClean="0"/>
              <a:t>nahlas.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815658">
            <a:off x="4192864" y="3128981"/>
            <a:ext cx="158417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 smtClean="0"/>
              <a:t>Co </a:t>
            </a:r>
            <a:r>
              <a:rPr lang="cs-CZ" dirty="0"/>
              <a:t>neznáš (zkratky, cizí slova), si </a:t>
            </a:r>
            <a:r>
              <a:rPr lang="cs-CZ" dirty="0" smtClean="0"/>
              <a:t>vyhledej.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rot="21154501">
            <a:off x="6327962" y="3797946"/>
            <a:ext cx="14401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 smtClean="0"/>
              <a:t>Pomáhá </a:t>
            </a:r>
            <a:r>
              <a:rPr lang="cs-CZ" dirty="0"/>
              <a:t>čtení ve </a:t>
            </a:r>
            <a:r>
              <a:rPr lang="cs-CZ" dirty="0" smtClean="0"/>
              <a:t>dvojici.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rot="20343835">
            <a:off x="1297157" y="4299589"/>
            <a:ext cx="14401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 smtClean="0"/>
              <a:t>Pomáhá </a:t>
            </a:r>
            <a:r>
              <a:rPr lang="cs-CZ" dirty="0" smtClean="0"/>
              <a:t>podtrhávání.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anc\AppData\Local\Microsoft\Windows\Temporary Internet Files\Content.IE5\O64709G6\MC9004316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89" y="32104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QWMQ0TEV\MP9004425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3" y="2466408"/>
            <a:ext cx="1505481" cy="1000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627534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622559" y="1985937"/>
            <a:ext cx="2450722" cy="1214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</a:t>
            </a:r>
            <a:r>
              <a:rPr lang="cs-CZ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cs-CZ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a 5"/>
          <p:cNvSpPr/>
          <p:nvPr/>
        </p:nvSpPr>
        <p:spPr>
          <a:xfrm>
            <a:off x="703283" y="3467110"/>
            <a:ext cx="1928826" cy="10715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Noise</a:t>
            </a:r>
            <a:r>
              <a:rPr lang="cs-CZ" dirty="0" smtClean="0">
                <a:solidFill>
                  <a:schemeClr val="bg1"/>
                </a:solidFill>
              </a:rPr>
              <a:t> Disturbance</a:t>
            </a:r>
          </a:p>
        </p:txBody>
      </p:sp>
      <p:sp>
        <p:nvSpPr>
          <p:cNvPr id="7" name="Elipsa 6"/>
          <p:cNvSpPr/>
          <p:nvPr/>
        </p:nvSpPr>
        <p:spPr>
          <a:xfrm>
            <a:off x="1142976" y="1214428"/>
            <a:ext cx="1428760" cy="10715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Enough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Light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347864" y="3536163"/>
            <a:ext cx="1428760" cy="10715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Best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 err="1" smtClean="0">
                <a:solidFill>
                  <a:schemeClr val="bg1"/>
                </a:solidFill>
              </a:rPr>
              <a:t>Alone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987389" y="2536031"/>
            <a:ext cx="1428760" cy="10715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Tidy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Up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929058" y="785800"/>
            <a:ext cx="1428760" cy="10715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All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Daytime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96060" y="2586005"/>
            <a:ext cx="3143272" cy="2857520"/>
          </a:xfrm>
          <a:prstGeom prst="mathMultiply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ásobení 12"/>
          <p:cNvSpPr/>
          <p:nvPr/>
        </p:nvSpPr>
        <p:spPr>
          <a:xfrm>
            <a:off x="3121410" y="-107175"/>
            <a:ext cx="3143272" cy="2857520"/>
          </a:xfrm>
          <a:prstGeom prst="mathMultiply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ásobení 13"/>
          <p:cNvSpPr/>
          <p:nvPr/>
        </p:nvSpPr>
        <p:spPr>
          <a:xfrm>
            <a:off x="2571736" y="2643188"/>
            <a:ext cx="3143272" cy="2857520"/>
          </a:xfrm>
          <a:prstGeom prst="mathMultiply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lanc\AppData\Local\Microsoft\Windows\Temporary Internet Files\Content.IE5\UQE96BAF\MC90044040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24" y="425460"/>
            <a:ext cx="1424772" cy="14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nc\AppData\Local\Microsoft\Windows\Temporary Internet Files\Content.IE5\QWMQ0TEV\MC90041549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81" y="3245324"/>
            <a:ext cx="2055349" cy="1653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nc\AppData\Local\Microsoft\Windows\Temporary Internet Files\Content.IE5\UQE96BAF\MP90040884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95" y="360601"/>
            <a:ext cx="1707654" cy="17076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8"/>
          <p:cNvSpPr/>
          <p:nvPr/>
        </p:nvSpPr>
        <p:spPr>
          <a:xfrm>
            <a:off x="5945268" y="1380525"/>
            <a:ext cx="1428760" cy="10715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Regular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lace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26743"/>
              </p:ext>
            </p:extLst>
          </p:nvPr>
        </p:nvGraphicFramePr>
        <p:xfrm>
          <a:off x="107504" y="987574"/>
          <a:ext cx="7416378" cy="398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189"/>
                <a:gridCol w="3708189"/>
              </a:tblGrid>
              <a:tr h="218668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Slovní pomůcku pomáhající zapamatovat si novou informaci nazýváme…?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učební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mnemotechnickou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učitelskou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polytechnickou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Mozek je nejvýkonnější…?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ráno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dopoledne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odpoledne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odpoledne a večer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večer a v noci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78876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Světlo na tvém pracovním stole má určitě být…?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přírodní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nepřímé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umělé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přímé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učební typy nepatří?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poslechem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zrakem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malbou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dotekem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Hock</a:t>
            </a:r>
            <a:r>
              <a:rPr lang="cs-CZ" dirty="0" smtClean="0"/>
              <a:t>, Brigit: Jak vyzrát na učení, vydavatelství Albatros, Praha, 2007.</a:t>
            </a:r>
          </a:p>
          <a:p>
            <a:pPr marL="342900" indent="-342900"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3091</TotalTime>
  <Words>1025</Words>
  <Application>Microsoft Office PowerPoint</Application>
  <PresentationFormat>Předvádění na obrazovce (16:9)</PresentationFormat>
  <Paragraphs>156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1.1  Jak se správně učit</vt:lpstr>
      <vt:lpstr>1.2 Co již víme?</vt:lpstr>
      <vt:lpstr>1.3 Jaké si řekneme nové termíny a názvy?</vt:lpstr>
      <vt:lpstr>1.4 Co si řekneme nového?</vt:lpstr>
      <vt:lpstr>1.5 Procvičení a příklady</vt:lpstr>
      <vt:lpstr>1.6 Něco navíc pro šikovné</vt:lpstr>
      <vt:lpstr>1.7 CLIL</vt:lpstr>
      <vt:lpstr>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271</cp:revision>
  <dcterms:created xsi:type="dcterms:W3CDTF">2010-10-18T18:21:56Z</dcterms:created>
  <dcterms:modified xsi:type="dcterms:W3CDTF">2012-10-22T12:56:30Z</dcterms:modified>
</cp:coreProperties>
</file>