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4747"/>
    <a:srgbClr val="A6F616"/>
    <a:srgbClr val="FF3300"/>
    <a:srgbClr val="FFCCCC"/>
    <a:srgbClr val="FF66CC"/>
    <a:srgbClr val="FF99CC"/>
    <a:srgbClr val="FF33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51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duotone>
              <a:prstClr val="black"/>
              <a:schemeClr val="accent6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wmf"/><Relationship Id="rId5" Type="http://schemas.openxmlformats.org/officeDocument/2006/relationships/image" Target="../media/image20.jpeg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cie.cz/clanek/chodec-ucastnik-silnicniho-provozu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095" y="557953"/>
            <a:ext cx="888523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09.1  Chodec v silničním provozu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4479636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Mgr. Lukáš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Lanč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543335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lanc\AppData\Local\Microsoft\Windows\Temporary Internet Files\Content.IE5\N2HE61FP\MP90020178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7968"/>
            <a:ext cx="2188840" cy="14409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lanc\AppData\Local\Microsoft\Windows\Temporary Internet Files\Content.IE5\I30SV5A6\MC9003909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218" y="1036927"/>
            <a:ext cx="1584176" cy="164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anc\AppData\Local\Microsoft\Windows\Temporary Internet Files\Content.IE5\XS1UXJSC\MC90023159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04849"/>
            <a:ext cx="2089842" cy="222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19472"/>
              </p:ext>
            </p:extLst>
          </p:nvPr>
        </p:nvGraphicFramePr>
        <p:xfrm>
          <a:off x="457200" y="1200150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Lukáš </a:t>
                      </a:r>
                      <a:r>
                        <a:rPr lang="cs-CZ" dirty="0" err="1" smtClean="0"/>
                        <a:t>Lanč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r>
                        <a:rPr lang="cs-CZ" baseline="0" dirty="0" smtClean="0"/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Dopravní výchova, chodec, silniční provoz, přechod, bezpečnost na silnici.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</a:t>
                      </a:r>
                      <a:r>
                        <a:rPr lang="cs-CZ" baseline="0" dirty="0" smtClean="0"/>
                        <a:t> představuje základní poučky pro bezpečný pohyb pěších v silničním provozu s důrazem položeným na přecházení vozovky.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7950" y="52387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09.10 Anotace</a:t>
            </a:r>
          </a:p>
        </p:txBody>
      </p:sp>
    </p:spTree>
    <p:extLst>
      <p:ext uri="{BB962C8B-B14F-4D97-AF65-F5344CB8AC3E}">
        <p14:creationId xmlns:p14="http://schemas.microsoft.com/office/powerpoint/2010/main" val="30213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46038" y="565150"/>
            <a:ext cx="2819846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09.2 Co již víme?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6084168" y="771550"/>
            <a:ext cx="1584176" cy="576064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  <a:r>
              <a:rPr lang="cs-CZ" dirty="0" smtClean="0"/>
              <a:t>hodec</a:t>
            </a:r>
            <a:endParaRPr lang="cs-CZ" dirty="0"/>
          </a:p>
        </p:txBody>
      </p:sp>
      <p:sp>
        <p:nvSpPr>
          <p:cNvPr id="7" name="Jednoduché závorky 6"/>
          <p:cNvSpPr/>
          <p:nvPr/>
        </p:nvSpPr>
        <p:spPr>
          <a:xfrm>
            <a:off x="3563888" y="1629408"/>
            <a:ext cx="1728192" cy="716632"/>
          </a:xfrm>
          <a:prstGeom prst="bracketPair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  <a:r>
              <a:rPr lang="cs-CZ" dirty="0" smtClean="0"/>
              <a:t>zn. i …</a:t>
            </a:r>
            <a:endParaRPr lang="cs-CZ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287524" y="1275606"/>
            <a:ext cx="2196244" cy="1144166"/>
          </a:xfrm>
          <a:prstGeom prst="wedgeRoundRectCallout">
            <a:avLst>
              <a:gd name="adj1" fmla="val -4162"/>
              <a:gd name="adj2" fmla="val 8227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Podle zákona </a:t>
            </a:r>
            <a:r>
              <a:rPr lang="pl-PL" sz="1400" dirty="0"/>
              <a:t>číslo 361/2000 Sb., o provozu na pozemních komunikacích:</a:t>
            </a:r>
            <a:endParaRPr lang="cs-CZ" sz="1400" dirty="0"/>
          </a:p>
        </p:txBody>
      </p:sp>
      <p:sp>
        <p:nvSpPr>
          <p:cNvPr id="12" name="Ohnutý roh 11"/>
          <p:cNvSpPr/>
          <p:nvPr/>
        </p:nvSpPr>
        <p:spPr>
          <a:xfrm>
            <a:off x="1331640" y="2643758"/>
            <a:ext cx="2664296" cy="1724744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Účastník provozu na pozemních komunikacích </a:t>
            </a:r>
            <a:r>
              <a:rPr lang="cs-CZ" sz="1600" dirty="0"/>
              <a:t>je každý, kdo se přímým způsobem účastní provozu na pozemních komunikacích.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5004048" y="1275606"/>
            <a:ext cx="864096" cy="7121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940152" y="1631665"/>
            <a:ext cx="1872208" cy="33239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 smtClean="0"/>
              <a:t>osoba</a:t>
            </a:r>
            <a:r>
              <a:rPr lang="cs-CZ" sz="1400" dirty="0"/>
              <a:t>, která </a:t>
            </a:r>
            <a:r>
              <a:rPr lang="cs-CZ" sz="1400" dirty="0" smtClean="0"/>
              <a:t>se pohybuje pěšmo po nebo podél vozovky</a:t>
            </a:r>
          </a:p>
          <a:p>
            <a:pPr marL="171450" indent="-171450">
              <a:buFontTx/>
              <a:buChar char="-"/>
            </a:pPr>
            <a:r>
              <a:rPr lang="cs-CZ" sz="1400" dirty="0"/>
              <a:t>o</a:t>
            </a:r>
            <a:r>
              <a:rPr lang="cs-CZ" sz="1400" dirty="0" smtClean="0"/>
              <a:t>soba, která tlačí </a:t>
            </a:r>
            <a:r>
              <a:rPr lang="cs-CZ" sz="1400" dirty="0"/>
              <a:t>nebo </a:t>
            </a:r>
            <a:r>
              <a:rPr lang="cs-CZ" sz="1400" dirty="0" smtClean="0"/>
              <a:t>táhne:</a:t>
            </a:r>
          </a:p>
          <a:p>
            <a:pPr lvl="1"/>
            <a:r>
              <a:rPr lang="cs-CZ" sz="1400" dirty="0" smtClean="0"/>
              <a:t>sáňky</a:t>
            </a:r>
            <a:r>
              <a:rPr lang="cs-CZ" sz="1400" dirty="0"/>
              <a:t>, dětský kočárek, </a:t>
            </a:r>
            <a:r>
              <a:rPr lang="cs-CZ" sz="1400" dirty="0" smtClean="0"/>
              <a:t>invalidní vozík </a:t>
            </a:r>
          </a:p>
          <a:p>
            <a:pPr marL="171450" indent="-171450">
              <a:buFontTx/>
              <a:buChar char="-"/>
            </a:pPr>
            <a:r>
              <a:rPr lang="cs-CZ" sz="1400" dirty="0"/>
              <a:t>o</a:t>
            </a:r>
            <a:r>
              <a:rPr lang="cs-CZ" sz="1400" dirty="0" smtClean="0"/>
              <a:t>soba, která se </a:t>
            </a:r>
            <a:r>
              <a:rPr lang="cs-CZ" sz="1400" dirty="0"/>
              <a:t>pohybuje </a:t>
            </a:r>
            <a:r>
              <a:rPr lang="cs-CZ" sz="1400" dirty="0" smtClean="0"/>
              <a:t>na lyžích/kolečkových bruslích</a:t>
            </a:r>
          </a:p>
          <a:p>
            <a:pPr marL="171450" indent="-171450">
              <a:buFontTx/>
              <a:buChar char="-"/>
            </a:pPr>
            <a:r>
              <a:rPr lang="cs-CZ" sz="1400" dirty="0"/>
              <a:t>o</a:t>
            </a:r>
            <a:r>
              <a:rPr lang="cs-CZ" sz="1400" dirty="0" smtClean="0"/>
              <a:t>soba, která </a:t>
            </a:r>
            <a:r>
              <a:rPr lang="cs-CZ" sz="1400" dirty="0"/>
              <a:t>vede jízdní kolo, </a:t>
            </a:r>
            <a:r>
              <a:rPr lang="cs-CZ" sz="1400" dirty="0" smtClean="0"/>
              <a:t>motocykl, </a:t>
            </a:r>
            <a:r>
              <a:rPr lang="cs-CZ" sz="1400" dirty="0"/>
              <a:t>psa </a:t>
            </a:r>
            <a:r>
              <a:rPr lang="cs-CZ" sz="1400" dirty="0" smtClean="0"/>
              <a:t>apod.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lanc\AppData\Local\Microsoft\Windows\Temporary Internet Files\Content.IE5\XS1UXJSC\MC9002952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92156"/>
            <a:ext cx="1584176" cy="24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lanc\AppData\Local\Microsoft\Windows\Temporary Internet Files\Content.IE5\H6MY187R\MC9002422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62" y="1114249"/>
            <a:ext cx="1525372" cy="146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C:\Users\lanc\AppData\Local\Microsoft\Windows\Temporary Internet Files\Content.IE5\XS1UXJSC\MC9000199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75" y="420091"/>
            <a:ext cx="2651321" cy="107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lanc\AppData\Local\Microsoft\Windows\Temporary Internet Files\Content.IE5\N2HE61FP\MC90023758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631"/>
            <a:ext cx="1659258" cy="163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Šipka nahoru, doprava i doleva 27"/>
          <p:cNvSpPr/>
          <p:nvPr/>
        </p:nvSpPr>
        <p:spPr>
          <a:xfrm>
            <a:off x="2915816" y="2355726"/>
            <a:ext cx="3312368" cy="1578952"/>
          </a:xfrm>
          <a:prstGeom prst="leftRightUpArrow">
            <a:avLst>
              <a:gd name="adj1" fmla="val 5100"/>
              <a:gd name="adj2" fmla="val 6626"/>
              <a:gd name="adj3" fmla="val 11809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nahoru, doprava i doleva 10"/>
          <p:cNvSpPr/>
          <p:nvPr/>
        </p:nvSpPr>
        <p:spPr>
          <a:xfrm>
            <a:off x="2915816" y="1491630"/>
            <a:ext cx="3312368" cy="1152128"/>
          </a:xfrm>
          <a:prstGeom prst="leftRightUpArrow">
            <a:avLst>
              <a:gd name="adj1" fmla="val 8720"/>
              <a:gd name="adj2" fmla="val 10246"/>
              <a:gd name="adj3" fmla="val 1482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50" y="544513"/>
            <a:ext cx="6192242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09.3 </a:t>
            </a:r>
            <a:r>
              <a:rPr lang="cs-CZ" sz="2500" b="1" dirty="0">
                <a:latin typeface="+mn-lt"/>
                <a:cs typeface="Times New Roman" pitchFamily="18" charset="0"/>
              </a:rPr>
              <a:t>Jaké si řekneme nové termíny a názvy?</a:t>
            </a:r>
            <a:endParaRPr lang="cs-CZ" sz="25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879812" y="1131590"/>
            <a:ext cx="338437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Kde a jak se chodec může pohybovat?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Vývojový diagram: více dokumentů 11"/>
          <p:cNvSpPr/>
          <p:nvPr/>
        </p:nvSpPr>
        <p:spPr>
          <a:xfrm>
            <a:off x="451198" y="1851670"/>
            <a:ext cx="2232248" cy="1296144"/>
          </a:xfrm>
          <a:prstGeom prst="flowChartMulti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p</a:t>
            </a:r>
            <a:r>
              <a:rPr lang="cs-CZ" sz="1600" dirty="0" smtClean="0">
                <a:solidFill>
                  <a:schemeClr val="tx1"/>
                </a:solidFill>
              </a:rPr>
              <a:t>ředevším </a:t>
            </a:r>
            <a:r>
              <a:rPr lang="cs-CZ" sz="1600" dirty="0" smtClean="0">
                <a:solidFill>
                  <a:schemeClr val="tx1"/>
                </a:solidFill>
              </a:rPr>
              <a:t>po chodníku či stezce pro chodce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1" name="Vývojový diagram: více dokumentů 30"/>
          <p:cNvSpPr/>
          <p:nvPr/>
        </p:nvSpPr>
        <p:spPr>
          <a:xfrm>
            <a:off x="6444208" y="1851670"/>
            <a:ext cx="2232248" cy="1296144"/>
          </a:xfrm>
          <a:prstGeom prst="flowChartMulti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K</a:t>
            </a:r>
            <a:r>
              <a:rPr lang="cs-CZ" sz="1600" dirty="0" smtClean="0">
                <a:solidFill>
                  <a:schemeClr val="tx1"/>
                </a:solidFill>
              </a:rPr>
              <a:t>de </a:t>
            </a:r>
            <a:r>
              <a:rPr lang="cs-CZ" sz="1600" dirty="0" smtClean="0">
                <a:solidFill>
                  <a:schemeClr val="tx1"/>
                </a:solidFill>
              </a:rPr>
              <a:t>není chodník, chodí se po levé </a:t>
            </a:r>
            <a:r>
              <a:rPr lang="cs-CZ" sz="1600" dirty="0" smtClean="0">
                <a:solidFill>
                  <a:schemeClr val="tx1"/>
                </a:solidFill>
              </a:rPr>
              <a:t>krajnici.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2" name="Vývojový diagram: více dokumentů 31"/>
          <p:cNvSpPr/>
          <p:nvPr/>
        </p:nvSpPr>
        <p:spPr>
          <a:xfrm>
            <a:off x="451198" y="3358614"/>
            <a:ext cx="2232248" cy="1296144"/>
          </a:xfrm>
          <a:prstGeom prst="flowChartMulti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n</a:t>
            </a:r>
            <a:r>
              <a:rPr lang="cs-CZ" sz="1600" dirty="0" smtClean="0">
                <a:solidFill>
                  <a:schemeClr val="tx1"/>
                </a:solidFill>
              </a:rPr>
              <a:t>a </a:t>
            </a:r>
            <a:r>
              <a:rPr lang="cs-CZ" sz="1600" dirty="0" smtClean="0">
                <a:solidFill>
                  <a:schemeClr val="tx1"/>
                </a:solidFill>
              </a:rPr>
              <a:t>kraji vozovky max. dva vedle sebe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4" name="Vývojový diagram: více dokumentů 33"/>
          <p:cNvSpPr/>
          <p:nvPr/>
        </p:nvSpPr>
        <p:spPr>
          <a:xfrm>
            <a:off x="6444208" y="3358614"/>
            <a:ext cx="2232248" cy="1296144"/>
          </a:xfrm>
          <a:prstGeom prst="flowChartMulti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Tam, kde je to nebezpečné, chodci </a:t>
            </a:r>
            <a:r>
              <a:rPr lang="cs-CZ" sz="1600" dirty="0" smtClean="0">
                <a:solidFill>
                  <a:schemeClr val="tx1"/>
                </a:solidFill>
              </a:rPr>
              <a:t>jdou pouze </a:t>
            </a:r>
            <a:r>
              <a:rPr lang="cs-CZ" sz="1600" dirty="0" smtClean="0">
                <a:solidFill>
                  <a:schemeClr val="tx1"/>
                </a:solidFill>
              </a:rPr>
              <a:t>za </a:t>
            </a:r>
            <a:r>
              <a:rPr lang="cs-CZ" sz="1600" dirty="0" smtClean="0">
                <a:solidFill>
                  <a:schemeClr val="tx1"/>
                </a:solidFill>
              </a:rPr>
              <a:t>sebou.</a:t>
            </a:r>
            <a:endParaRPr lang="cs-CZ" sz="1600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lanc\AppData\Local\Microsoft\Windows\Temporary Internet Files\Content.IE5\I30SV5A6\MC9002311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00" y="517970"/>
            <a:ext cx="2088232" cy="122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anc\AppData\Local\Microsoft\Windows\Temporary Internet Files\Content.IE5\N2HE61FP\MC9003437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43758"/>
            <a:ext cx="1080120" cy="10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lanc\AppData\Local\Microsoft\Windows\Temporary Internet Files\Content.IE5\H6MY187R\MC9003437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220" y="4006686"/>
            <a:ext cx="989257" cy="98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lanc\AppData\Local\Microsoft\Windows\Temporary Internet Files\Content.IE5\I30SV5A6\MP90038595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24223"/>
            <a:ext cx="873994" cy="12235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C:\Users\lanc\AppData\Local\Microsoft\Windows\Temporary Internet Files\Content.IE5\N2HE61FP\MC90001996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12941"/>
            <a:ext cx="2291282" cy="101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 bwMode="auto">
          <a:xfrm>
            <a:off x="116061" y="537048"/>
            <a:ext cx="56800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09.4 Co si řekneme nového?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516216" y="1975360"/>
            <a:ext cx="2237184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osoba </a:t>
            </a:r>
            <a:r>
              <a:rPr lang="cs-CZ" sz="1400" dirty="0">
                <a:latin typeface="+mn-lt"/>
              </a:rPr>
              <a:t>pohybující se na </a:t>
            </a:r>
            <a:r>
              <a:rPr lang="cs-CZ" sz="1400" dirty="0" smtClean="0">
                <a:latin typeface="+mn-lt"/>
              </a:rPr>
              <a:t>sportovním </a:t>
            </a:r>
            <a:r>
              <a:rPr lang="cs-CZ" sz="1400" dirty="0">
                <a:latin typeface="+mn-lt"/>
              </a:rPr>
              <a:t>vybavení </a:t>
            </a:r>
            <a:r>
              <a:rPr lang="cs-CZ" sz="1400" dirty="0" smtClean="0">
                <a:latin typeface="+mn-lt"/>
              </a:rPr>
              <a:t>(lyže, brusle) nesmí </a:t>
            </a:r>
            <a:r>
              <a:rPr lang="cs-CZ" sz="1400" dirty="0">
                <a:latin typeface="+mn-lt"/>
              </a:rPr>
              <a:t>na chodníku nebo na stezce pro chodce ohrozit ostatní </a:t>
            </a:r>
            <a:r>
              <a:rPr lang="cs-CZ" sz="1400" dirty="0" smtClean="0">
                <a:latin typeface="+mn-lt"/>
              </a:rPr>
              <a:t>chodce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Šipka nahoru, doprava i doleva 18"/>
          <p:cNvSpPr/>
          <p:nvPr/>
        </p:nvSpPr>
        <p:spPr>
          <a:xfrm>
            <a:off x="2915816" y="2355726"/>
            <a:ext cx="3312368" cy="1578952"/>
          </a:xfrm>
          <a:prstGeom prst="leftRightUpArrow">
            <a:avLst>
              <a:gd name="adj1" fmla="val 5100"/>
              <a:gd name="adj2" fmla="val 6626"/>
              <a:gd name="adj3" fmla="val 1180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nahoru, doprava i doleva 19"/>
          <p:cNvSpPr/>
          <p:nvPr/>
        </p:nvSpPr>
        <p:spPr>
          <a:xfrm>
            <a:off x="2915816" y="1491630"/>
            <a:ext cx="3312368" cy="1152128"/>
          </a:xfrm>
          <a:prstGeom prst="leftRightUpArrow">
            <a:avLst>
              <a:gd name="adj1" fmla="val 8720"/>
              <a:gd name="adj2" fmla="val 10246"/>
              <a:gd name="adj3" fmla="val 1482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2879812" y="1131590"/>
            <a:ext cx="338437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Speciální </a:t>
            </a:r>
            <a:r>
              <a:rPr lang="cs-CZ" dirty="0" smtClean="0"/>
              <a:t>případy: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9547" y="2067694"/>
            <a:ext cx="216820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+mn-lt"/>
              </a:rPr>
              <a:t>n</a:t>
            </a:r>
            <a:r>
              <a:rPr lang="cs-CZ" sz="1400" dirty="0" smtClean="0">
                <a:latin typeface="+mn-lt"/>
              </a:rPr>
              <a:t>a „Stezce pro chodce a cyklisty“ nesmí chodec svým pohybem ohrožovat po stezce jedoucí cyklisty</a:t>
            </a:r>
            <a:endParaRPr lang="cs-CZ" sz="14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38249" y="3249732"/>
            <a:ext cx="2149499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+mn-lt"/>
              </a:rPr>
              <a:t>osoba </a:t>
            </a:r>
            <a:r>
              <a:rPr lang="cs-CZ" sz="1400" dirty="0" smtClean="0">
                <a:latin typeface="+mn-lt"/>
              </a:rPr>
              <a:t>na invalidním vozíku nesmí </a:t>
            </a:r>
            <a:r>
              <a:rPr lang="cs-CZ" sz="1400" dirty="0">
                <a:latin typeface="+mn-lt"/>
              </a:rPr>
              <a:t>na chodníku nebo stezce pro chodce ohrozit ostatní </a:t>
            </a:r>
            <a:r>
              <a:rPr lang="cs-CZ" sz="1400" dirty="0" smtClean="0">
                <a:latin typeface="+mn-lt"/>
              </a:rPr>
              <a:t>chodce (v případě nutnosti </a:t>
            </a:r>
            <a:r>
              <a:rPr lang="cs-CZ" sz="1400" dirty="0">
                <a:latin typeface="+mn-lt"/>
              </a:rPr>
              <a:t>smí užít pravé krajnice </a:t>
            </a:r>
            <a:r>
              <a:rPr lang="cs-CZ" sz="1400" dirty="0" smtClean="0">
                <a:latin typeface="+mn-lt"/>
              </a:rPr>
              <a:t>vozovky</a:t>
            </a:r>
            <a:r>
              <a:rPr lang="cs-CZ" sz="1400" dirty="0">
                <a:latin typeface="+mn-lt"/>
              </a:rPr>
              <a:t>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516216" y="3249732"/>
            <a:ext cx="2237184" cy="16004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+mn-lt"/>
              </a:rPr>
              <a:t>osoba vedoucí jízdní kolo nebo </a:t>
            </a:r>
            <a:r>
              <a:rPr lang="cs-CZ" sz="1400" dirty="0" smtClean="0">
                <a:latin typeface="+mn-lt"/>
              </a:rPr>
              <a:t>motocykl se může pohybovat po chodníku - nesmí však ohrozit </a:t>
            </a:r>
            <a:r>
              <a:rPr lang="cs-CZ" sz="1400" dirty="0">
                <a:latin typeface="+mn-lt"/>
              </a:rPr>
              <a:t>ostatní </a:t>
            </a:r>
            <a:r>
              <a:rPr lang="cs-CZ" sz="1400" dirty="0" smtClean="0">
                <a:latin typeface="+mn-lt"/>
              </a:rPr>
              <a:t>chodce – v tom případě musí užít pravé krajnice vozovky </a:t>
            </a:r>
            <a:endParaRPr lang="cs-CZ" sz="1400" dirty="0">
              <a:latin typeface="+mn-lt"/>
            </a:endParaRPr>
          </a:p>
        </p:txBody>
      </p:sp>
      <p:pic>
        <p:nvPicPr>
          <p:cNvPr id="3" name="Picture 2" descr="C:\Users\lanc\AppData\Local\Microsoft\Windows\Temporary Internet Files\Content.IE5\I30SV5A6\MC9004112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31254"/>
            <a:ext cx="1236348" cy="116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anc\AppData\Local\Microsoft\Windows\Temporary Internet Files\Content.IE5\H6MY187R\MC9000199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20696"/>
            <a:ext cx="2118889" cy="84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lanc\AppData\Local\Microsoft\Windows\Temporary Internet Files\Content.IE5\XS1UXJSC\MC90021296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27074"/>
            <a:ext cx="1266782" cy="16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4" name="Nadpis 1"/>
          <p:cNvSpPr txBox="1">
            <a:spLocks/>
          </p:cNvSpPr>
          <p:nvPr/>
        </p:nvSpPr>
        <p:spPr bwMode="auto">
          <a:xfrm>
            <a:off x="76808" y="499765"/>
            <a:ext cx="54006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09.5 Procvičení a příklady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060711" y="733450"/>
            <a:ext cx="3384376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Kde a jak přejít vozovku?</a:t>
            </a:r>
            <a:endParaRPr lang="cs-CZ" dirty="0"/>
          </a:p>
        </p:txBody>
      </p:sp>
      <p:sp>
        <p:nvSpPr>
          <p:cNvPr id="2" name="Ohnutý roh 1"/>
          <p:cNvSpPr/>
          <p:nvPr/>
        </p:nvSpPr>
        <p:spPr>
          <a:xfrm>
            <a:off x="348705" y="1106512"/>
            <a:ext cx="2088231" cy="1119684"/>
          </a:xfrm>
          <a:prstGeom prst="foldedCorner">
            <a:avLst>
              <a:gd name="adj" fmla="val 816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/>
              <a:t>Vozovka se přechází jen na místech  k tomuto účelu určených (přechod, nad/podchod</a:t>
            </a:r>
            <a:r>
              <a:rPr lang="cs-CZ" sz="1400" dirty="0" smtClean="0"/>
              <a:t>).</a:t>
            </a:r>
            <a:endParaRPr lang="cs-CZ" sz="1400" dirty="0" smtClean="0"/>
          </a:p>
        </p:txBody>
      </p:sp>
      <p:sp>
        <p:nvSpPr>
          <p:cNvPr id="18" name="Ohnutý roh 17"/>
          <p:cNvSpPr/>
          <p:nvPr/>
        </p:nvSpPr>
        <p:spPr>
          <a:xfrm>
            <a:off x="7596336" y="2146411"/>
            <a:ext cx="1368152" cy="1008112"/>
          </a:xfrm>
          <a:prstGeom prst="foldedCorner">
            <a:avLst>
              <a:gd name="adj" fmla="val 700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Na přechodu se bezdůvodně </a:t>
            </a:r>
            <a:r>
              <a:rPr lang="cs-CZ" sz="1400" dirty="0" smtClean="0"/>
              <a:t>nezastavujeme.</a:t>
            </a:r>
            <a:endParaRPr lang="cs-CZ" sz="1400" dirty="0"/>
          </a:p>
        </p:txBody>
      </p:sp>
      <p:sp>
        <p:nvSpPr>
          <p:cNvPr id="21" name="Ohnutý roh 20"/>
          <p:cNvSpPr/>
          <p:nvPr/>
        </p:nvSpPr>
        <p:spPr>
          <a:xfrm>
            <a:off x="2951287" y="1540396"/>
            <a:ext cx="1728191" cy="1212031"/>
          </a:xfrm>
          <a:prstGeom prst="foldedCorner">
            <a:avLst>
              <a:gd name="adj" fmla="val 814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Chodec se před </a:t>
            </a:r>
            <a:r>
              <a:rPr lang="cs-CZ" sz="1400" dirty="0"/>
              <a:t>vstupem na vozovku </a:t>
            </a:r>
            <a:r>
              <a:rPr lang="cs-CZ" sz="1400" dirty="0" smtClean="0"/>
              <a:t>musí </a:t>
            </a:r>
            <a:r>
              <a:rPr lang="cs-CZ" sz="1400" dirty="0"/>
              <a:t>přesvědčit, </a:t>
            </a:r>
            <a:r>
              <a:rPr lang="cs-CZ" sz="1400" dirty="0" smtClean="0"/>
              <a:t>zda je přecházení </a:t>
            </a:r>
            <a:r>
              <a:rPr lang="cs-CZ" sz="1400" dirty="0" smtClean="0"/>
              <a:t>bezpečné.</a:t>
            </a:r>
            <a:endParaRPr lang="cs-CZ" sz="1400" dirty="0"/>
          </a:p>
        </p:txBody>
      </p:sp>
      <p:sp>
        <p:nvSpPr>
          <p:cNvPr id="22" name="Ohnutý roh 21"/>
          <p:cNvSpPr/>
          <p:nvPr/>
        </p:nvSpPr>
        <p:spPr>
          <a:xfrm>
            <a:off x="5220072" y="1926406"/>
            <a:ext cx="1728192" cy="1360413"/>
          </a:xfrm>
          <a:prstGeom prst="foldedCorner">
            <a:avLst>
              <a:gd name="adj" fmla="val 896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/>
              <a:t>N</a:t>
            </a:r>
            <a:r>
              <a:rPr lang="cs-CZ" sz="1400" dirty="0" smtClean="0"/>
              <a:t>a </a:t>
            </a:r>
            <a:r>
              <a:rPr lang="cs-CZ" sz="1400" dirty="0"/>
              <a:t>přechodu </a:t>
            </a:r>
            <a:r>
              <a:rPr lang="cs-CZ" sz="1400" dirty="0" smtClean="0"/>
              <a:t>se </a:t>
            </a:r>
            <a:r>
              <a:rPr lang="cs-CZ" sz="1400" dirty="0"/>
              <a:t>chodí vpravo, </a:t>
            </a:r>
            <a:r>
              <a:rPr lang="cs-CZ" sz="1400" dirty="0" smtClean="0"/>
              <a:t>mimo </a:t>
            </a:r>
            <a:r>
              <a:rPr lang="cs-CZ" sz="1400" dirty="0"/>
              <a:t>přechod </a:t>
            </a:r>
            <a:r>
              <a:rPr lang="cs-CZ" sz="1400" dirty="0" smtClean="0"/>
              <a:t>se přechází kolmo na vozovku (ne křížem</a:t>
            </a:r>
            <a:r>
              <a:rPr lang="cs-CZ" sz="1400" dirty="0" smtClean="0"/>
              <a:t>).</a:t>
            </a:r>
            <a:endParaRPr lang="cs-CZ" sz="14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91579" y="2139702"/>
            <a:ext cx="0" cy="1238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51520" y="3545270"/>
            <a:ext cx="1800200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+mn-lt"/>
              </a:rPr>
              <a:t>Mimo tato místa lze </a:t>
            </a:r>
            <a:r>
              <a:rPr lang="cs-CZ" sz="1400" dirty="0" smtClean="0">
                <a:latin typeface="+mn-lt"/>
              </a:rPr>
              <a:t>přecházet, </a:t>
            </a:r>
            <a:r>
              <a:rPr lang="cs-CZ" sz="1400" dirty="0">
                <a:latin typeface="+mn-lt"/>
              </a:rPr>
              <a:t>pouze nenacházejí-li se blíže než 50 m od místa </a:t>
            </a:r>
            <a:r>
              <a:rPr lang="cs-CZ" sz="1400" dirty="0" smtClean="0">
                <a:latin typeface="+mn-lt"/>
              </a:rPr>
              <a:t>přecházení.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2569518" y="1550305"/>
            <a:ext cx="288032" cy="25732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>
            <a:off x="4777483" y="1946709"/>
            <a:ext cx="281086" cy="25732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3317204" y="2606613"/>
            <a:ext cx="0" cy="1382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777145" y="4036221"/>
            <a:ext cx="1800200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„Neskákat</a:t>
            </a:r>
            <a:r>
              <a:rPr lang="cs-CZ" sz="1400" dirty="0" smtClean="0">
                <a:latin typeface="+mn-lt"/>
              </a:rPr>
              <a:t>“ do přechodu, pokud se blíží </a:t>
            </a:r>
            <a:r>
              <a:rPr lang="cs-CZ" sz="1400" dirty="0" smtClean="0">
                <a:latin typeface="+mn-lt"/>
              </a:rPr>
              <a:t>auto.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Kříž 10"/>
          <p:cNvSpPr/>
          <p:nvPr/>
        </p:nvSpPr>
        <p:spPr>
          <a:xfrm>
            <a:off x="7092280" y="2455627"/>
            <a:ext cx="288032" cy="303386"/>
          </a:xfrm>
          <a:prstGeom prst="plus">
            <a:avLst>
              <a:gd name="adj" fmla="val 3822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 descr="C:\Users\lanc\AppData\Local\Microsoft\Windows\Temporary Internet Files\Content.IE5\XS1UXJSC\MC9004131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483" y="3670081"/>
            <a:ext cx="550832" cy="110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anc\AppData\Local\Microsoft\Windows\Temporary Internet Files\Content.IE5\N2HE61FP\MC9004131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785626"/>
            <a:ext cx="606605" cy="121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lanc\AppData\Local\Microsoft\Windows\Temporary Internet Files\Content.IE5\H6MY187R\MP90042269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105" y="3144973"/>
            <a:ext cx="1174413" cy="179760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lanc\AppData\Local\Microsoft\Windows\Temporary Internet Files\Content.IE5\N2HE61FP\MC9001982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245" y="2767447"/>
            <a:ext cx="1628699" cy="12217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lanc\AppData\Local\Microsoft\Windows\Temporary Internet Files\Content.IE5\N2HE61FP\MP900289287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64" y="2204033"/>
            <a:ext cx="1885950" cy="12447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 descr="C:\Users\lanc\AppData\Local\Microsoft\Windows\Temporary Internet Files\Content.IE5\H6MY187R\MP9002277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44" y="1847056"/>
            <a:ext cx="1595226" cy="24048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8" name="Nadpis 1"/>
          <p:cNvSpPr txBox="1">
            <a:spLocks/>
          </p:cNvSpPr>
          <p:nvPr/>
        </p:nvSpPr>
        <p:spPr bwMode="auto">
          <a:xfrm>
            <a:off x="0" y="492125"/>
            <a:ext cx="51847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09.6 Něco navíc pro šikovné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1153766" y="1203598"/>
            <a:ext cx="2501975" cy="720080"/>
          </a:xfrm>
          <a:prstGeom prst="roundRect">
            <a:avLst>
              <a:gd name="adj" fmla="val 418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Řidič x chodec</a:t>
            </a:r>
            <a:endParaRPr lang="cs-CZ" dirty="0"/>
          </a:p>
        </p:txBody>
      </p:sp>
      <p:sp>
        <p:nvSpPr>
          <p:cNvPr id="2" name="Zahnutá šipka doprava 1"/>
          <p:cNvSpPr/>
          <p:nvPr/>
        </p:nvSpPr>
        <p:spPr>
          <a:xfrm>
            <a:off x="395536" y="1491630"/>
            <a:ext cx="1188739" cy="1584176"/>
          </a:xfrm>
          <a:prstGeom prst="curvedRightArrow">
            <a:avLst>
              <a:gd name="adj1" fmla="val 13601"/>
              <a:gd name="adj2" fmla="val 37919"/>
              <a:gd name="adj3" fmla="val 201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hnutý roh 5"/>
          <p:cNvSpPr/>
          <p:nvPr/>
        </p:nvSpPr>
        <p:spPr>
          <a:xfrm>
            <a:off x="1794570" y="2295153"/>
            <a:ext cx="1820045" cy="1152128"/>
          </a:xfrm>
          <a:prstGeom prst="foldedCorner">
            <a:avLst>
              <a:gd name="adj" fmla="val 806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Nesmí </a:t>
            </a:r>
            <a:r>
              <a:rPr lang="cs-CZ" sz="1400" dirty="0"/>
              <a:t>předjíždět jiná vozidla na přechodu pro chodce a bezprostředně před </a:t>
            </a:r>
            <a:r>
              <a:rPr lang="cs-CZ" sz="1400" dirty="0" smtClean="0"/>
              <a:t>ním.</a:t>
            </a:r>
            <a:endParaRPr lang="cs-CZ" dirty="0"/>
          </a:p>
        </p:txBody>
      </p:sp>
      <p:sp>
        <p:nvSpPr>
          <p:cNvPr id="29" name="Ohnutý roh 28"/>
          <p:cNvSpPr/>
          <p:nvPr/>
        </p:nvSpPr>
        <p:spPr>
          <a:xfrm>
            <a:off x="5969572" y="2295153"/>
            <a:ext cx="1820045" cy="1152128"/>
          </a:xfrm>
          <a:prstGeom prst="foldedCorner">
            <a:avLst>
              <a:gd name="adj" fmla="val 806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Být zvláště obezřetný vůči dětem, zdravotně postiženým, zvířatům</a:t>
            </a:r>
            <a:r>
              <a:rPr lang="cs-CZ" sz="1400" dirty="0" smtClean="0"/>
              <a:t>,… .</a:t>
            </a:r>
            <a:endParaRPr lang="cs-CZ" dirty="0"/>
          </a:p>
        </p:txBody>
      </p:sp>
      <p:sp>
        <p:nvSpPr>
          <p:cNvPr id="30" name="Ohnutý roh 29"/>
          <p:cNvSpPr/>
          <p:nvPr/>
        </p:nvSpPr>
        <p:spPr>
          <a:xfrm>
            <a:off x="3851920" y="2295153"/>
            <a:ext cx="1820045" cy="1152128"/>
          </a:xfrm>
          <a:prstGeom prst="foldedCorner">
            <a:avLst>
              <a:gd name="adj" fmla="val 806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Měl by umožnit chodcům přejít v místech k tomu </a:t>
            </a:r>
            <a:r>
              <a:rPr lang="cs-CZ" sz="1400" dirty="0" smtClean="0"/>
              <a:t>určených.</a:t>
            </a:r>
            <a:endParaRPr lang="cs-CZ" dirty="0"/>
          </a:p>
        </p:txBody>
      </p:sp>
      <p:sp>
        <p:nvSpPr>
          <p:cNvPr id="31" name="Ohnutý roh 30"/>
          <p:cNvSpPr/>
          <p:nvPr/>
        </p:nvSpPr>
        <p:spPr>
          <a:xfrm>
            <a:off x="3851918" y="3675881"/>
            <a:ext cx="1820045" cy="1152128"/>
          </a:xfrm>
          <a:prstGeom prst="foldedCorner">
            <a:avLst>
              <a:gd name="adj" fmla="val 806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Zastaví-li vozidlo před přechodem, ostatní vozidla se zařídí </a:t>
            </a:r>
            <a:r>
              <a:rPr lang="cs-CZ" sz="1400" dirty="0" smtClean="0"/>
              <a:t>stejně.</a:t>
            </a:r>
            <a:endParaRPr lang="cs-CZ" dirty="0"/>
          </a:p>
        </p:txBody>
      </p:sp>
      <p:sp>
        <p:nvSpPr>
          <p:cNvPr id="32" name="Ohnutý roh 31"/>
          <p:cNvSpPr/>
          <p:nvPr/>
        </p:nvSpPr>
        <p:spPr>
          <a:xfrm>
            <a:off x="1794569" y="3675856"/>
            <a:ext cx="1820045" cy="1152128"/>
          </a:xfrm>
          <a:prstGeom prst="foldedCorner">
            <a:avLst>
              <a:gd name="adj" fmla="val 806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Řidič nesmí zastavit/stát na přechodu pro </a:t>
            </a:r>
            <a:r>
              <a:rPr lang="cs-CZ" sz="1400" dirty="0" smtClean="0"/>
              <a:t>chodce.</a:t>
            </a:r>
            <a:endParaRPr lang="cs-CZ" dirty="0"/>
          </a:p>
        </p:txBody>
      </p:sp>
      <p:sp>
        <p:nvSpPr>
          <p:cNvPr id="33" name="Ohnutý roh 32"/>
          <p:cNvSpPr/>
          <p:nvPr/>
        </p:nvSpPr>
        <p:spPr>
          <a:xfrm>
            <a:off x="5969572" y="3675881"/>
            <a:ext cx="1820045" cy="1152128"/>
          </a:xfrm>
          <a:prstGeom prst="foldedCorner">
            <a:avLst>
              <a:gd name="adj" fmla="val 806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 pěší zóně se pohybovat max. 20 km/h a dbát zvýšené </a:t>
            </a:r>
            <a:r>
              <a:rPr lang="cs-CZ" sz="1400" dirty="0" smtClean="0"/>
              <a:t>opatrnosti.</a:t>
            </a:r>
            <a:endParaRPr lang="cs-CZ" dirty="0"/>
          </a:p>
        </p:txBody>
      </p:sp>
      <p:pic>
        <p:nvPicPr>
          <p:cNvPr id="4098" name="Picture 2" descr="C:\Users\lanc\AppData\Local\Microsoft\Windows\Temporary Internet Files\Content.IE5\H6MY187R\MC9004113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40435"/>
            <a:ext cx="1222130" cy="122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anc\AppData\Local\Microsoft\Windows\Temporary Internet Files\Content.IE5\XS1UXJSC\MC90029757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771" y="581345"/>
            <a:ext cx="1320394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107504" y="492443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09.7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7170" name="Picture 2" descr="C:\Users\lanc\AppData\Local\Microsoft\Windows\Temporary Internet Files\Content.IE5\N2HE61FP\MC9000298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37369"/>
            <a:ext cx="1152128" cy="235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lanc\AppData\Local\Microsoft\Windows\Temporary Internet Files\Content.IE5\H6MY187R\MC9001504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00" y="943769"/>
            <a:ext cx="1785823" cy="156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lanc\AppData\Local\Microsoft\Windows\Temporary Internet Files\Content.IE5\XS1UXJSC\MP90044251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632" y="3713993"/>
            <a:ext cx="1991768" cy="13278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5" descr="C:\Users\lanc\AppData\Local\Microsoft\Windows\Temporary Internet Files\Content.IE5\XS1UXJSC\MP900182435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843558"/>
            <a:ext cx="1665458" cy="112140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se zakulaceným rohem na stejné straně 2"/>
          <p:cNvSpPr/>
          <p:nvPr/>
        </p:nvSpPr>
        <p:spPr>
          <a:xfrm>
            <a:off x="683568" y="1404262"/>
            <a:ext cx="2088232" cy="44740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Pedestrian</a:t>
            </a:r>
            <a:endParaRPr lang="cs-CZ" dirty="0"/>
          </a:p>
        </p:txBody>
      </p:sp>
      <p:sp>
        <p:nvSpPr>
          <p:cNvPr id="4" name="Tlačítko akce: Nápověda 3">
            <a:hlinkClick r:id="" action="ppaction://noaction" highlightClick="1"/>
          </p:cNvPr>
          <p:cNvSpPr/>
          <p:nvPr/>
        </p:nvSpPr>
        <p:spPr>
          <a:xfrm>
            <a:off x="2411760" y="2139702"/>
            <a:ext cx="360040" cy="367691"/>
          </a:xfrm>
          <a:prstGeom prst="actionButtonHelp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štítek 4"/>
          <p:cNvSpPr/>
          <p:nvPr/>
        </p:nvSpPr>
        <p:spPr>
          <a:xfrm>
            <a:off x="2699792" y="2507393"/>
            <a:ext cx="1656184" cy="1432509"/>
          </a:xfrm>
          <a:prstGeom prst="flowChartPunchedCar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= person </a:t>
            </a:r>
            <a:r>
              <a:rPr lang="cs-CZ" dirty="0" err="1" smtClean="0"/>
              <a:t>traveling</a:t>
            </a:r>
            <a:r>
              <a:rPr lang="cs-CZ" dirty="0" smtClean="0"/>
              <a:t> on </a:t>
            </a:r>
            <a:r>
              <a:rPr lang="cs-CZ" dirty="0" err="1" smtClean="0"/>
              <a:t>foot</a:t>
            </a:r>
            <a:r>
              <a:rPr lang="cs-CZ" dirty="0" smtClean="0"/>
              <a:t>, on </a:t>
            </a:r>
            <a:r>
              <a:rPr lang="cs-CZ" dirty="0" err="1" smtClean="0"/>
              <a:t>rollers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wheelchairs</a:t>
            </a:r>
            <a:endParaRPr lang="cs-CZ" dirty="0"/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076056" y="2787774"/>
            <a:ext cx="1368152" cy="568413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Footpaths</a:t>
            </a:r>
            <a:endParaRPr lang="cs-CZ" dirty="0"/>
          </a:p>
        </p:txBody>
      </p:sp>
      <p:cxnSp>
        <p:nvCxnSpPr>
          <p:cNvPr id="10" name="Přímá spojnice se šipkou 9"/>
          <p:cNvCxnSpPr>
            <a:stCxn id="7" idx="3"/>
            <a:endCxn id="13" idx="1"/>
          </p:cNvCxnSpPr>
          <p:nvPr/>
        </p:nvCxnSpPr>
        <p:spPr>
          <a:xfrm flipV="1">
            <a:off x="6444208" y="3071980"/>
            <a:ext cx="108012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7" idx="3"/>
            <a:endCxn id="36" idx="1"/>
          </p:cNvCxnSpPr>
          <p:nvPr/>
        </p:nvCxnSpPr>
        <p:spPr>
          <a:xfrm>
            <a:off x="6444208" y="3071981"/>
            <a:ext cx="1080120" cy="1295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7524328" y="2639932"/>
            <a:ext cx="1368152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Sidewalk</a:t>
            </a:r>
            <a:endParaRPr lang="cs-CZ" dirty="0" smtClean="0"/>
          </a:p>
          <a:p>
            <a:pPr algn="ctr"/>
            <a:r>
              <a:rPr lang="cs-CZ" sz="1400" dirty="0" smtClean="0"/>
              <a:t>(</a:t>
            </a:r>
            <a:r>
              <a:rPr lang="cs-CZ" sz="1400" dirty="0" err="1" smtClean="0"/>
              <a:t>American</a:t>
            </a:r>
            <a:r>
              <a:rPr lang="cs-CZ" sz="1400" dirty="0" smtClean="0"/>
              <a:t> </a:t>
            </a:r>
            <a:r>
              <a:rPr lang="cs-CZ" sz="1400" dirty="0" err="1" smtClean="0"/>
              <a:t>English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36" name="Obdélník 35"/>
          <p:cNvSpPr/>
          <p:nvPr/>
        </p:nvSpPr>
        <p:spPr>
          <a:xfrm>
            <a:off x="7524328" y="3935710"/>
            <a:ext cx="1368152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Pavement</a:t>
            </a:r>
            <a:endParaRPr lang="cs-CZ" dirty="0" smtClean="0"/>
          </a:p>
          <a:p>
            <a:pPr algn="ctr"/>
            <a:r>
              <a:rPr lang="cs-CZ" sz="1400" dirty="0" smtClean="0"/>
              <a:t>(</a:t>
            </a:r>
            <a:r>
              <a:rPr lang="cs-CZ" sz="1400" dirty="0" err="1" smtClean="0"/>
              <a:t>British</a:t>
            </a:r>
            <a:r>
              <a:rPr lang="cs-CZ" sz="1400" dirty="0" smtClean="0"/>
              <a:t> </a:t>
            </a:r>
            <a:r>
              <a:rPr lang="cs-CZ" sz="1400" dirty="0" err="1" smtClean="0"/>
              <a:t>English</a:t>
            </a:r>
            <a:r>
              <a:rPr lang="cs-CZ" sz="1400" dirty="0" smtClean="0"/>
              <a:t>)</a:t>
            </a:r>
            <a:endParaRPr lang="cs-CZ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107950" y="523875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09.8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476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905741"/>
              </p:ext>
            </p:extLst>
          </p:nvPr>
        </p:nvGraphicFramePr>
        <p:xfrm>
          <a:off x="107504" y="1027087"/>
          <a:ext cx="7596634" cy="391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492178"/>
              </a:tblGrid>
              <a:tr h="212072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Mimo přechod můžeš přecházet pouze, pokud je přechod vzdálen více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jak …?</a:t>
                      </a:r>
                      <a:endParaRPr lang="cs-CZ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cs-CZ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40 m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50 m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30 m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70 m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Mezi chodce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nepatří?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6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člověk tlačící kočárek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člověk jedoucí na bruslích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člověk jedoucí na kole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člověk pohybující se na lyžích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644286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Přes přechod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chodec …?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přechází vpravo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může přejít kdykoliv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přechází pomalu bez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ohledu na hustotu provozu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přechází bez rozhlédnutí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 krajnici se pohybujeme…?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vždycky vlevo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pouze samostatně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vždycky vpravo</a:t>
                      </a:r>
                      <a:endParaRPr lang="cs-CZ" sz="16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ve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dvojici,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pokud neohrožujeme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bezpečnost provozu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b</a:t>
            </a: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a</a:t>
            </a: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c</a:t>
            </a: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d</a:t>
            </a:r>
            <a:endParaRPr lang="cs-CZ" sz="1200" dirty="0">
              <a:latin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950" y="523875"/>
            <a:ext cx="453605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09.9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1419622"/>
            <a:ext cx="7704856" cy="26642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/>
              <a:t>Obrázky z databáze klipart</a:t>
            </a:r>
          </a:p>
          <a:p>
            <a:pPr marL="342900" indent="-342900">
              <a:buAutoNum type="arabicPeriod"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www.policie.cz/clanek/chodec-ucastnik-silnicniho-provozu.aspx</a:t>
            </a:r>
            <a:r>
              <a:rPr lang="cs-CZ" dirty="0" smtClean="0"/>
              <a:t> (poslední přístup: 13. 3. 2013)</a:t>
            </a:r>
          </a:p>
        </p:txBody>
      </p:sp>
    </p:spTree>
    <p:extLst>
      <p:ext uri="{BB962C8B-B14F-4D97-AF65-F5344CB8AC3E}">
        <p14:creationId xmlns:p14="http://schemas.microsoft.com/office/powerpoint/2010/main" val="14187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TC010219413[[fn=Motiv vzorku kravaty]]</Template>
  <TotalTime>6460</TotalTime>
  <Words>1081</Words>
  <Application>Microsoft Office PowerPoint</Application>
  <PresentationFormat>Předvádění na obrazovce (16:9)</PresentationFormat>
  <Paragraphs>127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09.1  Chodec v silničním provozu</vt:lpstr>
      <vt:lpstr>09.2 Co již víme?</vt:lpstr>
      <vt:lpstr>09.3 Jaké si řekneme nové termíny a názvy?</vt:lpstr>
      <vt:lpstr>Prezentace aplikace PowerPoint</vt:lpstr>
      <vt:lpstr>Prezentace aplikace PowerPoint</vt:lpstr>
      <vt:lpstr>Prezentace aplikace PowerPoint</vt:lpstr>
      <vt:lpstr>09.7 CLIL</vt:lpstr>
      <vt:lpstr>09.8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390</cp:revision>
  <dcterms:created xsi:type="dcterms:W3CDTF">2010-10-18T18:21:56Z</dcterms:created>
  <dcterms:modified xsi:type="dcterms:W3CDTF">2013-04-25T11:39:28Z</dcterms:modified>
</cp:coreProperties>
</file>