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9" r:id="rId3"/>
    <p:sldId id="258" r:id="rId4"/>
    <p:sldId id="260" r:id="rId5"/>
    <p:sldId id="261" r:id="rId6"/>
    <p:sldId id="264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99"/>
    <a:srgbClr val="FF4747"/>
    <a:srgbClr val="A6F616"/>
    <a:srgbClr val="FF3300"/>
    <a:srgbClr val="FFCCCC"/>
    <a:srgbClr val="FF66CC"/>
    <a:srgbClr val="FF99CC"/>
    <a:srgbClr val="FF3399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651" autoAdjust="0"/>
  </p:normalViewPr>
  <p:slideViewPr>
    <p:cSldViewPr>
      <p:cViewPr>
        <p:scale>
          <a:sx n="100" d="100"/>
          <a:sy n="100" d="100"/>
        </p:scale>
        <p:origin x="-516" y="-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271B2FD-3F70-41BE-AA6B-5CB3CC31F150}" type="datetimeFigureOut">
              <a:rPr lang="cs-CZ"/>
              <a:pPr>
                <a:defRPr/>
              </a:pPr>
              <a:t>25.4.2013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35FE3D4-B738-446D-A8ED-C28BD76399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5432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C187500-CD5E-4E4D-9D24-AA1031C7B6AB}" type="datetimeFigureOut">
              <a:rPr lang="cs-CZ"/>
              <a:pPr>
                <a:defRPr/>
              </a:pPr>
              <a:t>25.4.2013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C3212D9-A666-4BAA-B445-F42B2B4DF6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231842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CE216F-19EA-41A6-8ADC-4943C14B091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  <p:sp>
        <p:nvSpPr>
          <p:cNvPr id="16388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04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0FF4A6-D6CB-427E-979E-E2C311FC3E1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cs-CZ"/>
          </a:p>
        </p:txBody>
      </p:sp>
      <p:sp>
        <p:nvSpPr>
          <p:cNvPr id="20484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904FC1B-A079-46C5-8218-0E8114B5E0D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cs-CZ"/>
          </a:p>
        </p:txBody>
      </p:sp>
      <p:sp>
        <p:nvSpPr>
          <p:cNvPr id="18436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45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F09ADAB-35D3-412B-A6BD-8443CAE669D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cs-CZ"/>
          </a:p>
        </p:txBody>
      </p:sp>
      <p:sp>
        <p:nvSpPr>
          <p:cNvPr id="24580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66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53591E6-40B5-4C63-B5CE-55CFA7C7F03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/>
          </a:p>
        </p:txBody>
      </p:sp>
      <p:sp>
        <p:nvSpPr>
          <p:cNvPr id="26628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598BF56-A106-4CFF-BEC1-F3FB805226A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cs-CZ" dirty="0"/>
          </a:p>
        </p:txBody>
      </p:sp>
      <p:sp>
        <p:nvSpPr>
          <p:cNvPr id="22532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dirty="0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86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7A21B6C-DDE4-4083-B2A1-6FCFA232909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cs-CZ"/>
          </a:p>
        </p:txBody>
      </p:sp>
      <p:sp>
        <p:nvSpPr>
          <p:cNvPr id="28676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6AF0919-94FF-48E3-B3F8-829245B9D3AD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cs-CZ"/>
          </a:p>
        </p:txBody>
      </p:sp>
      <p:sp>
        <p:nvSpPr>
          <p:cNvPr id="30724" name="Zástupný symbol pro záhlaví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BF70D-9175-4657-93D1-7E968EC45084}" type="datetime1">
              <a:rPr lang="cs-CZ"/>
              <a:pPr>
                <a:defRPr/>
              </a:pPr>
              <a:t>25.4.2013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98D91-7328-4699-9A04-CA45A399F9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FC482-F6D3-4352-82A8-0DCB79F36B82}" type="datetime1">
              <a:rPr lang="cs-CZ"/>
              <a:pPr>
                <a:defRPr/>
              </a:pPr>
              <a:t>25.4.2013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A83B7-22DA-4876-8F63-B39EDE910C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45D24-EE24-4921-9ABF-2A45249AA5E7}" type="datetime1">
              <a:rPr lang="cs-CZ"/>
              <a:pPr>
                <a:defRPr/>
              </a:pPr>
              <a:t>25.4.2013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943D0-3CEE-4F3B-9929-6C705658FD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4D744-3CF6-443C-9E7B-81CE4D4808E2}" type="datetime1">
              <a:rPr lang="cs-CZ"/>
              <a:pPr>
                <a:defRPr/>
              </a:pPr>
              <a:t>25.4.2013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86C96-E4D5-4E78-A66B-6B21BDFDEF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BF7BA-6C19-41DD-8895-B88E9EFD4B6D}" type="datetime1">
              <a:rPr lang="cs-CZ"/>
              <a:pPr>
                <a:defRPr/>
              </a:pPr>
              <a:t>25.4.2013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A9188-07AD-49A7-8F2D-89B1F0C514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0DEEC-834C-43AB-9739-128CA9A2CFB3}" type="datetime1">
              <a:rPr lang="cs-CZ"/>
              <a:pPr>
                <a:defRPr/>
              </a:pPr>
              <a:t>25.4.2013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A4584-E23D-45D3-BF82-03E981154D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D378E-C046-44C8-BA11-3FF3AFE9C512}" type="datetime1">
              <a:rPr lang="cs-CZ"/>
              <a:pPr>
                <a:defRPr/>
              </a:pPr>
              <a:t>25.4.2013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E1348-532C-4F9C-A819-F4CA6CCCCF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98488-C101-4DCF-A118-BE0619E721D3}" type="datetime1">
              <a:rPr lang="cs-CZ"/>
              <a:pPr>
                <a:defRPr/>
              </a:pPr>
              <a:t>25.4.2013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901C5-20AF-46BE-827D-4011917CE6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5D998-96B3-49A9-8F2C-5BF16D48F177}" type="datetime1">
              <a:rPr lang="cs-CZ"/>
              <a:pPr>
                <a:defRPr/>
              </a:pPr>
              <a:t>25.4.2013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4AD53-E737-40A2-833B-D4DE96DD6C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5C866-336F-4334-8F58-AB1B5D5691A2}" type="datetime1">
              <a:rPr lang="cs-CZ"/>
              <a:pPr>
                <a:defRPr/>
              </a:pPr>
              <a:t>25.4.2013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17AF4-1CE9-4020-82B3-7660ABD945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E6E2D-BF17-499A-B6A7-7C79E63221B6}" type="datetime1">
              <a:rPr lang="cs-CZ"/>
              <a:pPr>
                <a:defRPr/>
              </a:pPr>
              <a:t>25.4.2013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E4C3B-3EA0-48FB-ABCD-46107E1506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0000"/>
            <a:duotone>
              <a:prstClr val="black"/>
              <a:schemeClr val="accent6">
                <a:tint val="45000"/>
                <a:satMod val="400000"/>
              </a:schemeClr>
            </a:duotone>
            <a:lum/>
            <a:extLst>
              <a:ext uri="{BEBA8EAE-BF5A-486C-A8C5-ECC9F3942E4B}">
                <a14:imgProps xmlns:a14="http://schemas.microsoft.com/office/drawing/2010/main">
                  <a14:imgLayer r:embed="rId14"/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F28338D-9B4E-4BC3-9920-EAC0A151A20F}" type="datetime1">
              <a:rPr lang="cs-CZ"/>
              <a:pPr>
                <a:defRPr/>
              </a:pPr>
              <a:t>25.4.2013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01C0C48-EDFB-4B4A-B26E-A43A0B68E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7" Type="http://schemas.openxmlformats.org/officeDocument/2006/relationships/image" Target="../media/image2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wmf"/><Relationship Id="rId5" Type="http://schemas.openxmlformats.org/officeDocument/2006/relationships/image" Target="../media/image20.jpeg"/><Relationship Id="rId4" Type="http://schemas.openxmlformats.org/officeDocument/2006/relationships/image" Target="../media/image19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jpeg"/><Relationship Id="rId5" Type="http://schemas.openxmlformats.org/officeDocument/2006/relationships/image" Target="../media/image28.jpeg"/><Relationship Id="rId4" Type="http://schemas.openxmlformats.org/officeDocument/2006/relationships/image" Target="../media/image2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licie.cz/clanek/chodec-ucastnik-silnicniho-provozu.aspx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5095" y="557953"/>
            <a:ext cx="8885238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09.1  Chodec v silničním provozu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4479636"/>
            <a:ext cx="9144000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Autor: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Mgr. Lukáš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Lanč</a:t>
            </a:r>
            <a:endParaRPr lang="cs-CZ" sz="1600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latin typeface="+mn-lt"/>
            </a:endParaRPr>
          </a:p>
        </p:txBody>
      </p:sp>
      <p:pic>
        <p:nvPicPr>
          <p:cNvPr id="5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0675" y="4543335"/>
            <a:ext cx="3029719" cy="553998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 descr="C:\Users\lanc\AppData\Local\Microsoft\Windows\Temporary Internet Files\Content.IE5\N2HE61FP\MP900201786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77968"/>
            <a:ext cx="2188840" cy="144098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Users\lanc\AppData\Local\Microsoft\Windows\Temporary Internet Files\Content.IE5\I30SV5A6\MC90039098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6218" y="1036927"/>
            <a:ext cx="1584176" cy="1641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lanc\AppData\Local\Microsoft\Windows\Temporary Internet Files\Content.IE5\XS1UXJSC\MC900231597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204849"/>
            <a:ext cx="2089842" cy="2228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9319472"/>
              </p:ext>
            </p:extLst>
          </p:nvPr>
        </p:nvGraphicFramePr>
        <p:xfrm>
          <a:off x="457200" y="1200150"/>
          <a:ext cx="7272808" cy="324997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/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Mgr. Lukáš </a:t>
                      </a:r>
                      <a:r>
                        <a:rPr lang="cs-CZ" dirty="0" err="1" smtClean="0"/>
                        <a:t>Lanč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/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01</a:t>
                      </a:r>
                      <a:r>
                        <a:rPr lang="cs-CZ" baseline="0" dirty="0" smtClean="0"/>
                        <a:t> – 06/2013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/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/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Dopravní výchova, chodec, silniční provoz, přechod, bezpečnost na silnici.</a:t>
                      </a: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/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Prezentace</a:t>
                      </a:r>
                      <a:r>
                        <a:rPr lang="cs-CZ" baseline="0" dirty="0" smtClean="0"/>
                        <a:t> představuje základní poučky pro bezpečný pohyb pěších v silničním provozu s důrazem položeným na přecházení vozovky. 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107950" y="523875"/>
            <a:ext cx="2916238" cy="534988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09.10 Anotace</a:t>
            </a:r>
          </a:p>
        </p:txBody>
      </p:sp>
    </p:spTree>
    <p:extLst>
      <p:ext uri="{BB962C8B-B14F-4D97-AF65-F5344CB8AC3E}">
        <p14:creationId xmlns:p14="http://schemas.microsoft.com/office/powerpoint/2010/main" val="302135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ctrTitle"/>
          </p:nvPr>
        </p:nvSpPr>
        <p:spPr>
          <a:xfrm>
            <a:off x="46038" y="565150"/>
            <a:ext cx="2819846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+mn-lt"/>
                <a:cs typeface="Times New Roman" pitchFamily="18" charset="0"/>
              </a:rPr>
              <a:t>09.2 Co již víme?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	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5" name="Vývojový diagram: alternativní postup 4"/>
          <p:cNvSpPr/>
          <p:nvPr/>
        </p:nvSpPr>
        <p:spPr>
          <a:xfrm>
            <a:off x="6084168" y="771550"/>
            <a:ext cx="1584176" cy="576064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c</a:t>
            </a:r>
            <a:r>
              <a:rPr lang="cs-CZ" dirty="0" smtClean="0"/>
              <a:t>hodec</a:t>
            </a:r>
            <a:endParaRPr lang="cs-CZ" dirty="0"/>
          </a:p>
        </p:txBody>
      </p:sp>
      <p:sp>
        <p:nvSpPr>
          <p:cNvPr id="7" name="Jednoduché závorky 6"/>
          <p:cNvSpPr/>
          <p:nvPr/>
        </p:nvSpPr>
        <p:spPr>
          <a:xfrm>
            <a:off x="3563888" y="1629408"/>
            <a:ext cx="1728192" cy="716632"/>
          </a:xfrm>
          <a:prstGeom prst="bracketPair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cs-CZ" dirty="0"/>
              <a:t>t</a:t>
            </a:r>
            <a:r>
              <a:rPr lang="cs-CZ" dirty="0" smtClean="0"/>
              <a:t>zn. i …</a:t>
            </a:r>
            <a:endParaRPr lang="cs-CZ" dirty="0"/>
          </a:p>
        </p:txBody>
      </p:sp>
      <p:sp>
        <p:nvSpPr>
          <p:cNvPr id="8" name="Zaoblený obdélníkový popisek 7"/>
          <p:cNvSpPr/>
          <p:nvPr/>
        </p:nvSpPr>
        <p:spPr>
          <a:xfrm>
            <a:off x="287524" y="1275606"/>
            <a:ext cx="2196244" cy="1144166"/>
          </a:xfrm>
          <a:prstGeom prst="wedgeRoundRectCallout">
            <a:avLst>
              <a:gd name="adj1" fmla="val -4162"/>
              <a:gd name="adj2" fmla="val 82278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/>
              <a:t>Podle zákona </a:t>
            </a:r>
            <a:r>
              <a:rPr lang="pl-PL" sz="1400" dirty="0"/>
              <a:t>číslo 361/2000 Sb., o provozu na pozemních komunikacích:</a:t>
            </a:r>
            <a:endParaRPr lang="cs-CZ" sz="1400" dirty="0"/>
          </a:p>
        </p:txBody>
      </p:sp>
      <p:sp>
        <p:nvSpPr>
          <p:cNvPr id="12" name="Ohnutý roh 11"/>
          <p:cNvSpPr/>
          <p:nvPr/>
        </p:nvSpPr>
        <p:spPr>
          <a:xfrm>
            <a:off x="1331640" y="2643758"/>
            <a:ext cx="2664296" cy="1724744"/>
          </a:xfrm>
          <a:prstGeom prst="foldedCorner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/>
              <a:t>Účastník provozu na pozemních komunikacích </a:t>
            </a:r>
            <a:r>
              <a:rPr lang="cs-CZ" sz="1600" dirty="0"/>
              <a:t>je každý, kdo se přímým způsobem účastní provozu na pozemních komunikacích.</a:t>
            </a:r>
          </a:p>
        </p:txBody>
      </p:sp>
      <p:cxnSp>
        <p:nvCxnSpPr>
          <p:cNvPr id="17" name="Přímá spojnice se šipkou 16"/>
          <p:cNvCxnSpPr/>
          <p:nvPr/>
        </p:nvCxnSpPr>
        <p:spPr>
          <a:xfrm flipV="1">
            <a:off x="5004048" y="1275606"/>
            <a:ext cx="864096" cy="7121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5940152" y="1631665"/>
            <a:ext cx="1872208" cy="332398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cs-CZ" sz="1400" dirty="0" smtClean="0"/>
              <a:t>osoba</a:t>
            </a:r>
            <a:r>
              <a:rPr lang="cs-CZ" sz="1400" dirty="0"/>
              <a:t>, která </a:t>
            </a:r>
            <a:r>
              <a:rPr lang="cs-CZ" sz="1400" dirty="0" smtClean="0"/>
              <a:t>se pohybuje pěšmo po nebo podél vozovky</a:t>
            </a:r>
          </a:p>
          <a:p>
            <a:pPr marL="171450" indent="-171450">
              <a:buFontTx/>
              <a:buChar char="-"/>
            </a:pPr>
            <a:r>
              <a:rPr lang="cs-CZ" sz="1400" dirty="0"/>
              <a:t>o</a:t>
            </a:r>
            <a:r>
              <a:rPr lang="cs-CZ" sz="1400" dirty="0" smtClean="0"/>
              <a:t>soba, která tlačí </a:t>
            </a:r>
            <a:r>
              <a:rPr lang="cs-CZ" sz="1400" dirty="0"/>
              <a:t>nebo </a:t>
            </a:r>
            <a:r>
              <a:rPr lang="cs-CZ" sz="1400" dirty="0" smtClean="0"/>
              <a:t>táhne:</a:t>
            </a:r>
          </a:p>
          <a:p>
            <a:pPr lvl="1"/>
            <a:r>
              <a:rPr lang="cs-CZ" sz="1400" dirty="0" smtClean="0"/>
              <a:t>sáňky</a:t>
            </a:r>
            <a:r>
              <a:rPr lang="cs-CZ" sz="1400" dirty="0"/>
              <a:t>, dětský kočárek, </a:t>
            </a:r>
            <a:r>
              <a:rPr lang="cs-CZ" sz="1400" dirty="0" smtClean="0"/>
              <a:t>invalidní vozík </a:t>
            </a:r>
          </a:p>
          <a:p>
            <a:pPr marL="171450" indent="-171450">
              <a:buFontTx/>
              <a:buChar char="-"/>
            </a:pPr>
            <a:r>
              <a:rPr lang="cs-CZ" sz="1400" dirty="0"/>
              <a:t>o</a:t>
            </a:r>
            <a:r>
              <a:rPr lang="cs-CZ" sz="1400" dirty="0" smtClean="0"/>
              <a:t>soba, která se </a:t>
            </a:r>
            <a:r>
              <a:rPr lang="cs-CZ" sz="1400" dirty="0"/>
              <a:t>pohybuje </a:t>
            </a:r>
            <a:r>
              <a:rPr lang="cs-CZ" sz="1400" dirty="0" smtClean="0"/>
              <a:t>na lyžích/kolečkových bruslích</a:t>
            </a:r>
          </a:p>
          <a:p>
            <a:pPr marL="171450" indent="-171450">
              <a:buFontTx/>
              <a:buChar char="-"/>
            </a:pPr>
            <a:r>
              <a:rPr lang="cs-CZ" sz="1400" dirty="0"/>
              <a:t>o</a:t>
            </a:r>
            <a:r>
              <a:rPr lang="cs-CZ" sz="1400" dirty="0" smtClean="0"/>
              <a:t>soba, která </a:t>
            </a:r>
            <a:r>
              <a:rPr lang="cs-CZ" sz="1400" dirty="0"/>
              <a:t>vede jízdní kolo, </a:t>
            </a:r>
            <a:r>
              <a:rPr lang="cs-CZ" sz="1400" dirty="0" smtClean="0"/>
              <a:t>motocykl, </a:t>
            </a:r>
            <a:r>
              <a:rPr lang="cs-CZ" sz="1400" dirty="0"/>
              <a:t>psa </a:t>
            </a:r>
            <a:r>
              <a:rPr lang="cs-CZ" sz="1400" dirty="0" smtClean="0"/>
              <a:t>apod.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5122" name="Picture 2" descr="C:\Users\lanc\AppData\Local\Microsoft\Windows\Temporary Internet Files\Content.IE5\XS1UXJSC\MC90029529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292156"/>
            <a:ext cx="1584176" cy="2447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lanc\AppData\Local\Microsoft\Windows\Temporary Internet Files\Content.IE5\H6MY187R\MC90024220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4162" y="1114249"/>
            <a:ext cx="1525372" cy="1466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6" descr="C:\Users\lanc\AppData\Local\Microsoft\Windows\Temporary Internet Files\Content.IE5\XS1UXJSC\MC90001996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4775" y="420091"/>
            <a:ext cx="2651321" cy="1074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C:\Users\lanc\AppData\Local\Microsoft\Windows\Temporary Internet Files\Content.IE5\N2HE61FP\MC900237589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65631"/>
            <a:ext cx="1659258" cy="1631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Šipka nahoru, doprava i doleva 27"/>
          <p:cNvSpPr/>
          <p:nvPr/>
        </p:nvSpPr>
        <p:spPr>
          <a:xfrm>
            <a:off x="2915816" y="2355726"/>
            <a:ext cx="3312368" cy="1578952"/>
          </a:xfrm>
          <a:prstGeom prst="leftRightUpArrow">
            <a:avLst>
              <a:gd name="adj1" fmla="val 5100"/>
              <a:gd name="adj2" fmla="val 6626"/>
              <a:gd name="adj3" fmla="val 11809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nahoru, doprava i doleva 10"/>
          <p:cNvSpPr/>
          <p:nvPr/>
        </p:nvSpPr>
        <p:spPr>
          <a:xfrm>
            <a:off x="2915816" y="1491630"/>
            <a:ext cx="3312368" cy="1152128"/>
          </a:xfrm>
          <a:prstGeom prst="leftRightUpArrow">
            <a:avLst>
              <a:gd name="adj1" fmla="val 8720"/>
              <a:gd name="adj2" fmla="val 10246"/>
              <a:gd name="adj3" fmla="val 14825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950" y="544513"/>
            <a:ext cx="6192242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+mn-lt"/>
                <a:cs typeface="Times New Roman" pitchFamily="18" charset="0"/>
              </a:rPr>
              <a:t>09.3 </a:t>
            </a:r>
            <a:r>
              <a:rPr lang="cs-CZ" sz="2500" b="1" dirty="0">
                <a:latin typeface="+mn-lt"/>
                <a:cs typeface="Times New Roman" pitchFamily="18" charset="0"/>
              </a:rPr>
              <a:t>Jaké si řekneme nové termíny a názvy?</a:t>
            </a:r>
            <a:endParaRPr lang="cs-CZ" sz="2500" b="1" dirty="0" smtClean="0">
              <a:latin typeface="+mn-lt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2879812" y="1131590"/>
            <a:ext cx="3384376" cy="7200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Kde a jak se chodec může pohybovat?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Vývojový diagram: více dokumentů 11"/>
          <p:cNvSpPr/>
          <p:nvPr/>
        </p:nvSpPr>
        <p:spPr>
          <a:xfrm>
            <a:off x="451198" y="1851670"/>
            <a:ext cx="2232248" cy="1296144"/>
          </a:xfrm>
          <a:prstGeom prst="flowChartMultidocumen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tx1"/>
                </a:solidFill>
              </a:rPr>
              <a:t>p</a:t>
            </a:r>
            <a:r>
              <a:rPr lang="cs-CZ" sz="1600" dirty="0" smtClean="0">
                <a:solidFill>
                  <a:schemeClr val="tx1"/>
                </a:solidFill>
              </a:rPr>
              <a:t>ředevším </a:t>
            </a:r>
            <a:r>
              <a:rPr lang="cs-CZ" sz="1600" dirty="0" smtClean="0">
                <a:solidFill>
                  <a:schemeClr val="tx1"/>
                </a:solidFill>
              </a:rPr>
              <a:t>po chodníku či stezce pro chodce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31" name="Vývojový diagram: více dokumentů 30"/>
          <p:cNvSpPr/>
          <p:nvPr/>
        </p:nvSpPr>
        <p:spPr>
          <a:xfrm>
            <a:off x="6444208" y="1851670"/>
            <a:ext cx="2232248" cy="1296144"/>
          </a:xfrm>
          <a:prstGeom prst="flowChartMultidocumen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tx1"/>
                </a:solidFill>
              </a:rPr>
              <a:t>K</a:t>
            </a:r>
            <a:r>
              <a:rPr lang="cs-CZ" sz="1600" dirty="0" smtClean="0">
                <a:solidFill>
                  <a:schemeClr val="tx1"/>
                </a:solidFill>
              </a:rPr>
              <a:t>de </a:t>
            </a:r>
            <a:r>
              <a:rPr lang="cs-CZ" sz="1600" dirty="0" smtClean="0">
                <a:solidFill>
                  <a:schemeClr val="tx1"/>
                </a:solidFill>
              </a:rPr>
              <a:t>není chodník, chodí se po levé </a:t>
            </a:r>
            <a:r>
              <a:rPr lang="cs-CZ" sz="1600" dirty="0" smtClean="0">
                <a:solidFill>
                  <a:schemeClr val="tx1"/>
                </a:solidFill>
              </a:rPr>
              <a:t>krajnici.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32" name="Vývojový diagram: více dokumentů 31"/>
          <p:cNvSpPr/>
          <p:nvPr/>
        </p:nvSpPr>
        <p:spPr>
          <a:xfrm>
            <a:off x="451198" y="3358614"/>
            <a:ext cx="2232248" cy="1296144"/>
          </a:xfrm>
          <a:prstGeom prst="flowChartMultidocumen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tx1"/>
                </a:solidFill>
              </a:rPr>
              <a:t>n</a:t>
            </a:r>
            <a:r>
              <a:rPr lang="cs-CZ" sz="1600" dirty="0" smtClean="0">
                <a:solidFill>
                  <a:schemeClr val="tx1"/>
                </a:solidFill>
              </a:rPr>
              <a:t>a </a:t>
            </a:r>
            <a:r>
              <a:rPr lang="cs-CZ" sz="1600" dirty="0" smtClean="0">
                <a:solidFill>
                  <a:schemeClr val="tx1"/>
                </a:solidFill>
              </a:rPr>
              <a:t>kraji vozovky max. dva vedle sebe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34" name="Vývojový diagram: více dokumentů 33"/>
          <p:cNvSpPr/>
          <p:nvPr/>
        </p:nvSpPr>
        <p:spPr>
          <a:xfrm>
            <a:off x="6444208" y="3358614"/>
            <a:ext cx="2232248" cy="1296144"/>
          </a:xfrm>
          <a:prstGeom prst="flowChartMultidocumen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Tam, kde je to nebezpečné, chodci </a:t>
            </a:r>
            <a:r>
              <a:rPr lang="cs-CZ" sz="1600" dirty="0" smtClean="0">
                <a:solidFill>
                  <a:schemeClr val="tx1"/>
                </a:solidFill>
              </a:rPr>
              <a:t>jdou pouze </a:t>
            </a:r>
            <a:r>
              <a:rPr lang="cs-CZ" sz="1600" dirty="0" smtClean="0">
                <a:solidFill>
                  <a:schemeClr val="tx1"/>
                </a:solidFill>
              </a:rPr>
              <a:t>za </a:t>
            </a:r>
            <a:r>
              <a:rPr lang="cs-CZ" sz="1600" dirty="0" smtClean="0">
                <a:solidFill>
                  <a:schemeClr val="tx1"/>
                </a:solidFill>
              </a:rPr>
              <a:t>sebou.</a:t>
            </a:r>
            <a:endParaRPr lang="cs-CZ" sz="1600" dirty="0">
              <a:solidFill>
                <a:schemeClr val="tx1"/>
              </a:solidFill>
            </a:endParaRPr>
          </a:p>
        </p:txBody>
      </p:sp>
      <p:pic>
        <p:nvPicPr>
          <p:cNvPr id="6146" name="Picture 2" descr="C:\Users\lanc\AppData\Local\Microsoft\Windows\Temporary Internet Files\Content.IE5\I30SV5A6\MC90023119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700" y="517970"/>
            <a:ext cx="2088232" cy="1227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lanc\AppData\Local\Microsoft\Windows\Temporary Internet Files\Content.IE5\N2HE61FP\MC90034374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643758"/>
            <a:ext cx="1080120" cy="107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:\Users\lanc\AppData\Local\Microsoft\Windows\Temporary Internet Files\Content.IE5\H6MY187R\MC900343739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220" y="4006686"/>
            <a:ext cx="989257" cy="989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C:\Users\lanc\AppData\Local\Microsoft\Windows\Temporary Internet Files\Content.IE5\I30SV5A6\MP900385952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924223"/>
            <a:ext cx="873994" cy="122359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4" descr="C:\Users\lanc\AppData\Local\Microsoft\Windows\Temporary Internet Files\Content.IE5\N2HE61FP\MC900019969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912941"/>
            <a:ext cx="2291282" cy="1013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 	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 bwMode="auto">
          <a:xfrm>
            <a:off x="116061" y="537048"/>
            <a:ext cx="5680075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09.4 Co si řekneme nového?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6516216" y="1975360"/>
            <a:ext cx="2237184" cy="11695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 smtClean="0">
                <a:latin typeface="+mn-lt"/>
              </a:rPr>
              <a:t>osoba </a:t>
            </a:r>
            <a:r>
              <a:rPr lang="cs-CZ" sz="1400" dirty="0">
                <a:latin typeface="+mn-lt"/>
              </a:rPr>
              <a:t>pohybující se na </a:t>
            </a:r>
            <a:r>
              <a:rPr lang="cs-CZ" sz="1400" dirty="0" smtClean="0">
                <a:latin typeface="+mn-lt"/>
              </a:rPr>
              <a:t>sportovním </a:t>
            </a:r>
            <a:r>
              <a:rPr lang="cs-CZ" sz="1400" dirty="0">
                <a:latin typeface="+mn-lt"/>
              </a:rPr>
              <a:t>vybavení </a:t>
            </a:r>
            <a:r>
              <a:rPr lang="cs-CZ" sz="1400" dirty="0" smtClean="0">
                <a:latin typeface="+mn-lt"/>
              </a:rPr>
              <a:t>(lyže, brusle) nesmí </a:t>
            </a:r>
            <a:r>
              <a:rPr lang="cs-CZ" sz="1400" dirty="0">
                <a:latin typeface="+mn-lt"/>
              </a:rPr>
              <a:t>na chodníku nebo na stezce pro chodce ohrozit ostatní </a:t>
            </a:r>
            <a:r>
              <a:rPr lang="cs-CZ" sz="1400" dirty="0" smtClean="0">
                <a:latin typeface="+mn-lt"/>
              </a:rPr>
              <a:t>chodce</a:t>
            </a: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9" name="Šipka nahoru, doprava i doleva 18"/>
          <p:cNvSpPr/>
          <p:nvPr/>
        </p:nvSpPr>
        <p:spPr>
          <a:xfrm>
            <a:off x="2915816" y="2355726"/>
            <a:ext cx="3312368" cy="1578952"/>
          </a:xfrm>
          <a:prstGeom prst="leftRightUpArrow">
            <a:avLst>
              <a:gd name="adj1" fmla="val 5100"/>
              <a:gd name="adj2" fmla="val 6626"/>
              <a:gd name="adj3" fmla="val 11809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nahoru, doprava i doleva 19"/>
          <p:cNvSpPr/>
          <p:nvPr/>
        </p:nvSpPr>
        <p:spPr>
          <a:xfrm>
            <a:off x="2915816" y="1491630"/>
            <a:ext cx="3312368" cy="1152128"/>
          </a:xfrm>
          <a:prstGeom prst="leftRightUpArrow">
            <a:avLst>
              <a:gd name="adj1" fmla="val 8720"/>
              <a:gd name="adj2" fmla="val 10246"/>
              <a:gd name="adj3" fmla="val 14825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oblený obdélník 20"/>
          <p:cNvSpPr/>
          <p:nvPr/>
        </p:nvSpPr>
        <p:spPr>
          <a:xfrm>
            <a:off x="2879812" y="1131590"/>
            <a:ext cx="3384376" cy="7200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Speciální </a:t>
            </a:r>
            <a:r>
              <a:rPr lang="cs-CZ" dirty="0" smtClean="0"/>
              <a:t>případy: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319547" y="2067694"/>
            <a:ext cx="2168202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>
                <a:latin typeface="+mn-lt"/>
              </a:rPr>
              <a:t>n</a:t>
            </a:r>
            <a:r>
              <a:rPr lang="cs-CZ" sz="1400" dirty="0" smtClean="0">
                <a:latin typeface="+mn-lt"/>
              </a:rPr>
              <a:t>a „Stezce pro chodce a cyklisty“ nesmí chodec svým pohybem ohrožovat po stezce jedoucí cyklisty</a:t>
            </a:r>
            <a:endParaRPr lang="cs-CZ" sz="1400" dirty="0">
              <a:latin typeface="+mn-lt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338249" y="3249732"/>
            <a:ext cx="2149499" cy="138499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>
                <a:latin typeface="+mn-lt"/>
              </a:rPr>
              <a:t>osoba </a:t>
            </a:r>
            <a:r>
              <a:rPr lang="cs-CZ" sz="1400" dirty="0" smtClean="0">
                <a:latin typeface="+mn-lt"/>
              </a:rPr>
              <a:t>na invalidním vozíku nesmí </a:t>
            </a:r>
            <a:r>
              <a:rPr lang="cs-CZ" sz="1400" dirty="0">
                <a:latin typeface="+mn-lt"/>
              </a:rPr>
              <a:t>na chodníku nebo stezce pro chodce ohrozit ostatní </a:t>
            </a:r>
            <a:r>
              <a:rPr lang="cs-CZ" sz="1400" dirty="0" smtClean="0">
                <a:latin typeface="+mn-lt"/>
              </a:rPr>
              <a:t>chodce (v případě nutnosti </a:t>
            </a:r>
            <a:r>
              <a:rPr lang="cs-CZ" sz="1400" dirty="0">
                <a:latin typeface="+mn-lt"/>
              </a:rPr>
              <a:t>smí užít pravé krajnice </a:t>
            </a:r>
            <a:r>
              <a:rPr lang="cs-CZ" sz="1400" dirty="0" smtClean="0">
                <a:latin typeface="+mn-lt"/>
              </a:rPr>
              <a:t>vozovky</a:t>
            </a:r>
            <a:r>
              <a:rPr lang="cs-CZ" sz="1400" dirty="0">
                <a:latin typeface="+mn-lt"/>
              </a:rPr>
              <a:t>)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6516216" y="3249732"/>
            <a:ext cx="2237184" cy="160043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>
                <a:latin typeface="+mn-lt"/>
              </a:rPr>
              <a:t>osoba vedoucí jízdní kolo nebo </a:t>
            </a:r>
            <a:r>
              <a:rPr lang="cs-CZ" sz="1400" dirty="0" smtClean="0">
                <a:latin typeface="+mn-lt"/>
              </a:rPr>
              <a:t>motocykl se může pohybovat po chodníku - nesmí však ohrozit </a:t>
            </a:r>
            <a:r>
              <a:rPr lang="cs-CZ" sz="1400" dirty="0">
                <a:latin typeface="+mn-lt"/>
              </a:rPr>
              <a:t>ostatní </a:t>
            </a:r>
            <a:r>
              <a:rPr lang="cs-CZ" sz="1400" dirty="0" smtClean="0">
                <a:latin typeface="+mn-lt"/>
              </a:rPr>
              <a:t>chodce – v tom případě musí užít pravé krajnice vozovky </a:t>
            </a:r>
            <a:endParaRPr lang="cs-CZ" sz="1400" dirty="0">
              <a:latin typeface="+mn-lt"/>
            </a:endParaRPr>
          </a:p>
        </p:txBody>
      </p:sp>
      <p:pic>
        <p:nvPicPr>
          <p:cNvPr id="3" name="Picture 2" descr="C:\Users\lanc\AppData\Local\Microsoft\Windows\Temporary Internet Files\Content.IE5\I30SV5A6\MC90041128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731254"/>
            <a:ext cx="1236348" cy="1165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lanc\AppData\Local\Microsoft\Windows\Temporary Internet Files\Content.IE5\H6MY187R\MC90001996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20696"/>
            <a:ext cx="2118889" cy="846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Users\lanc\AppData\Local\Microsoft\Windows\Temporary Internet Files\Content.IE5\XS1UXJSC\MC900212965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127074"/>
            <a:ext cx="1266782" cy="1615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34" name="Nadpis 1"/>
          <p:cNvSpPr txBox="1">
            <a:spLocks/>
          </p:cNvSpPr>
          <p:nvPr/>
        </p:nvSpPr>
        <p:spPr bwMode="auto">
          <a:xfrm>
            <a:off x="76808" y="499765"/>
            <a:ext cx="5400675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cs-CZ" sz="2500" b="1" dirty="0" smtClean="0">
                <a:latin typeface="+mn-lt"/>
                <a:cs typeface="Times New Roman" pitchFamily="18" charset="0"/>
              </a:rPr>
              <a:t>09.5 Procvičení a příklady</a:t>
            </a:r>
          </a:p>
        </p:txBody>
      </p:sp>
      <p:sp>
        <p:nvSpPr>
          <p:cNvPr id="15" name="Zaoblený obdélník 14"/>
          <p:cNvSpPr/>
          <p:nvPr/>
        </p:nvSpPr>
        <p:spPr>
          <a:xfrm>
            <a:off x="4060711" y="733450"/>
            <a:ext cx="3384376" cy="72008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Kde a jak přejít vozovku?</a:t>
            </a:r>
            <a:endParaRPr lang="cs-CZ" dirty="0"/>
          </a:p>
        </p:txBody>
      </p:sp>
      <p:sp>
        <p:nvSpPr>
          <p:cNvPr id="2" name="Ohnutý roh 1"/>
          <p:cNvSpPr/>
          <p:nvPr/>
        </p:nvSpPr>
        <p:spPr>
          <a:xfrm>
            <a:off x="348705" y="1106512"/>
            <a:ext cx="2088231" cy="1119684"/>
          </a:xfrm>
          <a:prstGeom prst="foldedCorner">
            <a:avLst>
              <a:gd name="adj" fmla="val 816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400" dirty="0" smtClean="0"/>
              <a:t>Vozovka se přechází jen na místech  k tomuto účelu určených (přechod, nad/podchod</a:t>
            </a:r>
            <a:r>
              <a:rPr lang="cs-CZ" sz="1400" dirty="0" smtClean="0"/>
              <a:t>).</a:t>
            </a:r>
            <a:endParaRPr lang="cs-CZ" sz="1400" dirty="0" smtClean="0"/>
          </a:p>
        </p:txBody>
      </p:sp>
      <p:sp>
        <p:nvSpPr>
          <p:cNvPr id="18" name="Ohnutý roh 17"/>
          <p:cNvSpPr/>
          <p:nvPr/>
        </p:nvSpPr>
        <p:spPr>
          <a:xfrm>
            <a:off x="7596336" y="2146411"/>
            <a:ext cx="1368152" cy="1008112"/>
          </a:xfrm>
          <a:prstGeom prst="foldedCorner">
            <a:avLst>
              <a:gd name="adj" fmla="val 7001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Na přechodu se bezdůvodně </a:t>
            </a:r>
            <a:r>
              <a:rPr lang="cs-CZ" sz="1400" dirty="0" smtClean="0"/>
              <a:t>nezastavujeme.</a:t>
            </a:r>
            <a:endParaRPr lang="cs-CZ" sz="1400" dirty="0"/>
          </a:p>
        </p:txBody>
      </p:sp>
      <p:sp>
        <p:nvSpPr>
          <p:cNvPr id="21" name="Ohnutý roh 20"/>
          <p:cNvSpPr/>
          <p:nvPr/>
        </p:nvSpPr>
        <p:spPr>
          <a:xfrm>
            <a:off x="2951287" y="1540396"/>
            <a:ext cx="1728191" cy="1212031"/>
          </a:xfrm>
          <a:prstGeom prst="foldedCorner">
            <a:avLst>
              <a:gd name="adj" fmla="val 8142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Chodec se před </a:t>
            </a:r>
            <a:r>
              <a:rPr lang="cs-CZ" sz="1400" dirty="0"/>
              <a:t>vstupem na vozovku </a:t>
            </a:r>
            <a:r>
              <a:rPr lang="cs-CZ" sz="1400" dirty="0" smtClean="0"/>
              <a:t>musí </a:t>
            </a:r>
            <a:r>
              <a:rPr lang="cs-CZ" sz="1400" dirty="0"/>
              <a:t>přesvědčit, </a:t>
            </a:r>
            <a:r>
              <a:rPr lang="cs-CZ" sz="1400" dirty="0" smtClean="0"/>
              <a:t>zda je přecházení </a:t>
            </a:r>
            <a:r>
              <a:rPr lang="cs-CZ" sz="1400" dirty="0" smtClean="0"/>
              <a:t>bezpečné.</a:t>
            </a:r>
            <a:endParaRPr lang="cs-CZ" sz="1400" dirty="0"/>
          </a:p>
        </p:txBody>
      </p:sp>
      <p:sp>
        <p:nvSpPr>
          <p:cNvPr id="22" name="Ohnutý roh 21"/>
          <p:cNvSpPr/>
          <p:nvPr/>
        </p:nvSpPr>
        <p:spPr>
          <a:xfrm>
            <a:off x="5220072" y="1926406"/>
            <a:ext cx="1728192" cy="1360413"/>
          </a:xfrm>
          <a:prstGeom prst="foldedCorner">
            <a:avLst>
              <a:gd name="adj" fmla="val 8965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400" dirty="0"/>
              <a:t>N</a:t>
            </a:r>
            <a:r>
              <a:rPr lang="cs-CZ" sz="1400" dirty="0" smtClean="0"/>
              <a:t>a </a:t>
            </a:r>
            <a:r>
              <a:rPr lang="cs-CZ" sz="1400" dirty="0"/>
              <a:t>přechodu </a:t>
            </a:r>
            <a:r>
              <a:rPr lang="cs-CZ" sz="1400" dirty="0" smtClean="0"/>
              <a:t>se </a:t>
            </a:r>
            <a:r>
              <a:rPr lang="cs-CZ" sz="1400" dirty="0"/>
              <a:t>chodí vpravo, </a:t>
            </a:r>
            <a:r>
              <a:rPr lang="cs-CZ" sz="1400" dirty="0" smtClean="0"/>
              <a:t>mimo </a:t>
            </a:r>
            <a:r>
              <a:rPr lang="cs-CZ" sz="1400" dirty="0"/>
              <a:t>přechod </a:t>
            </a:r>
            <a:r>
              <a:rPr lang="cs-CZ" sz="1400" dirty="0" smtClean="0"/>
              <a:t>se přechází kolmo na vozovku (ne křížem</a:t>
            </a:r>
            <a:r>
              <a:rPr lang="cs-CZ" sz="1400" dirty="0" smtClean="0"/>
              <a:t>).</a:t>
            </a:r>
            <a:endParaRPr lang="cs-CZ" sz="1400" dirty="0"/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791579" y="2139702"/>
            <a:ext cx="0" cy="12386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251520" y="3545270"/>
            <a:ext cx="1800200" cy="116955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>
                <a:latin typeface="+mn-lt"/>
              </a:rPr>
              <a:t>Mimo tato místa lze </a:t>
            </a:r>
            <a:r>
              <a:rPr lang="cs-CZ" sz="1400" dirty="0" smtClean="0">
                <a:latin typeface="+mn-lt"/>
              </a:rPr>
              <a:t>přecházet, </a:t>
            </a:r>
            <a:r>
              <a:rPr lang="cs-CZ" sz="1400" dirty="0">
                <a:latin typeface="+mn-lt"/>
              </a:rPr>
              <a:t>pouze nenacházejí-li se blíže než 50 m od místa </a:t>
            </a:r>
            <a:r>
              <a:rPr lang="cs-CZ" sz="1400" dirty="0" smtClean="0">
                <a:latin typeface="+mn-lt"/>
              </a:rPr>
              <a:t>přecházení.</a:t>
            </a: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9" name="Šipka doprava 8"/>
          <p:cNvSpPr/>
          <p:nvPr/>
        </p:nvSpPr>
        <p:spPr>
          <a:xfrm>
            <a:off x="2569518" y="1550305"/>
            <a:ext cx="288032" cy="257324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Šipka doprava 27"/>
          <p:cNvSpPr/>
          <p:nvPr/>
        </p:nvSpPr>
        <p:spPr>
          <a:xfrm>
            <a:off x="4777483" y="1946709"/>
            <a:ext cx="281086" cy="257324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9" name="Přímá spojnice se šipkou 28"/>
          <p:cNvCxnSpPr/>
          <p:nvPr/>
        </p:nvCxnSpPr>
        <p:spPr>
          <a:xfrm>
            <a:off x="3317204" y="2606613"/>
            <a:ext cx="0" cy="1382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2777145" y="4036221"/>
            <a:ext cx="1800200" cy="73866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 smtClean="0">
                <a:latin typeface="+mn-lt"/>
              </a:rPr>
              <a:t>„Neskákat</a:t>
            </a:r>
            <a:r>
              <a:rPr lang="cs-CZ" sz="1400" dirty="0" smtClean="0">
                <a:latin typeface="+mn-lt"/>
              </a:rPr>
              <a:t>“ do přechodu, pokud se blíží </a:t>
            </a:r>
            <a:r>
              <a:rPr lang="cs-CZ" sz="1400" dirty="0" smtClean="0">
                <a:latin typeface="+mn-lt"/>
              </a:rPr>
              <a:t>auto.</a:t>
            </a: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1" name="Kříž 10"/>
          <p:cNvSpPr/>
          <p:nvPr/>
        </p:nvSpPr>
        <p:spPr>
          <a:xfrm>
            <a:off x="7092280" y="2455627"/>
            <a:ext cx="288032" cy="303386"/>
          </a:xfrm>
          <a:prstGeom prst="plus">
            <a:avLst>
              <a:gd name="adj" fmla="val 38228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075" name="Picture 3" descr="C:\Users\lanc\AppData\Local\Microsoft\Windows\Temporary Internet Files\Content.IE5\XS1UXJSC\MC90041317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7483" y="3670081"/>
            <a:ext cx="550832" cy="1104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lanc\AppData\Local\Microsoft\Windows\Temporary Internet Files\Content.IE5\N2HE61FP\MC90041317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1" y="785626"/>
            <a:ext cx="606605" cy="1217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lanc\AppData\Local\Microsoft\Windows\Temporary Internet Files\Content.IE5\H6MY187R\MP900422690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3105" y="3144973"/>
            <a:ext cx="1174413" cy="1797607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lanc\AppData\Local\Microsoft\Windows\Temporary Internet Files\Content.IE5\N2HE61FP\MC900198242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7245" y="2767447"/>
            <a:ext cx="1628699" cy="122175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lanc\AppData\Local\Microsoft\Windows\Temporary Internet Files\Content.IE5\N2HE61FP\MP900289287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164" y="2204033"/>
            <a:ext cx="1885950" cy="1244727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" descr="C:\Users\lanc\AppData\Local\Microsoft\Windows\Temporary Internet Files\Content.IE5\H6MY187R\MP900227753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2944" y="1847056"/>
            <a:ext cx="1595226" cy="240486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ovéPole 20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 	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58" name="Nadpis 1"/>
          <p:cNvSpPr txBox="1">
            <a:spLocks/>
          </p:cNvSpPr>
          <p:nvPr/>
        </p:nvSpPr>
        <p:spPr bwMode="auto">
          <a:xfrm>
            <a:off x="0" y="492125"/>
            <a:ext cx="5184775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cs-CZ" sz="2500" b="1" dirty="0" smtClean="0">
                <a:latin typeface="+mn-lt"/>
                <a:cs typeface="Times New Roman" pitchFamily="18" charset="0"/>
              </a:rPr>
              <a:t>09.6 Něco navíc pro šikovné</a:t>
            </a:r>
          </a:p>
        </p:txBody>
      </p:sp>
      <p:sp>
        <p:nvSpPr>
          <p:cNvPr id="16" name="Zaoblený obdélník 15"/>
          <p:cNvSpPr/>
          <p:nvPr/>
        </p:nvSpPr>
        <p:spPr>
          <a:xfrm>
            <a:off x="1153766" y="1203598"/>
            <a:ext cx="2501975" cy="720080"/>
          </a:xfrm>
          <a:prstGeom prst="roundRect">
            <a:avLst>
              <a:gd name="adj" fmla="val 4180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Řidič x chodec</a:t>
            </a:r>
            <a:endParaRPr lang="cs-CZ" dirty="0"/>
          </a:p>
        </p:txBody>
      </p:sp>
      <p:sp>
        <p:nvSpPr>
          <p:cNvPr id="2" name="Zahnutá šipka doprava 1"/>
          <p:cNvSpPr/>
          <p:nvPr/>
        </p:nvSpPr>
        <p:spPr>
          <a:xfrm>
            <a:off x="395536" y="1491630"/>
            <a:ext cx="1188739" cy="1584176"/>
          </a:xfrm>
          <a:prstGeom prst="curvedRightArrow">
            <a:avLst>
              <a:gd name="adj1" fmla="val 13601"/>
              <a:gd name="adj2" fmla="val 37919"/>
              <a:gd name="adj3" fmla="val 2019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" name="Ohnutý roh 5"/>
          <p:cNvSpPr/>
          <p:nvPr/>
        </p:nvSpPr>
        <p:spPr>
          <a:xfrm>
            <a:off x="1794570" y="2295153"/>
            <a:ext cx="1820045" cy="1152128"/>
          </a:xfrm>
          <a:prstGeom prst="foldedCorner">
            <a:avLst>
              <a:gd name="adj" fmla="val 8069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Nesmí </a:t>
            </a:r>
            <a:r>
              <a:rPr lang="cs-CZ" sz="1400" dirty="0"/>
              <a:t>předjíždět jiná vozidla na přechodu pro chodce a bezprostředně před </a:t>
            </a:r>
            <a:r>
              <a:rPr lang="cs-CZ" sz="1400" dirty="0" smtClean="0"/>
              <a:t>ním.</a:t>
            </a:r>
            <a:endParaRPr lang="cs-CZ" dirty="0"/>
          </a:p>
        </p:txBody>
      </p:sp>
      <p:sp>
        <p:nvSpPr>
          <p:cNvPr id="29" name="Ohnutý roh 28"/>
          <p:cNvSpPr/>
          <p:nvPr/>
        </p:nvSpPr>
        <p:spPr>
          <a:xfrm>
            <a:off x="5969572" y="2295153"/>
            <a:ext cx="1820045" cy="1152128"/>
          </a:xfrm>
          <a:prstGeom prst="foldedCorner">
            <a:avLst>
              <a:gd name="adj" fmla="val 8069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Být zvláště obezřetný vůči dětem, zdravotně postiženým, zvířatům</a:t>
            </a:r>
            <a:r>
              <a:rPr lang="cs-CZ" sz="1400" dirty="0" smtClean="0"/>
              <a:t>,… .</a:t>
            </a:r>
            <a:endParaRPr lang="cs-CZ" dirty="0"/>
          </a:p>
        </p:txBody>
      </p:sp>
      <p:sp>
        <p:nvSpPr>
          <p:cNvPr id="30" name="Ohnutý roh 29"/>
          <p:cNvSpPr/>
          <p:nvPr/>
        </p:nvSpPr>
        <p:spPr>
          <a:xfrm>
            <a:off x="3851920" y="2295153"/>
            <a:ext cx="1820045" cy="1152128"/>
          </a:xfrm>
          <a:prstGeom prst="foldedCorner">
            <a:avLst>
              <a:gd name="adj" fmla="val 8069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Měl by umožnit chodcům přejít v místech k tomu </a:t>
            </a:r>
            <a:r>
              <a:rPr lang="cs-CZ" sz="1400" dirty="0" smtClean="0"/>
              <a:t>určených.</a:t>
            </a:r>
            <a:endParaRPr lang="cs-CZ" dirty="0"/>
          </a:p>
        </p:txBody>
      </p:sp>
      <p:sp>
        <p:nvSpPr>
          <p:cNvPr id="31" name="Ohnutý roh 30"/>
          <p:cNvSpPr/>
          <p:nvPr/>
        </p:nvSpPr>
        <p:spPr>
          <a:xfrm>
            <a:off x="3851918" y="3675881"/>
            <a:ext cx="1820045" cy="1152128"/>
          </a:xfrm>
          <a:prstGeom prst="foldedCorner">
            <a:avLst>
              <a:gd name="adj" fmla="val 8069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Zastaví-li vozidlo před přechodem, ostatní vozidla se zařídí </a:t>
            </a:r>
            <a:r>
              <a:rPr lang="cs-CZ" sz="1400" dirty="0" smtClean="0"/>
              <a:t>stejně.</a:t>
            </a:r>
            <a:endParaRPr lang="cs-CZ" dirty="0"/>
          </a:p>
        </p:txBody>
      </p:sp>
      <p:sp>
        <p:nvSpPr>
          <p:cNvPr id="32" name="Ohnutý roh 31"/>
          <p:cNvSpPr/>
          <p:nvPr/>
        </p:nvSpPr>
        <p:spPr>
          <a:xfrm>
            <a:off x="1794569" y="3675856"/>
            <a:ext cx="1820045" cy="1152128"/>
          </a:xfrm>
          <a:prstGeom prst="foldedCorner">
            <a:avLst>
              <a:gd name="adj" fmla="val 8069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Řidič nesmí zastavit/stát na přechodu pro </a:t>
            </a:r>
            <a:r>
              <a:rPr lang="cs-CZ" sz="1400" dirty="0" smtClean="0"/>
              <a:t>chodce.</a:t>
            </a:r>
            <a:endParaRPr lang="cs-CZ" dirty="0"/>
          </a:p>
        </p:txBody>
      </p:sp>
      <p:sp>
        <p:nvSpPr>
          <p:cNvPr id="33" name="Ohnutý roh 32"/>
          <p:cNvSpPr/>
          <p:nvPr/>
        </p:nvSpPr>
        <p:spPr>
          <a:xfrm>
            <a:off x="5969572" y="3675881"/>
            <a:ext cx="1820045" cy="1152128"/>
          </a:xfrm>
          <a:prstGeom prst="foldedCorner">
            <a:avLst>
              <a:gd name="adj" fmla="val 8069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V pěší zóně se pohybovat max. 20 km/h a dbát zvýšené </a:t>
            </a:r>
            <a:r>
              <a:rPr lang="cs-CZ" sz="1400" dirty="0" smtClean="0"/>
              <a:t>opatrnosti.</a:t>
            </a:r>
            <a:endParaRPr lang="cs-CZ" dirty="0"/>
          </a:p>
        </p:txBody>
      </p:sp>
      <p:pic>
        <p:nvPicPr>
          <p:cNvPr id="4098" name="Picture 2" descr="C:\Users\lanc\AppData\Local\Microsoft\Windows\Temporary Internet Files\Content.IE5\H6MY187R\MC90041130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440435"/>
            <a:ext cx="1222130" cy="1229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lanc\AppData\Local\Microsoft\Windows\Temporary Internet Files\Content.IE5\XS1UXJSC\MC900297579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5771" y="581345"/>
            <a:ext cx="1320394" cy="1820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ctrTitle"/>
          </p:nvPr>
        </p:nvSpPr>
        <p:spPr>
          <a:xfrm>
            <a:off x="107504" y="492443"/>
            <a:ext cx="4284663" cy="593725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+mn-lt"/>
                <a:cs typeface="Times New Roman" pitchFamily="18" charset="0"/>
              </a:rPr>
              <a:t>09.7 CLIL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                        </a:t>
            </a:r>
            <a:r>
              <a:rPr lang="cs-CZ" sz="1600" b="1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Chemistry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pic>
        <p:nvPicPr>
          <p:cNvPr id="7170" name="Picture 2" descr="C:\Users\lanc\AppData\Local\Microsoft\Windows\Temporary Internet Files\Content.IE5\N2HE61FP\MC90002988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037369"/>
            <a:ext cx="1152128" cy="2351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lanc\AppData\Local\Microsoft\Windows\Temporary Internet Files\Content.IE5\H6MY187R\MC90015044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0400" y="943769"/>
            <a:ext cx="1785823" cy="1563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C:\Users\lanc\AppData\Local\Microsoft\Windows\Temporary Internet Files\Content.IE5\XS1UXJSC\MP900442518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632" y="3713993"/>
            <a:ext cx="1991768" cy="132784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5" descr="C:\Users\lanc\AppData\Local\Microsoft\Windows\Temporary Internet Files\Content.IE5\XS1UXJSC\MP900182435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843558"/>
            <a:ext cx="1665458" cy="112140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se zakulaceným rohem na stejné straně 2"/>
          <p:cNvSpPr/>
          <p:nvPr/>
        </p:nvSpPr>
        <p:spPr>
          <a:xfrm>
            <a:off x="683568" y="1404262"/>
            <a:ext cx="2088232" cy="447408"/>
          </a:xfrm>
          <a:prstGeom prst="round2SameRect">
            <a:avLst>
              <a:gd name="adj1" fmla="val 50000"/>
              <a:gd name="adj2" fmla="val 0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Pedestrian</a:t>
            </a:r>
            <a:endParaRPr lang="cs-CZ" dirty="0"/>
          </a:p>
        </p:txBody>
      </p:sp>
      <p:sp>
        <p:nvSpPr>
          <p:cNvPr id="4" name="Tlačítko akce: Nápověda 3">
            <a:hlinkClick r:id="" action="ppaction://noaction" highlightClick="1"/>
          </p:cNvPr>
          <p:cNvSpPr/>
          <p:nvPr/>
        </p:nvSpPr>
        <p:spPr>
          <a:xfrm>
            <a:off x="2411760" y="2139702"/>
            <a:ext cx="360040" cy="367691"/>
          </a:xfrm>
          <a:prstGeom prst="actionButtonHelp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Vývojový diagram: štítek 4"/>
          <p:cNvSpPr/>
          <p:nvPr/>
        </p:nvSpPr>
        <p:spPr>
          <a:xfrm>
            <a:off x="2699792" y="2507393"/>
            <a:ext cx="1656184" cy="1432509"/>
          </a:xfrm>
          <a:prstGeom prst="flowChartPunchedCard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= person </a:t>
            </a:r>
            <a:r>
              <a:rPr lang="cs-CZ" dirty="0" err="1" smtClean="0"/>
              <a:t>traveling</a:t>
            </a:r>
            <a:r>
              <a:rPr lang="cs-CZ" dirty="0" smtClean="0"/>
              <a:t> on </a:t>
            </a:r>
            <a:r>
              <a:rPr lang="cs-CZ" dirty="0" err="1" smtClean="0"/>
              <a:t>foot</a:t>
            </a:r>
            <a:r>
              <a:rPr lang="cs-CZ" dirty="0" smtClean="0"/>
              <a:t>, on </a:t>
            </a:r>
            <a:r>
              <a:rPr lang="cs-CZ" dirty="0" err="1" smtClean="0"/>
              <a:t>rollers</a:t>
            </a:r>
            <a:r>
              <a:rPr lang="cs-CZ" dirty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wheelchairs</a:t>
            </a:r>
            <a:endParaRPr lang="cs-CZ" dirty="0"/>
          </a:p>
        </p:txBody>
      </p:sp>
      <p:sp>
        <p:nvSpPr>
          <p:cNvPr id="7" name="Vývojový diagram: alternativní postup 6"/>
          <p:cNvSpPr/>
          <p:nvPr/>
        </p:nvSpPr>
        <p:spPr>
          <a:xfrm>
            <a:off x="5076056" y="2787774"/>
            <a:ext cx="1368152" cy="568413"/>
          </a:xfrm>
          <a:prstGeom prst="flowChartAlternateProces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Footpaths</a:t>
            </a:r>
            <a:endParaRPr lang="cs-CZ" dirty="0"/>
          </a:p>
        </p:txBody>
      </p:sp>
      <p:cxnSp>
        <p:nvCxnSpPr>
          <p:cNvPr id="10" name="Přímá spojnice se šipkou 9"/>
          <p:cNvCxnSpPr>
            <a:stCxn id="7" idx="3"/>
            <a:endCxn id="13" idx="1"/>
          </p:cNvCxnSpPr>
          <p:nvPr/>
        </p:nvCxnSpPr>
        <p:spPr>
          <a:xfrm flipV="1">
            <a:off x="6444208" y="3071980"/>
            <a:ext cx="1080120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>
            <a:stCxn id="7" idx="3"/>
            <a:endCxn id="36" idx="1"/>
          </p:cNvCxnSpPr>
          <p:nvPr/>
        </p:nvCxnSpPr>
        <p:spPr>
          <a:xfrm>
            <a:off x="6444208" y="3071981"/>
            <a:ext cx="1080120" cy="12957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3" name="Obdélník 12"/>
          <p:cNvSpPr/>
          <p:nvPr/>
        </p:nvSpPr>
        <p:spPr>
          <a:xfrm>
            <a:off x="7524328" y="2639932"/>
            <a:ext cx="1368152" cy="86409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Sidewalk</a:t>
            </a:r>
            <a:endParaRPr lang="cs-CZ" dirty="0" smtClean="0"/>
          </a:p>
          <a:p>
            <a:pPr algn="ctr"/>
            <a:r>
              <a:rPr lang="cs-CZ" sz="1400" dirty="0" smtClean="0"/>
              <a:t>(</a:t>
            </a:r>
            <a:r>
              <a:rPr lang="cs-CZ" sz="1400" dirty="0" err="1" smtClean="0"/>
              <a:t>American</a:t>
            </a:r>
            <a:r>
              <a:rPr lang="cs-CZ" sz="1400" dirty="0" smtClean="0"/>
              <a:t> </a:t>
            </a:r>
            <a:r>
              <a:rPr lang="cs-CZ" sz="1400" dirty="0" err="1" smtClean="0"/>
              <a:t>English</a:t>
            </a:r>
            <a:r>
              <a:rPr lang="cs-CZ" sz="1400" dirty="0" smtClean="0"/>
              <a:t>)</a:t>
            </a:r>
            <a:endParaRPr lang="cs-CZ" sz="1400" dirty="0"/>
          </a:p>
        </p:txBody>
      </p:sp>
      <p:sp>
        <p:nvSpPr>
          <p:cNvPr id="36" name="Obdélník 35"/>
          <p:cNvSpPr/>
          <p:nvPr/>
        </p:nvSpPr>
        <p:spPr>
          <a:xfrm>
            <a:off x="7524328" y="3935710"/>
            <a:ext cx="1368152" cy="86409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Pavement</a:t>
            </a:r>
            <a:endParaRPr lang="cs-CZ" dirty="0" smtClean="0"/>
          </a:p>
          <a:p>
            <a:pPr algn="ctr"/>
            <a:r>
              <a:rPr lang="cs-CZ" sz="1400" dirty="0" smtClean="0"/>
              <a:t>(</a:t>
            </a:r>
            <a:r>
              <a:rPr lang="cs-CZ" sz="1400" dirty="0" err="1" smtClean="0"/>
              <a:t>British</a:t>
            </a:r>
            <a:r>
              <a:rPr lang="cs-CZ" sz="1400" dirty="0" smtClean="0"/>
              <a:t> </a:t>
            </a:r>
            <a:r>
              <a:rPr lang="cs-CZ" sz="1400" dirty="0" err="1" smtClean="0"/>
              <a:t>English</a:t>
            </a:r>
            <a:r>
              <a:rPr lang="cs-CZ" sz="1400" dirty="0" smtClean="0"/>
              <a:t>)</a:t>
            </a:r>
            <a:endParaRPr lang="cs-CZ" sz="14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ctrTitle"/>
          </p:nvPr>
        </p:nvSpPr>
        <p:spPr>
          <a:xfrm>
            <a:off x="107950" y="523875"/>
            <a:ext cx="2916238" cy="534988"/>
          </a:xfrm>
        </p:spPr>
        <p:txBody>
          <a:bodyPr/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09.8 Test znalostí</a:t>
            </a:r>
          </a:p>
        </p:txBody>
      </p:sp>
      <p:sp>
        <p:nvSpPr>
          <p:cNvPr id="29699" name="TextovéPole 1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516688" y="3867150"/>
            <a:ext cx="23034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sz="1200">
              <a:latin typeface="Times New Roman" pitchFamily="18" charset="0"/>
            </a:endParaRPr>
          </a:p>
          <a:p>
            <a:endParaRPr lang="cs-CZ" sz="1200">
              <a:latin typeface="Times New Roman" pitchFamily="18" charset="0"/>
            </a:endParaRPr>
          </a:p>
        </p:txBody>
      </p:sp>
      <p:sp>
        <p:nvSpPr>
          <p:cNvPr id="29700" name="TextovéPole 12"/>
          <p:cNvSpPr txBox="1">
            <a:spLocks noChangeArrowheads="1"/>
          </p:cNvSpPr>
          <p:nvPr/>
        </p:nvSpPr>
        <p:spPr bwMode="auto">
          <a:xfrm>
            <a:off x="7667625" y="1193800"/>
            <a:ext cx="14763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1200" b="1" dirty="0">
                <a:solidFill>
                  <a:srgbClr val="813763"/>
                </a:solidFill>
                <a:latin typeface="Times New Roman" pitchFamily="18" charset="0"/>
              </a:rPr>
              <a:t>Správné odpovědi:</a:t>
            </a: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9905741"/>
              </p:ext>
            </p:extLst>
          </p:nvPr>
        </p:nvGraphicFramePr>
        <p:xfrm>
          <a:off x="107504" y="1027087"/>
          <a:ext cx="7596634" cy="39190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3492178"/>
              </a:tblGrid>
              <a:tr h="2120727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</a:rPr>
                        <a:t>Mimo přechod můžeš přecházet pouze, pokud je přechod vzdálen více </a:t>
                      </a: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</a:rPr>
                        <a:t>jak …?</a:t>
                      </a:r>
                      <a:endParaRPr lang="cs-CZ" sz="1600" b="1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indent="0" algn="l">
                        <a:buNone/>
                      </a:pPr>
                      <a:endParaRPr lang="cs-CZ" sz="1600" b="1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a/  40 m</a:t>
                      </a: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50 m</a:t>
                      </a: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 30 m</a:t>
                      </a: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</a:t>
                      </a:r>
                      <a:r>
                        <a:rPr lang="cs-CZ" sz="16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70 m</a:t>
                      </a:r>
                      <a:endParaRPr lang="cs-CZ" sz="1600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  Mezi chodce </a:t>
                      </a:r>
                      <a:r>
                        <a:rPr lang="cs-CZ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nepatří?</a:t>
                      </a:r>
                      <a:endParaRPr lang="cs-CZ" sz="16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endParaRPr lang="cs-CZ" sz="1600" b="1" baseline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a/   člověk tlačící kočárek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 člověk jedoucí na bruslích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  člověk jedoucí na kole</a:t>
                      </a: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  člověk pohybující se na lyžích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1644286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Přes přechod </a:t>
                      </a: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chodec …?</a:t>
                      </a:r>
                      <a:endParaRPr lang="cs-CZ" sz="16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cs-CZ" sz="16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přechází vpravo</a:t>
                      </a:r>
                      <a:endParaRPr lang="cs-CZ" sz="16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může přejít kdykoliv</a:t>
                      </a:r>
                    </a:p>
                    <a:p>
                      <a:pPr marL="342900" indent="-342900" algn="l"/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 přechází pomalu bez</a:t>
                      </a:r>
                      <a:r>
                        <a:rPr lang="cs-CZ" sz="16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ohledu na hustotu provozu</a:t>
                      </a:r>
                      <a:endParaRPr lang="cs-CZ" sz="16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 přechází bez rozhlédnutí</a:t>
                      </a:r>
                      <a:endParaRPr lang="cs-CZ" sz="1600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  <a:defRPr/>
                      </a:pP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 krajnici se pohybujeme…?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   vždycky vlevo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 pouze samostatně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  vždycky vpravo</a:t>
                      </a:r>
                      <a:endParaRPr lang="cs-CZ" sz="1600" baseline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  ve </a:t>
                      </a:r>
                      <a:r>
                        <a:rPr lang="cs-CZ" sz="16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dvojici, </a:t>
                      </a:r>
                      <a:r>
                        <a:rPr lang="cs-CZ" sz="16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pokud neohrožujeme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bezpečnost provozu</a:t>
                      </a:r>
                      <a:endParaRPr lang="cs-CZ" sz="16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7994650" y="1439863"/>
            <a:ext cx="503238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buFontTx/>
              <a:buAutoNum type="arabicPeriod"/>
            </a:pPr>
            <a:endParaRPr lang="cs-CZ" sz="1200" dirty="0">
              <a:latin typeface="Times New Roman" pitchFamily="18" charset="0"/>
            </a:endParaRPr>
          </a:p>
          <a:p>
            <a:pPr marL="228600" indent="-228600">
              <a:buFontTx/>
              <a:buAutoNum type="arabicPeriod"/>
            </a:pPr>
            <a:r>
              <a:rPr lang="cs-CZ" sz="1200" dirty="0" smtClean="0">
                <a:latin typeface="Times New Roman" pitchFamily="18" charset="0"/>
              </a:rPr>
              <a:t>b</a:t>
            </a:r>
            <a:endParaRPr lang="cs-CZ" sz="1200" dirty="0">
              <a:latin typeface="Times New Roman" pitchFamily="18" charset="0"/>
            </a:endParaRPr>
          </a:p>
          <a:p>
            <a:pPr marL="228600" indent="-228600">
              <a:buFontTx/>
              <a:buAutoNum type="arabicPeriod"/>
            </a:pPr>
            <a:r>
              <a:rPr lang="cs-CZ" sz="1200" dirty="0" smtClean="0">
                <a:latin typeface="Times New Roman" pitchFamily="18" charset="0"/>
              </a:rPr>
              <a:t>a</a:t>
            </a:r>
            <a:endParaRPr lang="cs-CZ" sz="1200" dirty="0">
              <a:latin typeface="Times New Roman" pitchFamily="18" charset="0"/>
            </a:endParaRPr>
          </a:p>
          <a:p>
            <a:pPr marL="228600" indent="-228600">
              <a:buFontTx/>
              <a:buAutoNum type="arabicPeriod"/>
            </a:pPr>
            <a:r>
              <a:rPr lang="cs-CZ" sz="1200" dirty="0" smtClean="0">
                <a:latin typeface="Times New Roman" pitchFamily="18" charset="0"/>
              </a:rPr>
              <a:t>c</a:t>
            </a:r>
            <a:endParaRPr lang="cs-CZ" sz="1200" dirty="0">
              <a:latin typeface="Times New Roman" pitchFamily="18" charset="0"/>
            </a:endParaRPr>
          </a:p>
          <a:p>
            <a:pPr marL="228600" indent="-228600">
              <a:buFontTx/>
              <a:buAutoNum type="arabicPeriod"/>
            </a:pPr>
            <a:r>
              <a:rPr lang="cs-CZ" sz="1200" dirty="0" smtClean="0">
                <a:latin typeface="Times New Roman" pitchFamily="18" charset="0"/>
              </a:rPr>
              <a:t>d</a:t>
            </a:r>
            <a:endParaRPr lang="cs-CZ" sz="1200" dirty="0">
              <a:latin typeface="Times New Roman" pitchFamily="18" charset="0"/>
            </a:endParaRPr>
          </a:p>
          <a:p>
            <a:pPr marL="228600" indent="-228600"/>
            <a:endParaRPr lang="cs-CZ" sz="1200" dirty="0">
              <a:latin typeface="Times New Roman" pitchFamily="18" charset="0"/>
            </a:endParaRPr>
          </a:p>
        </p:txBody>
      </p:sp>
      <p:sp>
        <p:nvSpPr>
          <p:cNvPr id="29713" name="TextovéPole 16"/>
          <p:cNvSpPr txBox="1">
            <a:spLocks noChangeArrowheads="1"/>
          </p:cNvSpPr>
          <p:nvPr/>
        </p:nvSpPr>
        <p:spPr bwMode="auto">
          <a:xfrm>
            <a:off x="7704138" y="4237038"/>
            <a:ext cx="1439862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>
                <a:solidFill>
                  <a:srgbClr val="813763"/>
                </a:solidFill>
                <a:latin typeface="Times New Roman" pitchFamily="18" charset="0"/>
              </a:rPr>
              <a:t>Test  na známku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- II.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škola Děčín VI, Na Stráni 879/2  – příspěvková organizace                      	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Chemie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Elektronická  učebnice –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Základní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škola Děčín VI, Na Stráni 879/2  – příspěvková organizace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Výchova ke zdraví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+mn-lt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107950" y="523875"/>
            <a:ext cx="4536058" cy="534988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09.9 Použité zdroje, citace</a:t>
            </a:r>
          </a:p>
        </p:txBody>
      </p:sp>
      <p:sp>
        <p:nvSpPr>
          <p:cNvPr id="4" name="Obdélník 3"/>
          <p:cNvSpPr/>
          <p:nvPr/>
        </p:nvSpPr>
        <p:spPr>
          <a:xfrm>
            <a:off x="611560" y="1419622"/>
            <a:ext cx="7704856" cy="26642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cs-CZ" dirty="0" smtClean="0"/>
              <a:t>Obrázky z databáze klipart</a:t>
            </a:r>
          </a:p>
          <a:p>
            <a:pPr marL="342900" indent="-342900">
              <a:buAutoNum type="arabicPeriod"/>
            </a:pP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www.policie.cz/clanek/chodec-ucastnik-silnicniho-provozu.aspx</a:t>
            </a:r>
            <a:r>
              <a:rPr lang="cs-CZ" dirty="0" smtClean="0"/>
              <a:t> (poslední přístup: 13. 3. 2013)</a:t>
            </a:r>
          </a:p>
        </p:txBody>
      </p:sp>
    </p:spTree>
    <p:extLst>
      <p:ext uri="{BB962C8B-B14F-4D97-AF65-F5344CB8AC3E}">
        <p14:creationId xmlns:p14="http://schemas.microsoft.com/office/powerpoint/2010/main" val="141872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TC010219413[[fn=Motiv vzorku kravaty]]</Template>
  <TotalTime>6460</TotalTime>
  <Words>1081</Words>
  <Application>Microsoft Office PowerPoint</Application>
  <PresentationFormat>Předvádění na obrazovce (16:9)</PresentationFormat>
  <Paragraphs>127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09.1  Chodec v silničním provozu</vt:lpstr>
      <vt:lpstr>09.2 Co již víme?</vt:lpstr>
      <vt:lpstr>09.3 Jaké si řekneme nové termíny a názvy?</vt:lpstr>
      <vt:lpstr>Prezentace aplikace PowerPoint</vt:lpstr>
      <vt:lpstr>Prezentace aplikace PowerPoint</vt:lpstr>
      <vt:lpstr>Prezentace aplikace PowerPoint</vt:lpstr>
      <vt:lpstr>09.7 CLIL</vt:lpstr>
      <vt:lpstr>09.8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kadlecova</cp:lastModifiedBy>
  <cp:revision>390</cp:revision>
  <dcterms:created xsi:type="dcterms:W3CDTF">2010-10-18T18:21:56Z</dcterms:created>
  <dcterms:modified xsi:type="dcterms:W3CDTF">2013-04-25T11:39:28Z</dcterms:modified>
</cp:coreProperties>
</file>