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58" r:id="rId4"/>
    <p:sldId id="260" r:id="rId5"/>
    <p:sldId id="261" r:id="rId6"/>
    <p:sldId id="264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4747"/>
    <a:srgbClr val="A6F616"/>
    <a:srgbClr val="FF3300"/>
    <a:srgbClr val="FFCCCC"/>
    <a:srgbClr val="FF66CC"/>
    <a:srgbClr val="FF99CC"/>
    <a:srgbClr val="FF3399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51" autoAdjust="0"/>
  </p:normalViewPr>
  <p:slideViewPr>
    <p:cSldViewPr>
      <p:cViewPr>
        <p:scale>
          <a:sx n="100" d="100"/>
          <a:sy n="100" d="100"/>
        </p:scale>
        <p:origin x="-5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71B2FD-3F70-41BE-AA6B-5CB3CC31F150}" type="datetimeFigureOut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5FE3D4-B738-446D-A8ED-C28BD76399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5432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187500-CD5E-4E4D-9D24-AA1031C7B6AB}" type="datetimeFigureOut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3212D9-A666-4BAA-B445-F42B2B4DF6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184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CE216F-19EA-41A6-8ADC-4943C14B091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FF4A6-D6CB-427E-979E-E2C311FC3E1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4FC1B-A079-46C5-8218-0E8114B5E0D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09ADAB-35D3-412B-A6BD-8443CAE669D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591E6-40B5-4C63-B5CE-55CFA7C7F03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98BF56-A106-4CFF-BEC1-F3FB805226A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dirty="0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A21B6C-DDE4-4083-B2A1-6FCFA232909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F0919-94FF-48E3-B3F8-829245B9D3A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F70D-9175-4657-93D1-7E968EC45084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8D91-7328-4699-9A04-CA45A399F9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C482-F6D3-4352-82A8-0DCB79F36B82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83B7-22DA-4876-8F63-B39EDE910C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5D24-EE24-4921-9ABF-2A45249AA5E7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43D0-3CEE-4F3B-9929-6C705658FD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D744-3CF6-443C-9E7B-81CE4D4808E2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6C96-E4D5-4E78-A66B-6B21BDFDEF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F7BA-6C19-41DD-8895-B88E9EFD4B6D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9188-07AD-49A7-8F2D-89B1F0C514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0DEEC-834C-43AB-9739-128CA9A2CFB3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4584-E23D-45D3-BF82-03E981154D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378E-C046-44C8-BA11-3FF3AFE9C512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1348-532C-4F9C-A819-F4CA6CCCC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8488-C101-4DCF-A118-BE0619E721D3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01C5-20AF-46BE-827D-4011917CE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D998-96B3-49A9-8F2C-5BF16D48F177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AD53-E737-40A2-833B-D4DE96DD6C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C866-336F-4334-8F58-AB1B5D5691A2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7AF4-1CE9-4020-82B3-7660ABD945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6E2D-BF17-499A-B6A7-7C79E63221B6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4C3B-3EA0-48FB-ABCD-46107E1506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duotone>
              <a:prstClr val="black"/>
              <a:schemeClr val="accent6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8338D-9B4E-4BC3-9920-EAC0A151A20F}" type="datetime1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1C0C48-EDFB-4B4A-B26E-A43A0B68E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5095" y="557953"/>
            <a:ext cx="8885238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08.1  Jak ošetřit některá poranění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4479636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Mgr. Lukáš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Lanč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</p:txBody>
      </p:sp>
      <p:pic>
        <p:nvPicPr>
          <p:cNvPr id="5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4543335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lanc\AppData\Local\Microsoft\Windows\Temporary Internet Files\Content.IE5\XS1UXJSC\MP90043119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36684"/>
            <a:ext cx="1923678" cy="19236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c\AppData\Local\Microsoft\Windows\Temporary Internet Files\Content.IE5\I30SV5A6\MP90044864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9542"/>
            <a:ext cx="2669493" cy="17796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c\AppData\Local\Microsoft\Windows\Temporary Internet Files\Content.IE5\H6MY187R\MP90022777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18140"/>
            <a:ext cx="2232248" cy="14844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644838"/>
              </p:ext>
            </p:extLst>
          </p:nvPr>
        </p:nvGraphicFramePr>
        <p:xfrm>
          <a:off x="457200" y="1200150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Lukáš </a:t>
                      </a:r>
                      <a:r>
                        <a:rPr lang="cs-CZ" dirty="0" err="1" smtClean="0"/>
                        <a:t>Lanč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01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smtClean="0"/>
                        <a:t>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Zdraví, první pomoc, úraz, zranění, krvácení, zlomenina, popálenina, poleptání.</a:t>
                      </a: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Prezentace</a:t>
                      </a:r>
                      <a:r>
                        <a:rPr lang="cs-CZ" baseline="0" dirty="0" smtClean="0"/>
                        <a:t> představuje základní informace týkající se první pomoci při vybraných zraněních, jež přímo či nepřímo ohrožují lidský život.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7950" y="523875"/>
            <a:ext cx="291623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08.10 Anotace</a:t>
            </a:r>
          </a:p>
        </p:txBody>
      </p:sp>
    </p:spTree>
    <p:extLst>
      <p:ext uri="{BB962C8B-B14F-4D97-AF65-F5344CB8AC3E}">
        <p14:creationId xmlns:p14="http://schemas.microsoft.com/office/powerpoint/2010/main" val="30213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Šipka nahoru, doprava i doleva 8"/>
          <p:cNvSpPr/>
          <p:nvPr/>
        </p:nvSpPr>
        <p:spPr>
          <a:xfrm>
            <a:off x="3105175" y="923181"/>
            <a:ext cx="1440160" cy="1288529"/>
          </a:xfrm>
          <a:prstGeom prst="leftRightUpArrow">
            <a:avLst>
              <a:gd name="adj1" fmla="val 9127"/>
              <a:gd name="adj2" fmla="val 9127"/>
              <a:gd name="adj3" fmla="val 17063"/>
            </a:avLst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hnutá šipka doprava 15"/>
          <p:cNvSpPr/>
          <p:nvPr/>
        </p:nvSpPr>
        <p:spPr>
          <a:xfrm>
            <a:off x="2267744" y="1245332"/>
            <a:ext cx="938188" cy="2916324"/>
          </a:xfrm>
          <a:prstGeom prst="curvedRightArrow">
            <a:avLst>
              <a:gd name="adj1" fmla="val 14684"/>
              <a:gd name="adj2" fmla="val 36696"/>
              <a:gd name="adj3" fmla="val 25000"/>
            </a:avLst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4099" name="Picture 3" descr="C:\Users\lanc\AppData\Local\Microsoft\Windows\Temporary Internet Files\Content.IE5\H6MY187R\MP90042523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5" y="1095586"/>
            <a:ext cx="2133339" cy="14183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anc\AppData\Local\Microsoft\Windows\Temporary Internet Files\Content.IE5\N2HE61FP\MP90042523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12624" y="3031820"/>
            <a:ext cx="1523312" cy="229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46038" y="565150"/>
            <a:ext cx="2819846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+mn-lt"/>
                <a:cs typeface="Times New Roman" pitchFamily="18" charset="0"/>
              </a:rPr>
              <a:t>08.2 Co již víme?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105175" y="915566"/>
            <a:ext cx="1440160" cy="64807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Poranění</a:t>
            </a:r>
            <a:endParaRPr lang="cs-CZ" dirty="0"/>
          </a:p>
        </p:txBody>
      </p:sp>
      <p:sp>
        <p:nvSpPr>
          <p:cNvPr id="4" name="Tlačítko akce: Nápověda 3">
            <a:hlinkClick r:id="" action="ppaction://noaction" highlightClick="1"/>
          </p:cNvPr>
          <p:cNvSpPr/>
          <p:nvPr/>
        </p:nvSpPr>
        <p:spPr>
          <a:xfrm>
            <a:off x="4788024" y="1095586"/>
            <a:ext cx="288032" cy="28803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364088" y="1075841"/>
            <a:ext cx="2808312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+mn-lt"/>
              </a:rPr>
              <a:t>= mechanické poškození organismu</a:t>
            </a:r>
          </a:p>
        </p:txBody>
      </p:sp>
      <p:sp>
        <p:nvSpPr>
          <p:cNvPr id="10" name="Ovál 9"/>
          <p:cNvSpPr/>
          <p:nvPr/>
        </p:nvSpPr>
        <p:spPr>
          <a:xfrm>
            <a:off x="4788024" y="1740235"/>
            <a:ext cx="1800200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  <a:r>
              <a:rPr lang="cs-CZ" dirty="0" smtClean="0"/>
              <a:t>ovrchová</a:t>
            </a:r>
            <a:endParaRPr lang="cs-CZ" dirty="0"/>
          </a:p>
        </p:txBody>
      </p:sp>
      <p:sp>
        <p:nvSpPr>
          <p:cNvPr id="11" name="Násobení 10"/>
          <p:cNvSpPr/>
          <p:nvPr/>
        </p:nvSpPr>
        <p:spPr>
          <a:xfrm>
            <a:off x="6426206" y="2199672"/>
            <a:ext cx="684076" cy="684076"/>
          </a:xfrm>
          <a:prstGeom prst="mathMultiply">
            <a:avLst>
              <a:gd name="adj1" fmla="val 165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Násobení 27"/>
          <p:cNvSpPr/>
          <p:nvPr/>
        </p:nvSpPr>
        <p:spPr>
          <a:xfrm>
            <a:off x="1138325" y="2241612"/>
            <a:ext cx="684076" cy="684076"/>
          </a:xfrm>
          <a:prstGeom prst="mathMultiply">
            <a:avLst>
              <a:gd name="adj1" fmla="val 165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/>
          <p:cNvSpPr/>
          <p:nvPr/>
        </p:nvSpPr>
        <p:spPr>
          <a:xfrm>
            <a:off x="7110282" y="2720516"/>
            <a:ext cx="1584176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  <a:r>
              <a:rPr lang="cs-CZ" dirty="0" smtClean="0"/>
              <a:t>nitřní</a:t>
            </a:r>
            <a:endParaRPr lang="cs-CZ" dirty="0"/>
          </a:p>
        </p:txBody>
      </p:sp>
      <p:sp>
        <p:nvSpPr>
          <p:cNvPr id="31" name="Ovál 30"/>
          <p:cNvSpPr/>
          <p:nvPr/>
        </p:nvSpPr>
        <p:spPr>
          <a:xfrm>
            <a:off x="1490167" y="1687277"/>
            <a:ext cx="1353641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l</a:t>
            </a:r>
            <a:r>
              <a:rPr lang="cs-CZ" dirty="0" smtClean="0"/>
              <a:t>ehká</a:t>
            </a:r>
            <a:endParaRPr lang="cs-CZ" dirty="0"/>
          </a:p>
        </p:txBody>
      </p:sp>
      <p:sp>
        <p:nvSpPr>
          <p:cNvPr id="32" name="Ovál 31"/>
          <p:cNvSpPr/>
          <p:nvPr/>
        </p:nvSpPr>
        <p:spPr>
          <a:xfrm>
            <a:off x="134405" y="2912044"/>
            <a:ext cx="1600225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  <a:r>
              <a:rPr lang="cs-CZ" dirty="0" smtClean="0"/>
              <a:t>ážná</a:t>
            </a:r>
            <a:r>
              <a:rPr lang="cs-CZ" dirty="0" smtClean="0"/>
              <a:t>, až smrtelná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1835696" y="3236080"/>
            <a:ext cx="509041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105175" y="2852939"/>
            <a:ext cx="2258913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</a:rPr>
              <a:t>č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asto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nebezpečnější </a:t>
            </a:r>
            <a:r>
              <a:rPr lang="cs-CZ" sz="1400" dirty="0">
                <a:solidFill>
                  <a:schemeClr val="tx1"/>
                </a:solidFill>
                <a:latin typeface="+mn-lt"/>
              </a:rPr>
              <a:t>–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proč</a:t>
            </a:r>
            <a:r>
              <a:rPr lang="cs-CZ" sz="1400" dirty="0">
                <a:solidFill>
                  <a:schemeClr val="tx1"/>
                </a:solidFill>
                <a:latin typeface="+mn-lt"/>
              </a:rPr>
              <a:t>?</a:t>
            </a:r>
          </a:p>
        </p:txBody>
      </p:sp>
      <p:sp>
        <p:nvSpPr>
          <p:cNvPr id="21" name="Popisek se šipkou dolů 20"/>
          <p:cNvSpPr/>
          <p:nvPr/>
        </p:nvSpPr>
        <p:spPr>
          <a:xfrm>
            <a:off x="3306713" y="3729608"/>
            <a:ext cx="1728192" cy="864096"/>
          </a:xfrm>
          <a:prstGeom prst="downArrowCallout">
            <a:avLst>
              <a:gd name="adj1" fmla="val 13977"/>
              <a:gd name="adj2" fmla="val 17284"/>
              <a:gd name="adj3" fmla="val 25000"/>
              <a:gd name="adj4" fmla="val 55056"/>
            </a:avLst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  <a:r>
              <a:rPr lang="cs-CZ" dirty="0" smtClean="0"/>
              <a:t>ožné </a:t>
            </a:r>
            <a:r>
              <a:rPr lang="cs-CZ" dirty="0" smtClean="0"/>
              <a:t>příčiny: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807988" y="4720957"/>
            <a:ext cx="4853285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racovní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úraz, dopravní nehoda, pád, neopatrnost, úmysl,…</a:t>
            </a:r>
          </a:p>
        </p:txBody>
      </p:sp>
      <p:pic>
        <p:nvPicPr>
          <p:cNvPr id="4100" name="Picture 4" descr="C:\Users\lanc\AppData\Local\Microsoft\Windows\Temporary Internet Files\Content.IE5\I30SV5A6\MC90033921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521459"/>
            <a:ext cx="1050291" cy="105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anc\AppData\Local\Microsoft\Windows\Temporary Internet Files\Content.IE5\XS1UXJSC\MC90041357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0694">
            <a:off x="753568" y="3059321"/>
            <a:ext cx="1473197" cy="214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anc\AppData\Local\Microsoft\Windows\Temporary Internet Files\Content.IE5\N2HE61FP\MC90002782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94" y="2862615"/>
            <a:ext cx="1378679" cy="134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lanc\AppData\Local\Microsoft\Windows\Temporary Internet Files\Content.IE5\H6MY187R\MC90036100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5" y="3288503"/>
            <a:ext cx="1647749" cy="18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nc\AppData\Local\Microsoft\Windows\Temporary Internet Files\Content.IE5\I30SV5A6\MP90044871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612" y="3158480"/>
            <a:ext cx="2084851" cy="15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950" y="544513"/>
            <a:ext cx="6192242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+mn-lt"/>
                <a:cs typeface="Times New Roman" pitchFamily="18" charset="0"/>
              </a:rPr>
              <a:t>08.3 </a:t>
            </a:r>
            <a:r>
              <a:rPr lang="cs-CZ" sz="2500" b="1" dirty="0">
                <a:latin typeface="+mn-lt"/>
                <a:cs typeface="Times New Roman" pitchFamily="18" charset="0"/>
              </a:rPr>
              <a:t>Jaké si řekneme nové termíny a názvy?</a:t>
            </a:r>
            <a:endParaRPr lang="cs-CZ" sz="2500" b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67544" y="1347614"/>
            <a:ext cx="1656184" cy="864096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Jak ošetřit krvácení?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>
            <a:off x="2195736" y="1347614"/>
            <a:ext cx="1368152" cy="216024"/>
          </a:xfrm>
          <a:prstGeom prst="rightArrow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e zakulaceným rohem na stejné straně 8"/>
          <p:cNvSpPr/>
          <p:nvPr/>
        </p:nvSpPr>
        <p:spPr>
          <a:xfrm>
            <a:off x="3755157" y="1197521"/>
            <a:ext cx="1008112" cy="576064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  <a:r>
              <a:rPr lang="cs-CZ" dirty="0" smtClean="0"/>
              <a:t>nější</a:t>
            </a:r>
            <a:endParaRPr lang="cs-CZ" dirty="0"/>
          </a:p>
        </p:txBody>
      </p:sp>
      <p:sp>
        <p:nvSpPr>
          <p:cNvPr id="30" name="Obdélník se zakulaceným rohem na stejné straně 29"/>
          <p:cNvSpPr/>
          <p:nvPr/>
        </p:nvSpPr>
        <p:spPr>
          <a:xfrm>
            <a:off x="5479082" y="1197521"/>
            <a:ext cx="1152128" cy="576064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  <a:r>
              <a:rPr lang="cs-CZ" dirty="0" smtClean="0"/>
              <a:t>nitřní</a:t>
            </a:r>
            <a:endParaRPr lang="cs-CZ" dirty="0"/>
          </a:p>
        </p:txBody>
      </p:sp>
      <p:sp>
        <p:nvSpPr>
          <p:cNvPr id="10" name="Násobení 9"/>
          <p:cNvSpPr/>
          <p:nvPr/>
        </p:nvSpPr>
        <p:spPr>
          <a:xfrm>
            <a:off x="4921374" y="1302482"/>
            <a:ext cx="360040" cy="360040"/>
          </a:xfrm>
          <a:prstGeom prst="mathMultiply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6876256" y="1301737"/>
            <a:ext cx="216024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+mn-lt"/>
              </a:rPr>
              <a:t>- nutný operativní zákrok</a:t>
            </a:r>
          </a:p>
        </p:txBody>
      </p:sp>
      <p:sp>
        <p:nvSpPr>
          <p:cNvPr id="17" name="Šipka doprava 16"/>
          <p:cNvSpPr/>
          <p:nvPr/>
        </p:nvSpPr>
        <p:spPr>
          <a:xfrm>
            <a:off x="2195736" y="1851670"/>
            <a:ext cx="2952328" cy="216024"/>
          </a:xfrm>
          <a:prstGeom prst="rightArrow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se zakulaceným rohem na stejné straně 32"/>
          <p:cNvSpPr/>
          <p:nvPr/>
        </p:nvSpPr>
        <p:spPr>
          <a:xfrm>
            <a:off x="5281414" y="1851670"/>
            <a:ext cx="1440160" cy="576064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vlásečnicové</a:t>
            </a:r>
            <a:endParaRPr lang="cs-CZ" sz="1600" dirty="0"/>
          </a:p>
        </p:txBody>
      </p:sp>
      <p:sp>
        <p:nvSpPr>
          <p:cNvPr id="19" name="Ohnutý roh 18"/>
          <p:cNvSpPr/>
          <p:nvPr/>
        </p:nvSpPr>
        <p:spPr>
          <a:xfrm>
            <a:off x="6910486" y="1851670"/>
            <a:ext cx="2110730" cy="1440160"/>
          </a:xfrm>
          <a:prstGeom prst="foldedCorner">
            <a:avLst>
              <a:gd name="adj" fmla="val 111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smtClean="0"/>
              <a:t>- drobné poranění, často </a:t>
            </a:r>
          </a:p>
          <a:p>
            <a:r>
              <a:rPr lang="cs-CZ" sz="1400" dirty="0" smtClean="0"/>
              <a:t>   přestane krvácet samo</a:t>
            </a:r>
          </a:p>
          <a:p>
            <a:r>
              <a:rPr lang="cs-CZ" sz="1400" dirty="0" smtClean="0"/>
              <a:t>- odstranění nečistot, </a:t>
            </a:r>
          </a:p>
          <a:p>
            <a:r>
              <a:rPr lang="cs-CZ" sz="1400" dirty="0" smtClean="0"/>
              <a:t>  desinfekce rány, překrytí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náplastí či obvazem</a:t>
            </a:r>
            <a:endParaRPr lang="cs-CZ" sz="1400" dirty="0"/>
          </a:p>
        </p:txBody>
      </p:sp>
      <p:sp>
        <p:nvSpPr>
          <p:cNvPr id="35" name="Obdélník se zakulaceným rohem na stejné straně 34"/>
          <p:cNvSpPr/>
          <p:nvPr/>
        </p:nvSpPr>
        <p:spPr>
          <a:xfrm>
            <a:off x="3419872" y="2582416"/>
            <a:ext cx="1080120" cy="576064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žilní</a:t>
            </a:r>
            <a:endParaRPr lang="cs-CZ" sz="1600" dirty="0"/>
          </a:p>
        </p:txBody>
      </p:sp>
      <p:sp>
        <p:nvSpPr>
          <p:cNvPr id="39" name="Ohnutý roh 38"/>
          <p:cNvSpPr/>
          <p:nvPr/>
        </p:nvSpPr>
        <p:spPr>
          <a:xfrm>
            <a:off x="4586088" y="2582416"/>
            <a:ext cx="2218160" cy="1656184"/>
          </a:xfrm>
          <a:prstGeom prst="foldedCorner">
            <a:avLst>
              <a:gd name="adj" fmla="val 111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smtClean="0"/>
              <a:t>- krev volně vytéká z rány</a:t>
            </a:r>
          </a:p>
          <a:p>
            <a:r>
              <a:rPr lang="cs-CZ" sz="1400" dirty="0" smtClean="0"/>
              <a:t>- ránu pokud možno do </a:t>
            </a:r>
          </a:p>
          <a:p>
            <a:r>
              <a:rPr lang="cs-CZ" sz="1400" dirty="0" smtClean="0"/>
              <a:t>  zvýšené polohy</a:t>
            </a:r>
          </a:p>
          <a:p>
            <a:r>
              <a:rPr lang="cs-CZ" sz="1400" dirty="0" smtClean="0"/>
              <a:t>- odstranění nečistot, </a:t>
            </a:r>
          </a:p>
          <a:p>
            <a:r>
              <a:rPr lang="cs-CZ" sz="1400" dirty="0" smtClean="0"/>
              <a:t>  desinfekce okolo rány,   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překrytí náplastí či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obvazem (často tlakovým)</a:t>
            </a:r>
            <a:endParaRPr lang="cs-CZ" sz="1400" dirty="0"/>
          </a:p>
        </p:txBody>
      </p:sp>
      <p:sp>
        <p:nvSpPr>
          <p:cNvPr id="40" name="Obdélník se zakulaceným rohem na stejné straně 39"/>
          <p:cNvSpPr/>
          <p:nvPr/>
        </p:nvSpPr>
        <p:spPr>
          <a:xfrm>
            <a:off x="1043608" y="3291830"/>
            <a:ext cx="1080120" cy="576064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tepenné</a:t>
            </a:r>
            <a:endParaRPr lang="cs-CZ" sz="1600" dirty="0"/>
          </a:p>
        </p:txBody>
      </p:sp>
      <p:sp>
        <p:nvSpPr>
          <p:cNvPr id="42" name="Ohnutý roh 41"/>
          <p:cNvSpPr/>
          <p:nvPr/>
        </p:nvSpPr>
        <p:spPr>
          <a:xfrm>
            <a:off x="2195736" y="3291830"/>
            <a:ext cx="2304256" cy="1851670"/>
          </a:xfrm>
          <a:prstGeom prst="foldedCorner">
            <a:avLst>
              <a:gd name="adj" fmla="val 111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smtClean="0"/>
              <a:t>- krev má temný odstín, </a:t>
            </a:r>
          </a:p>
          <a:p>
            <a:r>
              <a:rPr lang="cs-CZ" sz="1400" dirty="0" smtClean="0"/>
              <a:t>  vystřikuje v tepové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frekvenci</a:t>
            </a:r>
          </a:p>
          <a:p>
            <a:r>
              <a:rPr lang="cs-CZ" sz="1400" dirty="0" smtClean="0"/>
              <a:t>- tepnu okamžitě stlačit v </a:t>
            </a:r>
          </a:p>
          <a:p>
            <a:r>
              <a:rPr lang="cs-CZ" sz="1400" dirty="0" smtClean="0"/>
              <a:t>  místě poranění, do zvýšené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polohy </a:t>
            </a:r>
          </a:p>
          <a:p>
            <a:r>
              <a:rPr lang="cs-CZ" sz="1400" dirty="0" smtClean="0"/>
              <a:t>- „ucpat“ a ovázat, zaškrcení </a:t>
            </a:r>
          </a:p>
          <a:p>
            <a:r>
              <a:rPr lang="cs-CZ" sz="1400" dirty="0" smtClean="0"/>
              <a:t>  až jako poslední východisko</a:t>
            </a:r>
            <a:endParaRPr lang="cs-CZ" sz="1400" dirty="0"/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4443983" y="4876006"/>
            <a:ext cx="89299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5482480" y="4559041"/>
            <a:ext cx="355741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latin typeface="+mn-lt"/>
              </a:rPr>
              <a:t>Končetina se neprokrvuje a hrozí permanentní poškození tkáně.</a:t>
            </a:r>
          </a:p>
        </p:txBody>
      </p:sp>
      <p:pic>
        <p:nvPicPr>
          <p:cNvPr id="3074" name="Picture 2" descr="C:\Users\lanc\AppData\Local\Microsoft\Windows\Temporary Internet Files\Content.IE5\H6MY187R\MC90023204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45746"/>
            <a:ext cx="1412456" cy="154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2" name="Nadpis 1"/>
          <p:cNvSpPr txBox="1">
            <a:spLocks/>
          </p:cNvSpPr>
          <p:nvPr/>
        </p:nvSpPr>
        <p:spPr bwMode="auto">
          <a:xfrm>
            <a:off x="116061" y="537048"/>
            <a:ext cx="56800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08.4 Co si řekneme nového?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7544" y="1275606"/>
            <a:ext cx="1440160" cy="79208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Jak ošetřit zlomeniny?</a:t>
            </a:r>
            <a:endParaRPr lang="cs-CZ" dirty="0"/>
          </a:p>
        </p:txBody>
      </p:sp>
      <p:sp>
        <p:nvSpPr>
          <p:cNvPr id="30" name="Obdélník se zakulaceným rohem na stejné straně 29"/>
          <p:cNvSpPr/>
          <p:nvPr/>
        </p:nvSpPr>
        <p:spPr>
          <a:xfrm>
            <a:off x="7380312" y="1197521"/>
            <a:ext cx="1325166" cy="576064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</a:t>
            </a:r>
            <a:r>
              <a:rPr lang="cs-CZ" dirty="0" smtClean="0"/>
              <a:t>zavřené</a:t>
            </a:r>
            <a:endParaRPr lang="cs-CZ" dirty="0"/>
          </a:p>
        </p:txBody>
      </p:sp>
      <p:sp>
        <p:nvSpPr>
          <p:cNvPr id="31" name="Násobení 30"/>
          <p:cNvSpPr/>
          <p:nvPr/>
        </p:nvSpPr>
        <p:spPr>
          <a:xfrm>
            <a:off x="6876256" y="1305533"/>
            <a:ext cx="360040" cy="36004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prava 32"/>
          <p:cNvSpPr/>
          <p:nvPr/>
        </p:nvSpPr>
        <p:spPr>
          <a:xfrm>
            <a:off x="2152886" y="1305533"/>
            <a:ext cx="2952328" cy="216024"/>
          </a:xfrm>
          <a:prstGeom prst="rightArrow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se zakulaceným rohem na stejné straně 34"/>
          <p:cNvSpPr/>
          <p:nvPr/>
        </p:nvSpPr>
        <p:spPr>
          <a:xfrm>
            <a:off x="5364088" y="1197521"/>
            <a:ext cx="1332123" cy="576064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</a:t>
            </a:r>
            <a:r>
              <a:rPr lang="cs-CZ" dirty="0" smtClean="0"/>
              <a:t>tevřené</a:t>
            </a:r>
            <a:endParaRPr lang="cs-CZ" dirty="0"/>
          </a:p>
        </p:txBody>
      </p:sp>
      <p:sp>
        <p:nvSpPr>
          <p:cNvPr id="7" name="Tlačítko akce: Nápověda 6">
            <a:hlinkClick r:id="" action="ppaction://noaction" highlightClick="1"/>
          </p:cNvPr>
          <p:cNvSpPr/>
          <p:nvPr/>
        </p:nvSpPr>
        <p:spPr>
          <a:xfrm>
            <a:off x="6912607" y="1774354"/>
            <a:ext cx="360040" cy="360040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364087" y="2144713"/>
            <a:ext cx="133212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k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ůže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porušena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7452320" y="2026672"/>
            <a:ext cx="118115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k</a:t>
            </a:r>
            <a:r>
              <a:rPr lang="cs-CZ" sz="1400" dirty="0" smtClean="0">
                <a:latin typeface="+mn-lt"/>
              </a:rPr>
              <a:t>ůže </a:t>
            </a:r>
            <a:r>
              <a:rPr lang="cs-CZ" sz="1400" dirty="0" smtClean="0">
                <a:latin typeface="+mn-lt"/>
              </a:rPr>
              <a:t>není porušena</a:t>
            </a:r>
          </a:p>
        </p:txBody>
      </p:sp>
      <p:sp>
        <p:nvSpPr>
          <p:cNvPr id="37" name="Šipka doprava 36"/>
          <p:cNvSpPr/>
          <p:nvPr/>
        </p:nvSpPr>
        <p:spPr>
          <a:xfrm>
            <a:off x="2152886" y="1846362"/>
            <a:ext cx="1050962" cy="2160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hnutý roh 14"/>
          <p:cNvSpPr/>
          <p:nvPr/>
        </p:nvSpPr>
        <p:spPr>
          <a:xfrm>
            <a:off x="3275856" y="1846362"/>
            <a:ext cx="2016224" cy="266960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smtClean="0"/>
              <a:t>- nutná dokonalá fixace    </a:t>
            </a:r>
          </a:p>
          <a:p>
            <a:r>
              <a:rPr lang="cs-CZ" sz="1400" dirty="0" smtClean="0"/>
              <a:t>  kosti</a:t>
            </a:r>
          </a:p>
          <a:p>
            <a:r>
              <a:rPr lang="cs-CZ" sz="1400" dirty="0" smtClean="0"/>
              <a:t>- fixace kloubu nad i pod </a:t>
            </a:r>
          </a:p>
          <a:p>
            <a:r>
              <a:rPr lang="cs-CZ" sz="1400" dirty="0" smtClean="0"/>
              <a:t>  zlomeninou</a:t>
            </a:r>
          </a:p>
          <a:p>
            <a:r>
              <a:rPr lang="cs-CZ" sz="1400" dirty="0" smtClean="0"/>
              <a:t>- u dolních končetin </a:t>
            </a:r>
          </a:p>
          <a:p>
            <a:r>
              <a:rPr lang="cs-CZ" sz="1400" dirty="0" smtClean="0"/>
              <a:t>  nejlepší svázat obě k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sobě</a:t>
            </a:r>
          </a:p>
          <a:p>
            <a:r>
              <a:rPr lang="cs-CZ" sz="1400" dirty="0" smtClean="0"/>
              <a:t>- u otevřené zlomeniny </a:t>
            </a:r>
          </a:p>
          <a:p>
            <a:r>
              <a:rPr lang="cs-CZ" sz="1400" dirty="0" smtClean="0"/>
              <a:t>  hrozí nebezpečí infekce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= nutná sterilita</a:t>
            </a:r>
            <a:endParaRPr lang="cs-CZ" sz="1400" dirty="0"/>
          </a:p>
        </p:txBody>
      </p:sp>
      <p:pic>
        <p:nvPicPr>
          <p:cNvPr id="2050" name="Picture 2" descr="C:\Users\lanc\AppData\Local\Microsoft\Windows\Temporary Internet Files\Content.IE5\I30SV5A6\MC9003707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702" y="1545172"/>
            <a:ext cx="1360698" cy="13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nc\AppData\Local\Microsoft\Windows\Temporary Internet Files\Content.IE5\XS1UXJSC\MP90042655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60" y="2701652"/>
            <a:ext cx="2427734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nc\AppData\Local\Microsoft\Windows\Temporary Internet Files\Content.IE5\N2HE61FP\MC9003325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43037"/>
            <a:ext cx="1584176" cy="2076247"/>
          </a:xfrm>
          <a:prstGeom prst="rect">
            <a:avLst/>
          </a:prstGeom>
          <a:noFill/>
          <a:scene3d>
            <a:camera prst="orthographicFront">
              <a:rot lat="0" lon="107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4" name="Nadpis 1"/>
          <p:cNvSpPr txBox="1">
            <a:spLocks/>
          </p:cNvSpPr>
          <p:nvPr/>
        </p:nvSpPr>
        <p:spPr bwMode="auto">
          <a:xfrm>
            <a:off x="76808" y="499765"/>
            <a:ext cx="54006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+mn-lt"/>
                <a:cs typeface="Times New Roman" pitchFamily="18" charset="0"/>
              </a:rPr>
              <a:t>08.5 Procvičení a příklady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539552" y="1203598"/>
            <a:ext cx="1368152" cy="72008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Jak ošetřit popáleninu?</a:t>
            </a:r>
            <a:endParaRPr lang="cs-CZ" dirty="0"/>
          </a:p>
        </p:txBody>
      </p:sp>
      <p:sp>
        <p:nvSpPr>
          <p:cNvPr id="25" name="Šipka doprava 24"/>
          <p:cNvSpPr/>
          <p:nvPr/>
        </p:nvSpPr>
        <p:spPr>
          <a:xfrm>
            <a:off x="2051720" y="1182316"/>
            <a:ext cx="2952328" cy="216024"/>
          </a:xfrm>
          <a:prstGeom prst="rightArrow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220072" y="705262"/>
            <a:ext cx="3384376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+mn-lt"/>
              </a:rPr>
              <a:t>I. stupeň – zarudnutí kůže, bez otoku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  <a:latin typeface="+mn-lt"/>
              </a:rPr>
              <a:t>II. stupeň – ránu kryje puchýř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  <a:latin typeface="+mn-lt"/>
              </a:rPr>
              <a:t>III. stupeň – rána bílá, bez bolesti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  <a:latin typeface="+mn-lt"/>
              </a:rPr>
              <a:t>IV. stupeň – rána zuhelnatělá (zničení kůže)</a:t>
            </a:r>
          </a:p>
        </p:txBody>
      </p:sp>
      <p:sp>
        <p:nvSpPr>
          <p:cNvPr id="26" name="Šipka doprava 25"/>
          <p:cNvSpPr/>
          <p:nvPr/>
        </p:nvSpPr>
        <p:spPr>
          <a:xfrm>
            <a:off x="2051720" y="1742678"/>
            <a:ext cx="1050962" cy="216024"/>
          </a:xfrm>
          <a:prstGeom prst="rightArrow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hnutý roh 26"/>
          <p:cNvSpPr/>
          <p:nvPr/>
        </p:nvSpPr>
        <p:spPr>
          <a:xfrm>
            <a:off x="3333285" y="1742678"/>
            <a:ext cx="2678876" cy="2665276"/>
          </a:xfrm>
          <a:prstGeom prst="foldedCorner">
            <a:avLst>
              <a:gd name="adj" fmla="val 744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smtClean="0"/>
              <a:t>- odstranit zdroj nebezpečí</a:t>
            </a:r>
          </a:p>
          <a:p>
            <a:r>
              <a:rPr lang="cs-CZ" sz="1400" dirty="0" smtClean="0"/>
              <a:t>- okolí rány očistit, zabránit </a:t>
            </a:r>
          </a:p>
          <a:p>
            <a:r>
              <a:rPr lang="cs-CZ" sz="1400" dirty="0" smtClean="0"/>
              <a:t>  přímému kontaktu s popáleninou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(zvláště u vážnějších popálenin =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infekce)</a:t>
            </a:r>
          </a:p>
          <a:p>
            <a:r>
              <a:rPr lang="cs-CZ" sz="1400" dirty="0" smtClean="0"/>
              <a:t>- protišokový postup</a:t>
            </a:r>
          </a:p>
          <a:p>
            <a:r>
              <a:rPr lang="cs-CZ" sz="1400" dirty="0" smtClean="0"/>
              <a:t>- chladit možno vodou (</a:t>
            </a:r>
            <a:r>
              <a:rPr lang="cs-CZ" sz="1400" dirty="0" smtClean="0"/>
              <a:t>nikoli ledem!) či </a:t>
            </a:r>
            <a:r>
              <a:rPr lang="cs-CZ" sz="1400" dirty="0" smtClean="0"/>
              <a:t>chladicím gelovým polštářkem</a:t>
            </a:r>
          </a:p>
          <a:p>
            <a:r>
              <a:rPr lang="cs-CZ" sz="1400" dirty="0" smtClean="0"/>
              <a:t>- u vážnějších popálenin sterilně </a:t>
            </a:r>
          </a:p>
          <a:p>
            <a:r>
              <a:rPr lang="cs-CZ" sz="1400" dirty="0" smtClean="0"/>
              <a:t>  zakrýt</a:t>
            </a:r>
          </a:p>
        </p:txBody>
      </p:sp>
      <p:pic>
        <p:nvPicPr>
          <p:cNvPr id="5123" name="Picture 3" descr="C:\Users\lanc\AppData\Local\Microsoft\Windows\Temporary Internet Files\Content.IE5\XS1UXJSC\MP90042645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01" y="2283718"/>
            <a:ext cx="1893322" cy="2605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anc\AppData\Local\Microsoft\Windows\Temporary Internet Files\Content.IE5\N2HE61FP\MC90019774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17923"/>
            <a:ext cx="1886139" cy="130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lanc\AppData\Local\Microsoft\Windows\Temporary Internet Files\Content.IE5\XS1UXJSC\MC9000184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49389"/>
            <a:ext cx="1154887" cy="1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lanc\AppData\Local\Microsoft\Windows\Temporary Internet Files\Content.IE5\N2HE61FP\MP90032104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91" y="3530724"/>
            <a:ext cx="1047715" cy="14687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58" name="Nadpis 1"/>
          <p:cNvSpPr txBox="1">
            <a:spLocks/>
          </p:cNvSpPr>
          <p:nvPr/>
        </p:nvSpPr>
        <p:spPr bwMode="auto">
          <a:xfrm>
            <a:off x="0" y="492125"/>
            <a:ext cx="51847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+mn-lt"/>
                <a:cs typeface="Times New Roman" pitchFamily="18" charset="0"/>
              </a:rPr>
              <a:t>08.6 Něco navíc pro šikovné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95536" y="1203598"/>
            <a:ext cx="1368152" cy="79208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Jak ošetřit poleptání?</a:t>
            </a:r>
            <a:endParaRPr lang="cs-CZ" dirty="0"/>
          </a:p>
        </p:txBody>
      </p:sp>
      <p:sp>
        <p:nvSpPr>
          <p:cNvPr id="23" name="Šipka doprava 22"/>
          <p:cNvSpPr/>
          <p:nvPr/>
        </p:nvSpPr>
        <p:spPr>
          <a:xfrm>
            <a:off x="1907704" y="1846362"/>
            <a:ext cx="1050962" cy="216024"/>
          </a:xfrm>
          <a:prstGeom prst="rightArrow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hnutý roh 23"/>
          <p:cNvSpPr/>
          <p:nvPr/>
        </p:nvSpPr>
        <p:spPr>
          <a:xfrm>
            <a:off x="3275855" y="1846362"/>
            <a:ext cx="2448273" cy="2597596"/>
          </a:xfrm>
          <a:prstGeom prst="foldedCorner">
            <a:avLst>
              <a:gd name="adj" fmla="val 1093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smtClean="0"/>
              <a:t>- svléct potřísněný oděv (ne </a:t>
            </a:r>
          </a:p>
          <a:p>
            <a:r>
              <a:rPr lang="cs-CZ" sz="1400" dirty="0" smtClean="0"/>
              <a:t>  přes hlavu!, radši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</a:t>
            </a:r>
            <a:r>
              <a:rPr lang="cs-CZ" sz="1400" dirty="0" smtClean="0"/>
              <a:t>roztrhnout/rozstřihnout</a:t>
            </a:r>
            <a:r>
              <a:rPr lang="cs-CZ" sz="1400" dirty="0" smtClean="0"/>
              <a:t>)</a:t>
            </a:r>
          </a:p>
          <a:p>
            <a:r>
              <a:rPr lang="cs-CZ" sz="1400" dirty="0" smtClean="0"/>
              <a:t>- ránu oplachovat vodou (ne </a:t>
            </a:r>
          </a:p>
          <a:p>
            <a:r>
              <a:rPr lang="cs-CZ" sz="1400" dirty="0" smtClean="0"/>
              <a:t>   ledová/horká), min. 20 minut</a:t>
            </a:r>
          </a:p>
          <a:p>
            <a:r>
              <a:rPr lang="cs-CZ" sz="1400" dirty="0" smtClean="0"/>
              <a:t>- odtékající voda by neměla </a:t>
            </a:r>
          </a:p>
          <a:p>
            <a:r>
              <a:rPr lang="cs-CZ" sz="1400" dirty="0" smtClean="0"/>
              <a:t>  zasáhnout neporaněná místa</a:t>
            </a:r>
          </a:p>
          <a:p>
            <a:r>
              <a:rPr lang="cs-CZ" sz="1400" dirty="0" smtClean="0"/>
              <a:t>- ránu zakrýt sterilním </a:t>
            </a:r>
          </a:p>
          <a:p>
            <a:r>
              <a:rPr lang="cs-CZ" sz="1400" dirty="0" smtClean="0"/>
              <a:t>  obvazem</a:t>
            </a:r>
            <a:endParaRPr lang="cs-CZ" sz="1400" dirty="0"/>
          </a:p>
        </p:txBody>
      </p:sp>
      <p:sp>
        <p:nvSpPr>
          <p:cNvPr id="25" name="Šipka doprava 24"/>
          <p:cNvSpPr/>
          <p:nvPr/>
        </p:nvSpPr>
        <p:spPr>
          <a:xfrm>
            <a:off x="1937445" y="1203598"/>
            <a:ext cx="3498652" cy="216024"/>
          </a:xfrm>
          <a:prstGeom prst="rightArrow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se zakulaceným rohem na stejné straně 26"/>
          <p:cNvSpPr/>
          <p:nvPr/>
        </p:nvSpPr>
        <p:spPr>
          <a:xfrm>
            <a:off x="5796136" y="1023578"/>
            <a:ext cx="1332123" cy="576064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Na co si dát pozor: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308304" y="942278"/>
            <a:ext cx="172819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algn="ctr">
              <a:buFontTx/>
              <a:buChar char="-"/>
            </a:pPr>
            <a:r>
              <a:rPr lang="cs-CZ" sz="1400" dirty="0">
                <a:solidFill>
                  <a:schemeClr val="tx1"/>
                </a:solidFill>
              </a:rPr>
              <a:t>n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epoužívat kartáč</a:t>
            </a:r>
          </a:p>
          <a:p>
            <a:pPr marL="171450" indent="-171450" algn="ctr">
              <a:buFontTx/>
              <a:buChar char="-"/>
            </a:pPr>
            <a:r>
              <a:rPr lang="cs-CZ" sz="1400" dirty="0">
                <a:solidFill>
                  <a:schemeClr val="tx1"/>
                </a:solidFill>
              </a:rPr>
              <a:t>n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epoužívat mýdlo</a:t>
            </a:r>
          </a:p>
          <a:p>
            <a:pPr marL="171450" indent="-171450" algn="ctr">
              <a:buFontTx/>
              <a:buChar char="-"/>
            </a:pPr>
            <a:r>
              <a:rPr lang="cs-CZ" sz="1400" dirty="0">
                <a:solidFill>
                  <a:schemeClr val="tx1"/>
                </a:solidFill>
              </a:rPr>
              <a:t>n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epoužívat masti</a:t>
            </a:r>
          </a:p>
        </p:txBody>
      </p:sp>
      <p:pic>
        <p:nvPicPr>
          <p:cNvPr id="11" name="Picture 2" descr="C:\Users\lanc\AppData\Local\Microsoft\Windows\Temporary Internet Files\Content.IE5\I30SV5A6\MC9004109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11710"/>
            <a:ext cx="2961692" cy="244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lanc\AppData\Local\Microsoft\Windows\Temporary Internet Files\Content.IE5\N2HE61FP\MP90043738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11710"/>
            <a:ext cx="1258669" cy="16356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lanc\AppData\Local\Microsoft\Windows\Temporary Internet Files\Content.IE5\XS1UXJSC\MP90032105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51" y="3029533"/>
            <a:ext cx="1458268" cy="20443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107504" y="492443"/>
            <a:ext cx="4284663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+mn-lt"/>
                <a:cs typeface="Times New Roman" pitchFamily="18" charset="0"/>
              </a:rPr>
              <a:t>08.7 CLIL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Chemistry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6" name="Pětiúhelník 5"/>
          <p:cNvSpPr/>
          <p:nvPr/>
        </p:nvSpPr>
        <p:spPr>
          <a:xfrm>
            <a:off x="611560" y="2211710"/>
            <a:ext cx="1512168" cy="504056"/>
          </a:xfrm>
          <a:prstGeom prst="homePlat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Injury</a:t>
            </a:r>
            <a:endParaRPr lang="cs-CZ" dirty="0"/>
          </a:p>
        </p:txBody>
      </p:sp>
      <p:sp>
        <p:nvSpPr>
          <p:cNvPr id="9" name="Obdélník s odříznutým rohem na stejné straně 8"/>
          <p:cNvSpPr/>
          <p:nvPr/>
        </p:nvSpPr>
        <p:spPr>
          <a:xfrm>
            <a:off x="2656756" y="2139702"/>
            <a:ext cx="1944216" cy="864096"/>
          </a:xfrm>
          <a:prstGeom prst="snip2SameRect">
            <a:avLst>
              <a:gd name="adj1" fmla="val 24934"/>
              <a:gd name="adj2" fmla="val 50000"/>
            </a:avLst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damage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organism</a:t>
            </a:r>
            <a:endParaRPr lang="cs-CZ" dirty="0"/>
          </a:p>
        </p:txBody>
      </p:sp>
      <p:cxnSp>
        <p:nvCxnSpPr>
          <p:cNvPr id="22" name="Přímá spojnice se šipkou 21"/>
          <p:cNvCxnSpPr>
            <a:stCxn id="9" idx="0"/>
            <a:endCxn id="24" idx="2"/>
          </p:cNvCxnSpPr>
          <p:nvPr/>
        </p:nvCxnSpPr>
        <p:spPr>
          <a:xfrm flipV="1">
            <a:off x="4600972" y="1236762"/>
            <a:ext cx="1411188" cy="1334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Obdélník s odříznutým příčným rohem 23"/>
          <p:cNvSpPr/>
          <p:nvPr/>
        </p:nvSpPr>
        <p:spPr>
          <a:xfrm>
            <a:off x="6012160" y="1020738"/>
            <a:ext cx="1512168" cy="432048"/>
          </a:xfrm>
          <a:prstGeom prst="snip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By </a:t>
            </a:r>
            <a:r>
              <a:rPr lang="cs-CZ" dirty="0" err="1" smtClean="0"/>
              <a:t>location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29" name="Obdélník s odříznutým příčným rohem 28"/>
          <p:cNvSpPr/>
          <p:nvPr/>
        </p:nvSpPr>
        <p:spPr>
          <a:xfrm>
            <a:off x="6012160" y="2499742"/>
            <a:ext cx="1512168" cy="432048"/>
          </a:xfrm>
          <a:prstGeom prst="snip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By cause:</a:t>
            </a:r>
            <a:endParaRPr lang="cs-CZ" dirty="0"/>
          </a:p>
        </p:txBody>
      </p:sp>
      <p:sp>
        <p:nvSpPr>
          <p:cNvPr id="30" name="Obdélník s odříznutým příčným rohem 29"/>
          <p:cNvSpPr/>
          <p:nvPr/>
        </p:nvSpPr>
        <p:spPr>
          <a:xfrm>
            <a:off x="6012160" y="3939902"/>
            <a:ext cx="1512168" cy="432048"/>
          </a:xfrm>
          <a:prstGeom prst="snip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By </a:t>
            </a:r>
            <a:r>
              <a:rPr lang="cs-CZ" dirty="0" err="1" smtClean="0"/>
              <a:t>activity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812360" y="1020738"/>
            <a:ext cx="864096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algn="ctr">
              <a:buFontTx/>
              <a:buChar char="-"/>
            </a:pPr>
            <a:r>
              <a:rPr lang="cs-CZ" sz="1400" dirty="0" err="1" smtClean="0">
                <a:solidFill>
                  <a:schemeClr val="tx1"/>
                </a:solidFill>
                <a:latin typeface="+mn-lt"/>
              </a:rPr>
              <a:t>wound</a:t>
            </a:r>
            <a:endParaRPr lang="cs-CZ" sz="1400" dirty="0" smtClean="0">
              <a:solidFill>
                <a:schemeClr val="tx1"/>
              </a:solidFill>
              <a:latin typeface="+mn-lt"/>
            </a:endParaRPr>
          </a:p>
          <a:p>
            <a:pPr marL="171450" indent="-171450" algn="ctr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+mn-lt"/>
              </a:rPr>
              <a:t>b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rain</a:t>
            </a:r>
          </a:p>
          <a:p>
            <a:pPr marL="171450" indent="-171450" algn="ctr">
              <a:buFontTx/>
              <a:buChar char="-"/>
            </a:pPr>
            <a:r>
              <a:rPr lang="cs-CZ" sz="1400" dirty="0" err="1">
                <a:solidFill>
                  <a:schemeClr val="tx1"/>
                </a:solidFill>
                <a:latin typeface="+mn-lt"/>
              </a:rPr>
              <a:t>s</a:t>
            </a:r>
            <a:r>
              <a:rPr lang="cs-CZ" sz="1400" dirty="0" err="1" smtClean="0">
                <a:solidFill>
                  <a:schemeClr val="tx1"/>
                </a:solidFill>
                <a:latin typeface="+mn-lt"/>
              </a:rPr>
              <a:t>pinal</a:t>
            </a:r>
            <a:endParaRPr lang="cs-CZ" sz="1400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cs-CZ" sz="1400" dirty="0" smtClean="0">
                <a:solidFill>
                  <a:schemeClr val="tx1"/>
                </a:solidFill>
                <a:latin typeface="+mn-lt"/>
              </a:rPr>
              <a:t>…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7704856" y="2499742"/>
            <a:ext cx="133164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algn="ctr">
              <a:buFontTx/>
              <a:buChar char="-"/>
            </a:pPr>
            <a:r>
              <a:rPr lang="cs-CZ" sz="1400" dirty="0" err="1" smtClean="0">
                <a:latin typeface="+mn-lt"/>
              </a:rPr>
              <a:t>traumatic</a:t>
            </a:r>
            <a:endParaRPr lang="cs-CZ" sz="1400" dirty="0" smtClean="0">
              <a:latin typeface="+mn-lt"/>
            </a:endParaRPr>
          </a:p>
          <a:p>
            <a:pPr marL="171450" indent="-171450" algn="ctr">
              <a:buFontTx/>
              <a:buChar char="-"/>
            </a:pPr>
            <a:r>
              <a:rPr lang="cs-CZ" sz="1400" dirty="0" err="1" smtClean="0">
                <a:latin typeface="+mn-lt"/>
              </a:rPr>
              <a:t>radioactive</a:t>
            </a:r>
            <a:endParaRPr lang="cs-CZ" sz="1400" dirty="0" smtClean="0">
              <a:latin typeface="+mn-lt"/>
            </a:endParaRPr>
          </a:p>
          <a:p>
            <a:pPr marL="171450" indent="-171450" algn="ctr">
              <a:buFontTx/>
              <a:buChar char="-"/>
            </a:pPr>
            <a:r>
              <a:rPr lang="cs-CZ" sz="1400" dirty="0" err="1" smtClean="0">
                <a:latin typeface="+mn-lt"/>
              </a:rPr>
              <a:t>drug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related</a:t>
            </a:r>
            <a:endParaRPr lang="cs-CZ" sz="1400" dirty="0" smtClean="0">
              <a:latin typeface="+mn-lt"/>
            </a:endParaRPr>
          </a:p>
          <a:p>
            <a:pPr algn="ctr"/>
            <a:r>
              <a:rPr lang="cs-CZ" sz="1400" dirty="0" smtClean="0">
                <a:latin typeface="+mn-lt"/>
              </a:rPr>
              <a:t>…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704856" y="3922415"/>
            <a:ext cx="133164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algn="ctr">
              <a:buFontTx/>
              <a:buChar char="-"/>
            </a:pPr>
            <a:r>
              <a:rPr lang="cs-CZ" sz="1400" dirty="0" err="1">
                <a:solidFill>
                  <a:schemeClr val="tx1"/>
                </a:solidFill>
                <a:latin typeface="+mn-lt"/>
              </a:rPr>
              <a:t>accident</a:t>
            </a:r>
            <a:endParaRPr lang="cs-CZ" sz="1400" dirty="0">
              <a:solidFill>
                <a:schemeClr val="tx1"/>
              </a:solidFill>
              <a:latin typeface="+mn-lt"/>
            </a:endParaRPr>
          </a:p>
          <a:p>
            <a:pPr marL="171450" indent="-171450" algn="ctr">
              <a:buFontTx/>
              <a:buChar char="-"/>
            </a:pPr>
            <a:r>
              <a:rPr lang="cs-CZ" sz="1400" dirty="0" err="1" smtClean="0">
                <a:solidFill>
                  <a:schemeClr val="tx1"/>
                </a:solidFill>
                <a:latin typeface="+mn-lt"/>
              </a:rPr>
              <a:t>intentional</a:t>
            </a:r>
            <a:endParaRPr lang="cs-CZ" sz="1400" dirty="0" smtClean="0">
              <a:solidFill>
                <a:schemeClr val="tx1"/>
              </a:solidFill>
              <a:latin typeface="+mn-lt"/>
            </a:endParaRPr>
          </a:p>
          <a:p>
            <a:pPr marL="171450" indent="-171450" algn="ctr">
              <a:buFontTx/>
              <a:buChar char="-"/>
            </a:pPr>
            <a:r>
              <a:rPr lang="cs-CZ" sz="1400" dirty="0" err="1" smtClean="0">
                <a:solidFill>
                  <a:schemeClr val="tx1"/>
                </a:solidFill>
                <a:latin typeface="+mn-lt"/>
              </a:rPr>
              <a:t>occupational</a:t>
            </a:r>
            <a:endParaRPr lang="cs-CZ" sz="1400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cs-CZ" sz="1400" dirty="0" smtClean="0">
                <a:solidFill>
                  <a:schemeClr val="tx1"/>
                </a:solidFill>
                <a:latin typeface="+mn-lt"/>
              </a:rPr>
              <a:t>…</a:t>
            </a:r>
          </a:p>
        </p:txBody>
      </p:sp>
      <p:cxnSp>
        <p:nvCxnSpPr>
          <p:cNvPr id="34" name="Přímá spojnice se šipkou 33"/>
          <p:cNvCxnSpPr>
            <a:stCxn id="9" idx="0"/>
            <a:endCxn id="29" idx="2"/>
          </p:cNvCxnSpPr>
          <p:nvPr/>
        </p:nvCxnSpPr>
        <p:spPr>
          <a:xfrm>
            <a:off x="4600972" y="2571750"/>
            <a:ext cx="1411188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stCxn id="9" idx="0"/>
            <a:endCxn id="30" idx="2"/>
          </p:cNvCxnSpPr>
          <p:nvPr/>
        </p:nvCxnSpPr>
        <p:spPr>
          <a:xfrm>
            <a:off x="4600972" y="2571750"/>
            <a:ext cx="1411188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169" name="Picture 2" descr="C:\Users\lanc\AppData\Local\Microsoft\Windows\Temporary Internet Files\Content.IE5\XS1UXJSC\MC9001993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68326"/>
            <a:ext cx="1678828" cy="147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3" descr="C:\Users\lanc\AppData\Local\Microsoft\Windows\Temporary Internet Files\Content.IE5\XS1UXJSC\MC9004359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37304"/>
            <a:ext cx="1838325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4" descr="C:\Users\lanc\AppData\Local\Microsoft\Windows\Temporary Internet Files\Content.IE5\I30SV5A6\MC90009021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34" y="2823399"/>
            <a:ext cx="1641791" cy="167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5" descr="C:\Users\lanc\AppData\Local\Microsoft\Windows\Temporary Internet Files\Content.IE5\I30SV5A6\MC90002451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09" y="942527"/>
            <a:ext cx="972120" cy="129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ctrTitle"/>
          </p:nvPr>
        </p:nvSpPr>
        <p:spPr>
          <a:xfrm>
            <a:off x="107950" y="523875"/>
            <a:ext cx="2916238" cy="534988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08.8 Test znalostí</a:t>
            </a:r>
          </a:p>
        </p:txBody>
      </p:sp>
      <p:sp>
        <p:nvSpPr>
          <p:cNvPr id="29699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Times New Roman" pitchFamily="18" charset="0"/>
            </a:endParaRPr>
          </a:p>
          <a:p>
            <a:endParaRPr lang="cs-CZ" sz="1200">
              <a:latin typeface="Times New Roman" pitchFamily="18" charset="0"/>
            </a:endParaRPr>
          </a:p>
        </p:txBody>
      </p:sp>
      <p:sp>
        <p:nvSpPr>
          <p:cNvPr id="29700" name="TextovéPole 12"/>
          <p:cNvSpPr txBox="1">
            <a:spLocks noChangeArrowheads="1"/>
          </p:cNvSpPr>
          <p:nvPr/>
        </p:nvSpPr>
        <p:spPr bwMode="auto">
          <a:xfrm>
            <a:off x="7667625" y="1193800"/>
            <a:ext cx="1476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200" b="1" dirty="0">
                <a:solidFill>
                  <a:srgbClr val="813763"/>
                </a:solidFill>
                <a:latin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757433"/>
              </p:ext>
            </p:extLst>
          </p:nvPr>
        </p:nvGraphicFramePr>
        <p:xfrm>
          <a:off x="107504" y="1027087"/>
          <a:ext cx="7596634" cy="3919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3492178"/>
              </a:tblGrid>
              <a:tr h="2120727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</a:rPr>
                        <a:t>Při poleptání 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</a:rPr>
                        <a:t>máš zasažené místo…?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oplachovat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vlažnou tekoucí vodou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omýt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mýdlovou vodou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vydrhnout jemným kartáčkem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opláchnout a pomazat tišící mastí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  Při tepenném krvácení…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 krev volně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teče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ránu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„ucpu“ a ováži tlakovým obvazem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zaškrtím tok krve nad ranou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umístím končetinu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pod úroveň srdce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644286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Popáleninu nejvyššího stupně poznáš podle…?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zarudlé tkáně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necitlivé tkáně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tkáně pokryté puchýři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zuhelnatělé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tkáně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Při otevřené zlomenině musím dbát na…?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 fixaci končetiny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fixaci kloubu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bezbolestnost zákroku</a:t>
                      </a:r>
                      <a:endParaRPr lang="cs-CZ" sz="16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sterilitu rány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994650" y="1439863"/>
            <a:ext cx="5032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 smtClean="0">
                <a:latin typeface="Times New Roman" pitchFamily="18" charset="0"/>
              </a:rPr>
              <a:t>a</a:t>
            </a: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 smtClean="0">
                <a:latin typeface="Times New Roman" pitchFamily="18" charset="0"/>
              </a:rPr>
              <a:t>d</a:t>
            </a: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 smtClean="0">
                <a:latin typeface="Times New Roman" pitchFamily="18" charset="0"/>
              </a:rPr>
              <a:t>b</a:t>
            </a: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 smtClean="0">
                <a:latin typeface="Times New Roman" pitchFamily="18" charset="0"/>
              </a:rPr>
              <a:t>d</a:t>
            </a:r>
            <a:endParaRPr lang="cs-CZ" sz="1200" dirty="0">
              <a:latin typeface="Times New Roman" pitchFamily="18" charset="0"/>
            </a:endParaRPr>
          </a:p>
          <a:p>
            <a:pPr marL="228600" indent="-228600"/>
            <a:endParaRPr lang="cs-CZ" sz="1200" dirty="0">
              <a:latin typeface="Times New Roman" pitchFamily="18" charset="0"/>
            </a:endParaRPr>
          </a:p>
        </p:txBody>
      </p:sp>
      <p:sp>
        <p:nvSpPr>
          <p:cNvPr id="29713" name="TextovéPole 16"/>
          <p:cNvSpPr txBox="1">
            <a:spLocks noChangeArrowheads="1"/>
          </p:cNvSpPr>
          <p:nvPr/>
        </p:nvSpPr>
        <p:spPr bwMode="auto">
          <a:xfrm>
            <a:off x="770413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813763"/>
                </a:solidFill>
                <a:latin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07950" y="523875"/>
            <a:ext cx="453605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08.9 Použité zdroje, citace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611560" y="1419622"/>
            <a:ext cx="7704856" cy="26642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dirty="0" smtClean="0"/>
              <a:t>Obrázky z databáze klipart</a:t>
            </a:r>
          </a:p>
        </p:txBody>
      </p:sp>
    </p:spTree>
    <p:extLst>
      <p:ext uri="{BB962C8B-B14F-4D97-AF65-F5344CB8AC3E}">
        <p14:creationId xmlns:p14="http://schemas.microsoft.com/office/powerpoint/2010/main" val="141872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TC010219413[[fn=Motiv vzorku kravaty]]</Template>
  <TotalTime>6172</TotalTime>
  <Words>1040</Words>
  <Application>Microsoft Office PowerPoint</Application>
  <PresentationFormat>Předvádění na obrazovce (16:9)</PresentationFormat>
  <Paragraphs>182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08.1  Jak ošetřit některá poranění</vt:lpstr>
      <vt:lpstr>08.2 Co již víme?</vt:lpstr>
      <vt:lpstr>08.3 Jaké si řekneme nové termíny a názvy?</vt:lpstr>
      <vt:lpstr>Prezentace aplikace PowerPoint</vt:lpstr>
      <vt:lpstr>Prezentace aplikace PowerPoint</vt:lpstr>
      <vt:lpstr>Prezentace aplikace PowerPoint</vt:lpstr>
      <vt:lpstr>08.7 CLIL</vt:lpstr>
      <vt:lpstr>08.8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376</cp:revision>
  <dcterms:created xsi:type="dcterms:W3CDTF">2010-10-18T18:21:56Z</dcterms:created>
  <dcterms:modified xsi:type="dcterms:W3CDTF">2013-03-24T16:23:34Z</dcterms:modified>
</cp:coreProperties>
</file>