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9" r:id="rId3"/>
    <p:sldId id="258" r:id="rId4"/>
    <p:sldId id="260" r:id="rId5"/>
    <p:sldId id="261" r:id="rId6"/>
    <p:sldId id="264" r:id="rId7"/>
    <p:sldId id="262" r:id="rId8"/>
    <p:sldId id="263" r:id="rId9"/>
    <p:sldId id="265" r:id="rId10"/>
    <p:sldId id="266" r:id="rId11"/>
  </p:sldIdLst>
  <p:sldSz cx="9144000" cy="5143500" type="screen16x9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FFFF99"/>
    <a:srgbClr val="FF4747"/>
    <a:srgbClr val="A6F616"/>
    <a:srgbClr val="FF3300"/>
    <a:srgbClr val="FFCCCC"/>
    <a:srgbClr val="FF66CC"/>
    <a:srgbClr val="FF99CC"/>
    <a:srgbClr val="FF3399"/>
    <a:srgbClr val="8137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9651" autoAdjust="0"/>
  </p:normalViewPr>
  <p:slideViewPr>
    <p:cSldViewPr>
      <p:cViewPr>
        <p:scale>
          <a:sx n="100" d="100"/>
          <a:sy n="100" d="100"/>
        </p:scale>
        <p:origin x="-510" y="-7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r>
              <a:rPr lang="cs-CZ"/>
              <a:t>Elektronická učebnice - Základní škola Děčín VI, Na Stráni 879/2, příspěvková organizace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271B2FD-3F70-41BE-AA6B-5CB3CC31F150}" type="datetimeFigureOut">
              <a:rPr lang="cs-CZ"/>
              <a:pPr>
                <a:defRPr/>
              </a:pPr>
              <a:t>29.1.2013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35FE3D4-B738-446D-A8ED-C28BD763997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95432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r>
              <a:rPr lang="cs-CZ"/>
              <a:t>Elektronická učebnice - Základní škola Děčín VI, Na Stráni 879/2, příspěvková organizace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C187500-CD5E-4E4D-9D24-AA1031C7B6AB}" type="datetimeFigureOut">
              <a:rPr lang="cs-CZ"/>
              <a:pPr>
                <a:defRPr/>
              </a:pPr>
              <a:t>29.1.2013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C3212D9-A666-4BAA-B445-F42B2B4DF6B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2318426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638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1CE216F-19EA-41A6-8ADC-4943C14B0919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cs-CZ"/>
          </a:p>
        </p:txBody>
      </p:sp>
      <p:sp>
        <p:nvSpPr>
          <p:cNvPr id="16388" name="Zástupný symbol pro záhlaví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2048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10FF4A6-D6CB-427E-979E-E2C311FC3E16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cs-CZ"/>
          </a:p>
        </p:txBody>
      </p:sp>
      <p:sp>
        <p:nvSpPr>
          <p:cNvPr id="20484" name="Zástupný symbol pro záhlaví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843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904FC1B-A079-46C5-8218-0E8114B5E0D2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cs-CZ"/>
          </a:p>
        </p:txBody>
      </p:sp>
      <p:sp>
        <p:nvSpPr>
          <p:cNvPr id="18436" name="Zástupný symbol pro záhlaví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2457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F09ADAB-35D3-412B-A6BD-8443CAE669DE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cs-CZ"/>
          </a:p>
        </p:txBody>
      </p:sp>
      <p:sp>
        <p:nvSpPr>
          <p:cNvPr id="24580" name="Zástupný symbol pro záhlaví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2662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53591E6-40B5-4C63-B5CE-55CFA7C7F03B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cs-CZ"/>
          </a:p>
        </p:txBody>
      </p:sp>
      <p:sp>
        <p:nvSpPr>
          <p:cNvPr id="26628" name="Zástupný symbol pro záhlaví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dirty="0" smtClean="0"/>
          </a:p>
        </p:txBody>
      </p:sp>
      <p:sp>
        <p:nvSpPr>
          <p:cNvPr id="2253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598BF56-A106-4CFF-BEC1-F3FB805226A4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cs-CZ" dirty="0"/>
          </a:p>
        </p:txBody>
      </p:sp>
      <p:sp>
        <p:nvSpPr>
          <p:cNvPr id="22532" name="Zástupný symbol pro záhlaví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dirty="0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2867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7A21B6C-DDE4-4083-B2A1-6FCFA2329099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cs-CZ"/>
          </a:p>
        </p:txBody>
      </p:sp>
      <p:sp>
        <p:nvSpPr>
          <p:cNvPr id="28676" name="Zástupný symbol pro záhlaví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072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6AF0919-94FF-48E3-B3F8-829245B9D3AD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cs-CZ"/>
          </a:p>
        </p:txBody>
      </p:sp>
      <p:sp>
        <p:nvSpPr>
          <p:cNvPr id="30724" name="Zástupný symbol pro záhlaví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BBF70D-9175-4657-93D1-7E968EC45084}" type="datetime1">
              <a:rPr lang="cs-CZ"/>
              <a:pPr>
                <a:defRPr/>
              </a:pPr>
              <a:t>29.1.2013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E98D91-7328-4699-9A04-CA45A399F9E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7FC482-F6D3-4352-82A8-0DCB79F36B82}" type="datetime1">
              <a:rPr lang="cs-CZ"/>
              <a:pPr>
                <a:defRPr/>
              </a:pPr>
              <a:t>29.1.2013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A83B7-22DA-4876-8F63-B39EDE910C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045D24-EE24-4921-9ABF-2A45249AA5E7}" type="datetime1">
              <a:rPr lang="cs-CZ"/>
              <a:pPr>
                <a:defRPr/>
              </a:pPr>
              <a:t>29.1.2013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5943D0-3CEE-4F3B-9929-6C705658FDE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A4D744-3CF6-443C-9E7B-81CE4D4808E2}" type="datetime1">
              <a:rPr lang="cs-CZ"/>
              <a:pPr>
                <a:defRPr/>
              </a:pPr>
              <a:t>29.1.2013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C86C96-E4D5-4E78-A66B-6B21BDFDEFC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2BF7BA-6C19-41DD-8895-B88E9EFD4B6D}" type="datetime1">
              <a:rPr lang="cs-CZ"/>
              <a:pPr>
                <a:defRPr/>
              </a:pPr>
              <a:t>29.1.2013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7A9188-07AD-49A7-8F2D-89B1F0C5145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70DEEC-834C-43AB-9739-128CA9A2CFB3}" type="datetime1">
              <a:rPr lang="cs-CZ"/>
              <a:pPr>
                <a:defRPr/>
              </a:pPr>
              <a:t>29.1.2013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EA4584-E23D-45D3-BF82-03E981154DC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AD378E-C046-44C8-BA11-3FF3AFE9C512}" type="datetime1">
              <a:rPr lang="cs-CZ"/>
              <a:pPr>
                <a:defRPr/>
              </a:pPr>
              <a:t>29.1.2013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E1348-532C-4F9C-A819-F4CA6CCCCFD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698488-C101-4DCF-A118-BE0619E721D3}" type="datetime1">
              <a:rPr lang="cs-CZ"/>
              <a:pPr>
                <a:defRPr/>
              </a:pPr>
              <a:t>29.1.2013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3901C5-20AF-46BE-827D-4011917CE6D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55D998-96B3-49A9-8F2C-5BF16D48F177}" type="datetime1">
              <a:rPr lang="cs-CZ"/>
              <a:pPr>
                <a:defRPr/>
              </a:pPr>
              <a:t>29.1.2013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74AD53-E737-40A2-833B-D4DE96DD6CD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95C866-336F-4334-8F58-AB1B5D5691A2}" type="datetime1">
              <a:rPr lang="cs-CZ"/>
              <a:pPr>
                <a:defRPr/>
              </a:pPr>
              <a:t>29.1.2013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D17AF4-1CE9-4020-82B3-7660ABD9450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CE6E2D-BF17-499A-B6A7-7C79E63221B6}" type="datetime1">
              <a:rPr lang="cs-CZ"/>
              <a:pPr>
                <a:defRPr/>
              </a:pPr>
              <a:t>29.1.2013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BE4C3B-3EA0-48FB-ABCD-46107E15062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0000"/>
            <a:duotone>
              <a:prstClr val="black"/>
              <a:schemeClr val="accent6">
                <a:tint val="45000"/>
                <a:satMod val="400000"/>
              </a:schemeClr>
            </a:duotone>
            <a:lum/>
            <a:extLst>
              <a:ext uri="{BEBA8EAE-BF5A-486C-A8C5-ECC9F3942E4B}">
                <a14:imgProps xmlns:a14="http://schemas.microsoft.com/office/drawing/2010/main">
                  <a14:imgLayer r:embed="rId14"/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F28338D-9B4E-4BC3-9920-EAC0A151A20F}" type="datetime1">
              <a:rPr lang="cs-CZ"/>
              <a:pPr>
                <a:defRPr/>
              </a:pPr>
              <a:t>29.1.2013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01C0C48-EDFB-4B4A-B26E-A43A0B68EFA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wmf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7" Type="http://schemas.openxmlformats.org/officeDocument/2006/relationships/image" Target="../media/image19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jpeg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2.wmf"/><Relationship Id="rId4" Type="http://schemas.openxmlformats.org/officeDocument/2006/relationships/image" Target="../media/image2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6.jpeg"/><Relationship Id="rId5" Type="http://schemas.openxmlformats.org/officeDocument/2006/relationships/image" Target="../media/image25.wmf"/><Relationship Id="rId4" Type="http://schemas.openxmlformats.org/officeDocument/2006/relationships/image" Target="../media/image24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9.wmf"/><Relationship Id="rId4" Type="http://schemas.openxmlformats.org/officeDocument/2006/relationships/image" Target="../media/image28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hubblesite.org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-5095" y="557953"/>
            <a:ext cx="8885238" cy="593725"/>
          </a:xfrm>
        </p:spPr>
        <p:txBody>
          <a:bodyPr/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07.1  Stavy ohrožující život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Elektronická  učebnice – II. stupeň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Základní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škola Děčín VI, Na Stráni 879/2  – příspěvková organizace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Výchova ke zdraví</a:t>
            </a:r>
            <a:endParaRPr lang="cs-CZ" sz="1600" b="1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+mn-lt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4479636"/>
            <a:ext cx="9144000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200" b="1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Autor: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 Mgr. Lukáš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Lanč</a:t>
            </a:r>
            <a:endParaRPr lang="cs-CZ" sz="1600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200" dirty="0">
              <a:latin typeface="+mn-lt"/>
            </a:endParaRPr>
          </a:p>
        </p:txBody>
      </p:sp>
      <p:pic>
        <p:nvPicPr>
          <p:cNvPr id="5" name="obrázek 5" descr="Image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0675" y="4543335"/>
            <a:ext cx="3029719" cy="55399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0" name="Picture 2" descr="C:\Users\lanc\AppData\Local\Microsoft\Windows\Temporary Internet Files\Content.IE5\I30SV5A6\MC900360942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8996" y="2655740"/>
            <a:ext cx="1333195" cy="1806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lanc\AppData\Local\Microsoft\Windows\Temporary Internet Files\Content.IE5\XS1UXJSC\MC900359041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318674"/>
            <a:ext cx="1808683" cy="1708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C:\Users\lanc\AppData\Local\Microsoft\Windows\Temporary Internet Files\Content.IE5\H6MY187R\MC900361004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2172724"/>
            <a:ext cx="2088232" cy="2289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C:\Users\lanc\AppData\Local\Microsoft\Windows\Temporary Internet Files\Content.IE5\H6MY187R\MC900198489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4953" y="845891"/>
            <a:ext cx="2230170" cy="1492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0397806"/>
              </p:ext>
            </p:extLst>
          </p:nvPr>
        </p:nvGraphicFramePr>
        <p:xfrm>
          <a:off x="457200" y="1200150"/>
          <a:ext cx="7272808" cy="3249978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545574">
                <a:tc>
                  <a:txBody>
                    <a:bodyPr/>
                    <a:lstStyle/>
                    <a:p>
                      <a:r>
                        <a:rPr lang="cs-CZ" dirty="0" smtClean="0"/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Mgr. Lukáš </a:t>
                      </a:r>
                      <a:r>
                        <a:rPr lang="cs-CZ" dirty="0" err="1" smtClean="0"/>
                        <a:t>Lanč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/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07</a:t>
                      </a:r>
                      <a:r>
                        <a:rPr lang="cs-CZ" baseline="0" dirty="0" smtClean="0"/>
                        <a:t> – 12/2012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/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6. 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/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aseline="0" dirty="0" smtClean="0"/>
                        <a:t>Zdraví, první pomoc, úraz, nemoci, zranění, infarkt, mrtvice, uštknutí, šok, alergie.</a:t>
                      </a:r>
                    </a:p>
                  </a:txBody>
                  <a:tcPr/>
                </a:tc>
              </a:tr>
              <a:tr h="958020">
                <a:tc>
                  <a:txBody>
                    <a:bodyPr/>
                    <a:lstStyle/>
                    <a:p>
                      <a:r>
                        <a:rPr lang="cs-CZ" dirty="0" smtClean="0"/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Prezentace</a:t>
                      </a:r>
                      <a:r>
                        <a:rPr lang="cs-CZ" baseline="0" dirty="0" smtClean="0"/>
                        <a:t> představuje základní informace týkající se první pomoci při vybraných stavech, jež přímo ohrožují lidský život. 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Elektronická  učebnice – II. stupeň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Základní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škola Děčín VI, Na Stráni 879/2  – příspěvková organizace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Výchova ke zdraví</a:t>
            </a:r>
            <a:endParaRPr lang="cs-CZ" sz="1600" b="1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+mn-lt"/>
            </a:endParaRP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107950" y="523875"/>
            <a:ext cx="2916238" cy="534988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07.10 Anotace</a:t>
            </a:r>
          </a:p>
        </p:txBody>
      </p:sp>
    </p:spTree>
    <p:extLst>
      <p:ext uri="{BB962C8B-B14F-4D97-AF65-F5344CB8AC3E}">
        <p14:creationId xmlns:p14="http://schemas.microsoft.com/office/powerpoint/2010/main" val="3021354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C:\Users\lanc\AppData\Local\Microsoft\Windows\Temporary Internet Files\Content.IE5\I30SV5A6\MP900402701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9137" y="2429345"/>
            <a:ext cx="992863" cy="1488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lanc\AppData\Local\Microsoft\Windows\Temporary Internet Files\Content.IE5\I30SV5A6\MC900438706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2643758"/>
            <a:ext cx="1846440" cy="2355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457" name="Nadpis 1"/>
          <p:cNvSpPr>
            <a:spLocks noGrp="1"/>
          </p:cNvSpPr>
          <p:nvPr>
            <p:ph type="ctrTitle"/>
          </p:nvPr>
        </p:nvSpPr>
        <p:spPr>
          <a:xfrm>
            <a:off x="46038" y="565150"/>
            <a:ext cx="2819846" cy="593725"/>
          </a:xfrm>
        </p:spPr>
        <p:txBody>
          <a:bodyPr/>
          <a:lstStyle/>
          <a:p>
            <a:pPr algn="l"/>
            <a:r>
              <a:rPr lang="cs-CZ" sz="2500" b="1" dirty="0" smtClean="0">
                <a:latin typeface="+mn-lt"/>
                <a:cs typeface="Times New Roman" pitchFamily="18" charset="0"/>
              </a:rPr>
              <a:t>07.2 Co již víme?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Elektronická  učebnice - II. stupeň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Základní škola Děčín VI, Na Stráni 879/2  – příspěvková organizace                      	              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Chemie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+mn-lt"/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Elektronická  učebnice – II. stupeň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Základní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škola Děčín VI, Na Stráni 879/2  – příspěvková organizace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Výchova ke zdraví</a:t>
            </a:r>
            <a:endParaRPr lang="cs-CZ" sz="1600" b="1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+mn-lt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987824" y="843558"/>
            <a:ext cx="3672408" cy="47280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Akutní stavy ohrožující život</a:t>
            </a:r>
            <a:endParaRPr lang="cs-CZ" dirty="0"/>
          </a:p>
        </p:txBody>
      </p:sp>
      <p:cxnSp>
        <p:nvCxnSpPr>
          <p:cNvPr id="7" name="Přímá spojnice se šipkou 6"/>
          <p:cNvCxnSpPr>
            <a:endCxn id="15" idx="0"/>
          </p:cNvCxnSpPr>
          <p:nvPr/>
        </p:nvCxnSpPr>
        <p:spPr>
          <a:xfrm flipH="1">
            <a:off x="3563888" y="1245877"/>
            <a:ext cx="250329" cy="46177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Přímá spojnice se šipkou 32"/>
          <p:cNvCxnSpPr>
            <a:endCxn id="36" idx="0"/>
          </p:cNvCxnSpPr>
          <p:nvPr/>
        </p:nvCxnSpPr>
        <p:spPr>
          <a:xfrm>
            <a:off x="5081786" y="1245877"/>
            <a:ext cx="930374" cy="4644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Zaoblený obdélník 14"/>
          <p:cNvSpPr/>
          <p:nvPr/>
        </p:nvSpPr>
        <p:spPr>
          <a:xfrm>
            <a:off x="2699792" y="1707654"/>
            <a:ext cx="1728192" cy="576064"/>
          </a:xfrm>
          <a:prstGeom prst="round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50000">
                <a:schemeClr val="bg1">
                  <a:lumMod val="85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>
                <a:solidFill>
                  <a:schemeClr val="tx1"/>
                </a:solidFill>
              </a:rPr>
              <a:t>n</a:t>
            </a:r>
            <a:r>
              <a:rPr lang="cs-CZ" sz="1600" dirty="0" smtClean="0">
                <a:solidFill>
                  <a:schemeClr val="tx1"/>
                </a:solidFill>
              </a:rPr>
              <a:t>utný </a:t>
            </a:r>
            <a:r>
              <a:rPr lang="cs-CZ" sz="1600" dirty="0" smtClean="0">
                <a:solidFill>
                  <a:schemeClr val="tx1"/>
                </a:solidFill>
              </a:rPr>
              <a:t>okamžitý zásah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36" name="Zaoblený obdélník 35"/>
          <p:cNvSpPr/>
          <p:nvPr/>
        </p:nvSpPr>
        <p:spPr>
          <a:xfrm>
            <a:off x="5148064" y="1710333"/>
            <a:ext cx="1728192" cy="576064"/>
          </a:xfrm>
          <a:prstGeom prst="round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50000">
                <a:schemeClr val="bg1">
                  <a:lumMod val="85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>
                <a:solidFill>
                  <a:schemeClr val="tx1"/>
                </a:solidFill>
              </a:rPr>
              <a:t>b</a:t>
            </a:r>
            <a:r>
              <a:rPr lang="cs-CZ" sz="1600" dirty="0" smtClean="0">
                <a:solidFill>
                  <a:schemeClr val="tx1"/>
                </a:solidFill>
              </a:rPr>
              <a:t>ez </a:t>
            </a:r>
            <a:r>
              <a:rPr lang="cs-CZ" sz="1600" dirty="0">
                <a:solidFill>
                  <a:schemeClr val="tx1"/>
                </a:solidFill>
              </a:rPr>
              <a:t>něj téměř jistá smrt</a:t>
            </a:r>
          </a:p>
        </p:txBody>
      </p:sp>
      <p:sp>
        <p:nvSpPr>
          <p:cNvPr id="19" name="Šipka doprava se zářezem 18"/>
          <p:cNvSpPr/>
          <p:nvPr/>
        </p:nvSpPr>
        <p:spPr>
          <a:xfrm>
            <a:off x="4644008" y="1887674"/>
            <a:ext cx="360040" cy="216024"/>
          </a:xfrm>
          <a:prstGeom prst="notchedRightArrow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50000">
                <a:schemeClr val="bg1">
                  <a:lumMod val="85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600">
              <a:solidFill>
                <a:schemeClr val="tx1"/>
              </a:solidFill>
            </a:endParaRPr>
          </a:p>
        </p:txBody>
      </p:sp>
      <p:sp>
        <p:nvSpPr>
          <p:cNvPr id="20" name="Zahnutá šipka doleva 19"/>
          <p:cNvSpPr/>
          <p:nvPr/>
        </p:nvSpPr>
        <p:spPr>
          <a:xfrm>
            <a:off x="6876256" y="1033766"/>
            <a:ext cx="1008112" cy="2139863"/>
          </a:xfrm>
          <a:prstGeom prst="curvedLeftArrow">
            <a:avLst>
              <a:gd name="adj1" fmla="val 15399"/>
              <a:gd name="adj2" fmla="val 33790"/>
              <a:gd name="adj3" fmla="val 26890"/>
            </a:avLst>
          </a:prstGeom>
          <a:gradFill>
            <a:gsLst>
              <a:gs pos="0">
                <a:schemeClr val="bg1">
                  <a:lumMod val="75000"/>
                </a:schemeClr>
              </a:gs>
              <a:gs pos="50000">
                <a:schemeClr val="bg1">
                  <a:lumMod val="85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600">
              <a:solidFill>
                <a:schemeClr val="tx1"/>
              </a:solidFill>
            </a:endParaRPr>
          </a:p>
        </p:txBody>
      </p:sp>
      <p:sp>
        <p:nvSpPr>
          <p:cNvPr id="27" name="Ohnutý roh 26"/>
          <p:cNvSpPr/>
          <p:nvPr/>
        </p:nvSpPr>
        <p:spPr>
          <a:xfrm>
            <a:off x="4748758" y="2787774"/>
            <a:ext cx="1944216" cy="1584176"/>
          </a:xfrm>
          <a:prstGeom prst="foldedCorner">
            <a:avLst>
              <a:gd name="adj" fmla="val 18471"/>
            </a:avLst>
          </a:prstGeom>
          <a:gradFill flip="none" rotWithShape="1">
            <a:gsLst>
              <a:gs pos="100000">
                <a:schemeClr val="bg2">
                  <a:lumMod val="50000"/>
                </a:schemeClr>
              </a:gs>
              <a:gs pos="61000">
                <a:schemeClr val="bg2">
                  <a:lumMod val="90000"/>
                </a:schemeClr>
              </a:gs>
              <a:gs pos="15000">
                <a:schemeClr val="accent1">
                  <a:tint val="23500"/>
                  <a:satMod val="160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z</a:t>
            </a:r>
            <a:r>
              <a:rPr lang="cs-CZ" dirty="0" smtClean="0">
                <a:solidFill>
                  <a:schemeClr val="tx1"/>
                </a:solidFill>
              </a:rPr>
              <a:t>působené </a:t>
            </a:r>
            <a:r>
              <a:rPr lang="cs-CZ" dirty="0">
                <a:solidFill>
                  <a:schemeClr val="tx1"/>
                </a:solidFill>
              </a:rPr>
              <a:t>vážným zraněním, nemocí či cizí chemikálií (např. jed)</a:t>
            </a:r>
          </a:p>
        </p:txBody>
      </p:sp>
      <p:pic>
        <p:nvPicPr>
          <p:cNvPr id="3074" name="Picture 2" descr="C:\Users\lanc\AppData\Local\Microsoft\Windows\Temporary Internet Files\Content.IE5\H6MY187R\MC900278764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245877"/>
            <a:ext cx="1791310" cy="1218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C:\Users\lanc\AppData\Local\Microsoft\Windows\Temporary Internet Files\Content.IE5\N2HE61FP\MC900359035[2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4717" y="4142232"/>
            <a:ext cx="1820570" cy="10012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Čárový popisek 3 29"/>
          <p:cNvSpPr/>
          <p:nvPr/>
        </p:nvSpPr>
        <p:spPr>
          <a:xfrm>
            <a:off x="755576" y="2787774"/>
            <a:ext cx="1584176" cy="1260140"/>
          </a:xfrm>
          <a:prstGeom prst="borderCallout3">
            <a:avLst>
              <a:gd name="adj1" fmla="val 109047"/>
              <a:gd name="adj2" fmla="val 48907"/>
              <a:gd name="adj3" fmla="val 129746"/>
              <a:gd name="adj4" fmla="val 27826"/>
              <a:gd name="adj5" fmla="val 158958"/>
              <a:gd name="adj6" fmla="val 44301"/>
              <a:gd name="adj7" fmla="val 110114"/>
              <a:gd name="adj8" fmla="val 277586"/>
            </a:avLst>
          </a:prstGeom>
          <a:gradFill flip="none" rotWithShape="1">
            <a:gsLst>
              <a:gs pos="17000">
                <a:schemeClr val="bg2">
                  <a:lumMod val="50000"/>
                </a:schemeClr>
              </a:gs>
              <a:gs pos="77000">
                <a:schemeClr val="bg2">
                  <a:lumMod val="9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p</a:t>
            </a:r>
            <a:r>
              <a:rPr lang="cs-CZ" dirty="0" smtClean="0">
                <a:solidFill>
                  <a:schemeClr val="tx1"/>
                </a:solidFill>
              </a:rPr>
              <a:t>ro </a:t>
            </a:r>
            <a:r>
              <a:rPr lang="cs-CZ" dirty="0" smtClean="0">
                <a:solidFill>
                  <a:schemeClr val="tx1"/>
                </a:solidFill>
              </a:rPr>
              <a:t>každý stav odlišný postup záchrany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4" name="Oválný popisek 33"/>
          <p:cNvSpPr/>
          <p:nvPr/>
        </p:nvSpPr>
        <p:spPr>
          <a:xfrm>
            <a:off x="2734097" y="3582516"/>
            <a:ext cx="1080120" cy="810090"/>
          </a:xfrm>
          <a:prstGeom prst="wedgeEllipseCallout">
            <a:avLst>
              <a:gd name="adj1" fmla="val -108136"/>
              <a:gd name="adj2" fmla="val -37443"/>
            </a:avLst>
          </a:prstGeom>
          <a:gradFill flip="none" rotWithShape="1">
            <a:gsLst>
              <a:gs pos="17000">
                <a:schemeClr val="bg2">
                  <a:lumMod val="50000"/>
                </a:schemeClr>
              </a:gs>
              <a:gs pos="77000">
                <a:schemeClr val="bg2">
                  <a:lumMod val="9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v</a:t>
            </a:r>
            <a:r>
              <a:rPr lang="cs-CZ" sz="1400" dirty="0" smtClean="0">
                <a:solidFill>
                  <a:schemeClr val="tx1"/>
                </a:solidFill>
              </a:rPr>
              <a:t>iz </a:t>
            </a:r>
            <a:r>
              <a:rPr lang="cs-CZ" sz="1400" dirty="0">
                <a:solidFill>
                  <a:schemeClr val="tx1"/>
                </a:solidFill>
              </a:rPr>
              <a:t>níže + VKZ08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1" name="Picture 5" descr="C:\Users\lanc\AppData\Local\Microsoft\Windows\Temporary Internet Files\Content.IE5\H6MY187R\MP900321153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787" y="3318382"/>
            <a:ext cx="1201274" cy="1684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1" name="Pravoúhlá spojnice 20"/>
          <p:cNvCxnSpPr/>
          <p:nvPr/>
        </p:nvCxnSpPr>
        <p:spPr>
          <a:xfrm>
            <a:off x="403014" y="2879875"/>
            <a:ext cx="1224136" cy="720080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7950" y="544513"/>
            <a:ext cx="6192242" cy="593725"/>
          </a:xfrm>
        </p:spPr>
        <p:txBody>
          <a:bodyPr/>
          <a:lstStyle/>
          <a:p>
            <a:pPr algn="l"/>
            <a:r>
              <a:rPr lang="cs-CZ" sz="2500" b="1" dirty="0" smtClean="0">
                <a:latin typeface="+mn-lt"/>
                <a:cs typeface="Times New Roman" pitchFamily="18" charset="0"/>
              </a:rPr>
              <a:t>07.3 </a:t>
            </a:r>
            <a:r>
              <a:rPr lang="cs-CZ" sz="2500" b="1" dirty="0">
                <a:latin typeface="+mn-lt"/>
                <a:cs typeface="Times New Roman" pitchFamily="18" charset="0"/>
              </a:rPr>
              <a:t>Jaké si řekneme nové termíny a názvy?</a:t>
            </a:r>
            <a:endParaRPr lang="cs-CZ" sz="2500" b="1" dirty="0" smtClean="0">
              <a:latin typeface="+mn-lt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Elektronická  učebnice - II. stupeň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Základní škola Děčín VI, Na Stráni 879/2  – příspěvková organizace                                       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Chemie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+mn-lt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Elektronická  učebnice – II. stupeň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Základní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škola Děčín VI, Na Stráni 879/2  – příspěvková organizace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Výchova ke zdraví</a:t>
            </a:r>
            <a:endParaRPr lang="cs-CZ" sz="1600" b="1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+mn-lt"/>
            </a:endParaRPr>
          </a:p>
        </p:txBody>
      </p:sp>
      <p:sp>
        <p:nvSpPr>
          <p:cNvPr id="3" name="Rámeček 2"/>
          <p:cNvSpPr/>
          <p:nvPr/>
        </p:nvSpPr>
        <p:spPr>
          <a:xfrm>
            <a:off x="251519" y="2186857"/>
            <a:ext cx="2520280" cy="720080"/>
          </a:xfrm>
          <a:prstGeom prst="frame">
            <a:avLst/>
          </a:prstGeom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0000" endA="300" endPos="90000" dist="50800" dir="5400000" sy="-100000" algn="bl" rotWithShape="0"/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smtClean="0">
                <a:solidFill>
                  <a:schemeClr val="tx1"/>
                </a:solidFill>
              </a:rPr>
              <a:t>Infarkt myokardu</a:t>
            </a:r>
            <a:endParaRPr lang="cs-CZ" sz="2000" b="1" dirty="0">
              <a:solidFill>
                <a:schemeClr val="tx1"/>
              </a:solidFill>
            </a:endParaRPr>
          </a:p>
        </p:txBody>
      </p:sp>
      <p:sp>
        <p:nvSpPr>
          <p:cNvPr id="4" name="Ohnutý roh 3"/>
          <p:cNvSpPr/>
          <p:nvPr/>
        </p:nvSpPr>
        <p:spPr>
          <a:xfrm>
            <a:off x="1619671" y="1034729"/>
            <a:ext cx="1283729" cy="936104"/>
          </a:xfrm>
          <a:prstGeom prst="foldedCorner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/>
              <a:t>p</a:t>
            </a:r>
            <a:r>
              <a:rPr lang="cs-CZ" sz="1600" dirty="0" smtClean="0"/>
              <a:t>atří </a:t>
            </a:r>
            <a:r>
              <a:rPr lang="cs-CZ" sz="1600" dirty="0" smtClean="0"/>
              <a:t>mezi ischemické choroby</a:t>
            </a:r>
            <a:endParaRPr lang="cs-CZ" sz="1600" dirty="0"/>
          </a:p>
        </p:txBody>
      </p:sp>
      <p:sp>
        <p:nvSpPr>
          <p:cNvPr id="5" name="Tlačítko akce: Nápověda 4">
            <a:hlinkClick r:id="" action="ppaction://noaction" highlightClick="1"/>
          </p:cNvPr>
          <p:cNvSpPr/>
          <p:nvPr/>
        </p:nvSpPr>
        <p:spPr>
          <a:xfrm>
            <a:off x="3131839" y="1322761"/>
            <a:ext cx="288032" cy="288032"/>
          </a:xfrm>
          <a:prstGeom prst="actionButtonHelp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3635895" y="1087573"/>
            <a:ext cx="2016224" cy="5232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= onemocnění, při němž  dojde k ucpání cévy</a:t>
            </a:r>
          </a:p>
        </p:txBody>
      </p:sp>
      <p:cxnSp>
        <p:nvCxnSpPr>
          <p:cNvPr id="11" name="Přímá spojnice se šipkou 10"/>
          <p:cNvCxnSpPr/>
          <p:nvPr/>
        </p:nvCxnSpPr>
        <p:spPr>
          <a:xfrm>
            <a:off x="5364087" y="1466777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2" name="Ovál 11"/>
          <p:cNvSpPr/>
          <p:nvPr/>
        </p:nvSpPr>
        <p:spPr>
          <a:xfrm>
            <a:off x="6300191" y="1070733"/>
            <a:ext cx="1368152" cy="792088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/>
              <a:t>sraženinou</a:t>
            </a:r>
            <a:endParaRPr lang="cs-CZ" sz="1400" dirty="0"/>
          </a:p>
        </p:txBody>
      </p:sp>
      <p:sp>
        <p:nvSpPr>
          <p:cNvPr id="13" name="Jednoduché závorky 12"/>
          <p:cNvSpPr/>
          <p:nvPr/>
        </p:nvSpPr>
        <p:spPr>
          <a:xfrm>
            <a:off x="7884367" y="980723"/>
            <a:ext cx="1008112" cy="972108"/>
          </a:xfrm>
          <a:prstGeom prst="bracketPair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cs-CZ" dirty="0"/>
              <a:t>t</a:t>
            </a:r>
            <a:r>
              <a:rPr lang="cs-CZ" dirty="0" smtClean="0"/>
              <a:t>romb,</a:t>
            </a:r>
          </a:p>
          <a:p>
            <a:pPr algn="ctr"/>
            <a:r>
              <a:rPr lang="cs-CZ" dirty="0" smtClean="0"/>
              <a:t>embol</a:t>
            </a:r>
            <a:endParaRPr lang="cs-CZ" dirty="0"/>
          </a:p>
        </p:txBody>
      </p:sp>
      <p:cxnSp>
        <p:nvCxnSpPr>
          <p:cNvPr id="15" name="Přímá spojnice se šipkou 14"/>
          <p:cNvCxnSpPr/>
          <p:nvPr/>
        </p:nvCxnSpPr>
        <p:spPr>
          <a:xfrm>
            <a:off x="4355975" y="1646797"/>
            <a:ext cx="0" cy="3240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se šipkou 28"/>
          <p:cNvCxnSpPr/>
          <p:nvPr/>
        </p:nvCxnSpPr>
        <p:spPr>
          <a:xfrm>
            <a:off x="2915815" y="2519463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8" name="Obdélník s odříznutým příčným rohem 17"/>
          <p:cNvSpPr/>
          <p:nvPr/>
        </p:nvSpPr>
        <p:spPr>
          <a:xfrm>
            <a:off x="3635895" y="2078845"/>
            <a:ext cx="2016224" cy="900100"/>
          </a:xfrm>
          <a:prstGeom prst="snip2Diag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/>
              <a:t>o</a:t>
            </a:r>
            <a:r>
              <a:rPr lang="cs-CZ" sz="1400" dirty="0" smtClean="0"/>
              <a:t>mezení průtoku krve do srdečních cév = odumření části srdeční tkáně</a:t>
            </a:r>
            <a:endParaRPr lang="cs-CZ" sz="1400" dirty="0"/>
          </a:p>
        </p:txBody>
      </p:sp>
      <p:sp>
        <p:nvSpPr>
          <p:cNvPr id="22" name="Obdélník 21"/>
          <p:cNvSpPr/>
          <p:nvPr/>
        </p:nvSpPr>
        <p:spPr>
          <a:xfrm>
            <a:off x="1691679" y="3239915"/>
            <a:ext cx="1288665" cy="44342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p</a:t>
            </a:r>
            <a:r>
              <a:rPr lang="cs-CZ" dirty="0" smtClean="0"/>
              <a:t>říznaky</a:t>
            </a:r>
            <a:r>
              <a:rPr lang="cs-CZ" dirty="0" smtClean="0"/>
              <a:t>:</a:t>
            </a:r>
            <a:endParaRPr lang="cs-CZ" dirty="0"/>
          </a:p>
        </p:txBody>
      </p:sp>
      <p:sp>
        <p:nvSpPr>
          <p:cNvPr id="36" name="TextovéPole 35"/>
          <p:cNvSpPr txBox="1"/>
          <p:nvPr/>
        </p:nvSpPr>
        <p:spPr>
          <a:xfrm>
            <a:off x="3131255" y="3206290"/>
            <a:ext cx="2376848" cy="95410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cs-CZ" sz="1400" dirty="0" smtClean="0">
                <a:solidFill>
                  <a:schemeClr val="tx1"/>
                </a:solidFill>
                <a:latin typeface="+mn-lt"/>
              </a:rPr>
              <a:t>tlak/bolest na hrudi</a:t>
            </a:r>
          </a:p>
          <a:p>
            <a:pPr marL="285750" indent="-285750">
              <a:buFontTx/>
              <a:buChar char="-"/>
            </a:pPr>
            <a:r>
              <a:rPr lang="cs-CZ" sz="1400" dirty="0">
                <a:solidFill>
                  <a:schemeClr val="tx1"/>
                </a:solidFill>
              </a:rPr>
              <a:t>b</a:t>
            </a:r>
            <a:r>
              <a:rPr lang="cs-CZ" sz="1400" dirty="0" smtClean="0">
                <a:solidFill>
                  <a:schemeClr val="tx1"/>
                </a:solidFill>
                <a:latin typeface="+mn-lt"/>
              </a:rPr>
              <a:t>olest vystřelující z hrudi</a:t>
            </a:r>
          </a:p>
          <a:p>
            <a:pPr marL="285750" indent="-285750">
              <a:buFontTx/>
              <a:buChar char="-"/>
            </a:pPr>
            <a:r>
              <a:rPr lang="cs-CZ" sz="1400" dirty="0">
                <a:solidFill>
                  <a:schemeClr val="tx1"/>
                </a:solidFill>
              </a:rPr>
              <a:t>z</a:t>
            </a:r>
            <a:r>
              <a:rPr lang="cs-CZ" sz="1400" dirty="0" smtClean="0">
                <a:solidFill>
                  <a:schemeClr val="tx1"/>
                </a:solidFill>
                <a:latin typeface="+mn-lt"/>
              </a:rPr>
              <a:t>matenost, malátnost</a:t>
            </a:r>
          </a:p>
          <a:p>
            <a:pPr marL="285750" indent="-285750">
              <a:buFontTx/>
              <a:buChar char="-"/>
            </a:pPr>
            <a:r>
              <a:rPr lang="cs-CZ" sz="1400" dirty="0">
                <a:solidFill>
                  <a:schemeClr val="tx1"/>
                </a:solidFill>
              </a:rPr>
              <a:t>ú</a:t>
            </a:r>
            <a:r>
              <a:rPr lang="cs-CZ" sz="1400" dirty="0" smtClean="0">
                <a:solidFill>
                  <a:schemeClr val="tx1"/>
                </a:solidFill>
                <a:latin typeface="+mn-lt"/>
              </a:rPr>
              <a:t>zkost, pocení</a:t>
            </a:r>
          </a:p>
        </p:txBody>
      </p:sp>
      <p:sp>
        <p:nvSpPr>
          <p:cNvPr id="37" name="Obdélník 36"/>
          <p:cNvSpPr/>
          <p:nvPr/>
        </p:nvSpPr>
        <p:spPr>
          <a:xfrm>
            <a:off x="1691679" y="4227934"/>
            <a:ext cx="1288665" cy="44342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p</a:t>
            </a:r>
            <a:r>
              <a:rPr lang="cs-CZ" dirty="0" smtClean="0"/>
              <a:t>omoc</a:t>
            </a:r>
            <a:r>
              <a:rPr lang="cs-CZ" dirty="0" smtClean="0"/>
              <a:t>:</a:t>
            </a:r>
            <a:endParaRPr lang="cs-CZ" dirty="0"/>
          </a:p>
        </p:txBody>
      </p:sp>
      <p:sp>
        <p:nvSpPr>
          <p:cNvPr id="38" name="TextovéPole 37"/>
          <p:cNvSpPr txBox="1"/>
          <p:nvPr/>
        </p:nvSpPr>
        <p:spPr>
          <a:xfrm>
            <a:off x="3126691" y="4227934"/>
            <a:ext cx="2376848" cy="73866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cs-CZ" sz="1400" dirty="0">
                <a:solidFill>
                  <a:schemeClr val="tx1"/>
                </a:solidFill>
              </a:rPr>
              <a:t>n</a:t>
            </a:r>
            <a:r>
              <a:rPr lang="cs-CZ" sz="1400" dirty="0" smtClean="0">
                <a:solidFill>
                  <a:schemeClr val="tx1"/>
                </a:solidFill>
                <a:latin typeface="+mn-lt"/>
              </a:rPr>
              <a:t>ejvhodnější je prevence</a:t>
            </a:r>
          </a:p>
          <a:p>
            <a:pPr marL="285750" indent="-285750">
              <a:buFontTx/>
              <a:buChar char="-"/>
            </a:pPr>
            <a:r>
              <a:rPr lang="cs-CZ" sz="1400" dirty="0">
                <a:solidFill>
                  <a:schemeClr val="tx1"/>
                </a:solidFill>
              </a:rPr>
              <a:t>v</a:t>
            </a:r>
            <a:r>
              <a:rPr lang="cs-CZ" sz="1400" dirty="0" smtClean="0">
                <a:solidFill>
                  <a:schemeClr val="tx1"/>
                </a:solidFill>
                <a:latin typeface="+mn-lt"/>
              </a:rPr>
              <a:t>olat 155</a:t>
            </a:r>
          </a:p>
          <a:p>
            <a:pPr marL="285750" indent="-285750">
              <a:buFontTx/>
              <a:buChar char="-"/>
            </a:pPr>
            <a:r>
              <a:rPr lang="cs-CZ" sz="1400" dirty="0">
                <a:solidFill>
                  <a:schemeClr val="tx1"/>
                </a:solidFill>
              </a:rPr>
              <a:t>o</a:t>
            </a:r>
            <a:r>
              <a:rPr lang="cs-CZ" sz="1400" dirty="0" smtClean="0">
                <a:solidFill>
                  <a:schemeClr val="tx1"/>
                </a:solidFill>
                <a:latin typeface="+mn-lt"/>
              </a:rPr>
              <a:t>bnovit krevní oběh/dech</a:t>
            </a:r>
          </a:p>
        </p:txBody>
      </p:sp>
      <p:sp>
        <p:nvSpPr>
          <p:cNvPr id="23" name="Šipka doprava 22"/>
          <p:cNvSpPr/>
          <p:nvPr/>
        </p:nvSpPr>
        <p:spPr>
          <a:xfrm>
            <a:off x="5724127" y="4671362"/>
            <a:ext cx="504057" cy="295236"/>
          </a:xfrm>
          <a:prstGeom prst="rightArrow">
            <a:avLst/>
          </a:prstGeom>
          <a:effectLst>
            <a:glow rad="63500">
              <a:schemeClr val="accent6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Vývojový diagram: spojnice mezi stránkami 24"/>
          <p:cNvSpPr/>
          <p:nvPr/>
        </p:nvSpPr>
        <p:spPr>
          <a:xfrm>
            <a:off x="6444208" y="4227934"/>
            <a:ext cx="1008112" cy="738664"/>
          </a:xfrm>
          <a:prstGeom prst="flowChartOffpageConnector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/>
              <a:t>viz </a:t>
            </a:r>
            <a:r>
              <a:rPr lang="cs-CZ" sz="1600" dirty="0" err="1" smtClean="0"/>
              <a:t>slide</a:t>
            </a:r>
            <a:r>
              <a:rPr lang="cs-CZ" sz="1600" dirty="0" smtClean="0"/>
              <a:t> </a:t>
            </a:r>
            <a:r>
              <a:rPr lang="cs-CZ" sz="1600" dirty="0" smtClean="0"/>
              <a:t>07.5</a:t>
            </a:r>
            <a:endParaRPr lang="cs-CZ" sz="1600" dirty="0"/>
          </a:p>
        </p:txBody>
      </p:sp>
      <p:pic>
        <p:nvPicPr>
          <p:cNvPr id="4098" name="Picture 2" descr="C:\Users\lanc\AppData\Local\Microsoft\Windows\Temporary Internet Files\Content.IE5\I30SV5A6\MC900280675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19" y="980723"/>
            <a:ext cx="1245355" cy="12421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lanc\AppData\Local\Microsoft\Windows\Temporary Internet Files\Content.IE5\H6MY187R\MP900425257[1]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2716521"/>
            <a:ext cx="1491778" cy="2246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:\Users\lanc\AppData\Local\Microsoft\Windows\Temporary Internet Files\Content.IE5\N2HE61FP\MP900321152[1]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1970833"/>
            <a:ext cx="1520568" cy="2131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Pravoúhlá spojnice 20"/>
          <p:cNvCxnSpPr/>
          <p:nvPr/>
        </p:nvCxnSpPr>
        <p:spPr>
          <a:xfrm>
            <a:off x="491022" y="2725663"/>
            <a:ext cx="1224136" cy="648072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ovéPole 15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Elektronická  učebnice - II. stupeň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Základní škola Děčín VI, Na Stráni 879/2  – příspěvková organizace                       	              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Chemie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+mn-lt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Elektronická  učebnice – II. stupeň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Základní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škola Děčín VI, Na Stráni 879/2  – příspěvková organizace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Výchova ke zdraví</a:t>
            </a:r>
            <a:endParaRPr lang="cs-CZ" sz="1600" b="1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+mn-lt"/>
            </a:endParaRPr>
          </a:p>
        </p:txBody>
      </p:sp>
      <p:sp>
        <p:nvSpPr>
          <p:cNvPr id="32" name="Nadpis 1"/>
          <p:cNvSpPr txBox="1">
            <a:spLocks/>
          </p:cNvSpPr>
          <p:nvPr/>
        </p:nvSpPr>
        <p:spPr bwMode="auto">
          <a:xfrm>
            <a:off x="116061" y="537048"/>
            <a:ext cx="5680075" cy="59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07.4 Co si řekneme nového?</a:t>
            </a:r>
          </a:p>
        </p:txBody>
      </p:sp>
      <p:sp>
        <p:nvSpPr>
          <p:cNvPr id="2" name="Rámeček 1"/>
          <p:cNvSpPr/>
          <p:nvPr/>
        </p:nvSpPr>
        <p:spPr>
          <a:xfrm>
            <a:off x="251520" y="2058752"/>
            <a:ext cx="2592288" cy="729022"/>
          </a:xfrm>
          <a:prstGeom prst="frame">
            <a:avLst/>
          </a:prstGeom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0000" endA="300" endPos="90000" dist="50800" dir="5400000" sy="-100000" algn="bl" rotWithShape="0"/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smtClean="0">
                <a:solidFill>
                  <a:schemeClr val="tx1"/>
                </a:solidFill>
              </a:rPr>
              <a:t>Anafylaktický šok</a:t>
            </a:r>
            <a:endParaRPr lang="cs-CZ" sz="2000" b="1" dirty="0">
              <a:solidFill>
                <a:schemeClr val="tx1"/>
              </a:solidFill>
            </a:endParaRPr>
          </a:p>
        </p:txBody>
      </p:sp>
      <p:sp>
        <p:nvSpPr>
          <p:cNvPr id="3" name="Ohnutý roh 2"/>
          <p:cNvSpPr/>
          <p:nvPr/>
        </p:nvSpPr>
        <p:spPr>
          <a:xfrm>
            <a:off x="1331640" y="1147237"/>
            <a:ext cx="1512168" cy="731330"/>
          </a:xfrm>
          <a:prstGeom prst="foldedCorner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n</a:t>
            </a:r>
            <a:r>
              <a:rPr lang="cs-CZ" dirty="0" smtClean="0"/>
              <a:t>ezaměňovat </a:t>
            </a:r>
            <a:r>
              <a:rPr lang="cs-CZ" dirty="0" smtClean="0"/>
              <a:t>s šokem</a:t>
            </a:r>
            <a:endParaRPr lang="cs-CZ" dirty="0"/>
          </a:p>
        </p:txBody>
      </p:sp>
      <p:sp>
        <p:nvSpPr>
          <p:cNvPr id="5" name="Tlačítko akce: Nápověda 4">
            <a:hlinkClick r:id="" action="ppaction://noaction" highlightClick="1"/>
          </p:cNvPr>
          <p:cNvSpPr/>
          <p:nvPr/>
        </p:nvSpPr>
        <p:spPr>
          <a:xfrm>
            <a:off x="3059832" y="1347614"/>
            <a:ext cx="288032" cy="288032"/>
          </a:xfrm>
          <a:prstGeom prst="actionButtonHelp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3635896" y="1080446"/>
            <a:ext cx="1800200" cy="73866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schemeClr val="tx1"/>
                </a:solidFill>
                <a:latin typeface="+mn-lt"/>
              </a:rPr>
              <a:t>= akutně nepříznivá reakce organismu na nějaký otřes</a:t>
            </a:r>
          </a:p>
        </p:txBody>
      </p:sp>
      <p:cxnSp>
        <p:nvCxnSpPr>
          <p:cNvPr id="8" name="Přímá spojnice se šipkou 7"/>
          <p:cNvCxnSpPr/>
          <p:nvPr/>
        </p:nvCxnSpPr>
        <p:spPr>
          <a:xfrm>
            <a:off x="5004048" y="1635646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Ovál 8"/>
          <p:cNvSpPr/>
          <p:nvPr/>
        </p:nvSpPr>
        <p:spPr>
          <a:xfrm>
            <a:off x="5895925" y="1214029"/>
            <a:ext cx="1656184" cy="59774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/>
              <a:t>p</a:t>
            </a:r>
            <a:r>
              <a:rPr lang="cs-CZ" sz="1400" dirty="0" smtClean="0"/>
              <a:t>sychického </a:t>
            </a:r>
            <a:r>
              <a:rPr lang="cs-CZ" sz="1400" dirty="0" smtClean="0"/>
              <a:t>rázu</a:t>
            </a:r>
            <a:endParaRPr lang="cs-CZ" sz="1400" dirty="0"/>
          </a:p>
        </p:txBody>
      </p:sp>
      <p:sp>
        <p:nvSpPr>
          <p:cNvPr id="11" name="Jednoduché závorky 10"/>
          <p:cNvSpPr/>
          <p:nvPr/>
        </p:nvSpPr>
        <p:spPr>
          <a:xfrm>
            <a:off x="7668344" y="1080446"/>
            <a:ext cx="1224136" cy="864913"/>
          </a:xfrm>
          <a:prstGeom prst="bracketPair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cs-CZ" dirty="0"/>
              <a:t>p</a:t>
            </a:r>
            <a:r>
              <a:rPr lang="cs-CZ" dirty="0" smtClean="0"/>
              <a:t>rojevuje </a:t>
            </a:r>
            <a:r>
              <a:rPr lang="cs-CZ" dirty="0" smtClean="0"/>
              <a:t>se ale i fyzicky</a:t>
            </a:r>
            <a:endParaRPr lang="cs-CZ" dirty="0"/>
          </a:p>
        </p:txBody>
      </p:sp>
      <p:cxnSp>
        <p:nvCxnSpPr>
          <p:cNvPr id="17" name="Přímá spojnice se šipkou 16"/>
          <p:cNvCxnSpPr/>
          <p:nvPr/>
        </p:nvCxnSpPr>
        <p:spPr>
          <a:xfrm>
            <a:off x="2956098" y="2423263"/>
            <a:ext cx="53578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Obdélník s odříznutým příčným rohem 18"/>
          <p:cNvSpPr/>
          <p:nvPr/>
        </p:nvSpPr>
        <p:spPr>
          <a:xfrm>
            <a:off x="3707904" y="2058752"/>
            <a:ext cx="1800200" cy="801030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/>
              <a:t>= nepřiměřeně silná reakce na tzv. alergen</a:t>
            </a:r>
            <a:endParaRPr lang="cs-CZ" sz="1600" dirty="0"/>
          </a:p>
        </p:txBody>
      </p:sp>
      <p:sp>
        <p:nvSpPr>
          <p:cNvPr id="25" name="Obdélník 24"/>
          <p:cNvSpPr/>
          <p:nvPr/>
        </p:nvSpPr>
        <p:spPr>
          <a:xfrm>
            <a:off x="1815580" y="3147814"/>
            <a:ext cx="1244277" cy="43204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p</a:t>
            </a:r>
            <a:r>
              <a:rPr lang="cs-CZ" dirty="0" smtClean="0"/>
              <a:t>říznaky</a:t>
            </a:r>
            <a:r>
              <a:rPr lang="cs-CZ" dirty="0" smtClean="0"/>
              <a:t>:</a:t>
            </a:r>
            <a:endParaRPr lang="cs-CZ" dirty="0"/>
          </a:p>
        </p:txBody>
      </p:sp>
      <p:sp>
        <p:nvSpPr>
          <p:cNvPr id="38" name="TextovéPole 37"/>
          <p:cNvSpPr txBox="1"/>
          <p:nvPr/>
        </p:nvSpPr>
        <p:spPr>
          <a:xfrm>
            <a:off x="3347864" y="3147814"/>
            <a:ext cx="2376264" cy="95410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cs-CZ" sz="1400" dirty="0"/>
              <a:t>l</a:t>
            </a:r>
            <a:r>
              <a:rPr lang="cs-CZ" sz="1400" dirty="0" smtClean="0">
                <a:latin typeface="+mn-lt"/>
              </a:rPr>
              <a:t>okální vyrážka, svědění až pálení</a:t>
            </a:r>
          </a:p>
          <a:p>
            <a:pPr marL="285750" indent="-285750">
              <a:buFontTx/>
              <a:buChar char="-"/>
            </a:pPr>
            <a:r>
              <a:rPr lang="cs-CZ" sz="1400" dirty="0"/>
              <a:t>o</a:t>
            </a:r>
            <a:r>
              <a:rPr lang="cs-CZ" sz="1400" dirty="0" smtClean="0">
                <a:latin typeface="+mn-lt"/>
              </a:rPr>
              <a:t>tok </a:t>
            </a:r>
          </a:p>
          <a:p>
            <a:pPr marL="285750" indent="-285750">
              <a:buFontTx/>
              <a:buChar char="-"/>
            </a:pPr>
            <a:r>
              <a:rPr lang="cs-CZ" sz="1400" dirty="0" smtClean="0">
                <a:latin typeface="+mn-lt"/>
              </a:rPr>
              <a:t>dýchavičnost</a:t>
            </a:r>
          </a:p>
        </p:txBody>
      </p:sp>
      <p:sp>
        <p:nvSpPr>
          <p:cNvPr id="39" name="Obdélník 38"/>
          <p:cNvSpPr/>
          <p:nvPr/>
        </p:nvSpPr>
        <p:spPr>
          <a:xfrm>
            <a:off x="1815555" y="4340979"/>
            <a:ext cx="1244277" cy="43204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p</a:t>
            </a:r>
            <a:r>
              <a:rPr lang="cs-CZ" dirty="0" smtClean="0"/>
              <a:t>omoc</a:t>
            </a:r>
            <a:r>
              <a:rPr lang="cs-CZ" dirty="0" smtClean="0"/>
              <a:t>:</a:t>
            </a:r>
            <a:endParaRPr lang="cs-CZ" dirty="0"/>
          </a:p>
        </p:txBody>
      </p:sp>
      <p:sp>
        <p:nvSpPr>
          <p:cNvPr id="40" name="TextovéPole 39"/>
          <p:cNvSpPr txBox="1"/>
          <p:nvPr/>
        </p:nvSpPr>
        <p:spPr>
          <a:xfrm>
            <a:off x="3331864" y="4295973"/>
            <a:ext cx="2392263" cy="73866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cs-CZ" sz="1400" dirty="0"/>
              <a:t>v</a:t>
            </a:r>
            <a:r>
              <a:rPr lang="cs-CZ" sz="1400" dirty="0" smtClean="0">
                <a:latin typeface="+mn-lt"/>
              </a:rPr>
              <a:t>olat 155!</a:t>
            </a:r>
          </a:p>
          <a:p>
            <a:pPr marL="285750" indent="-285750">
              <a:buFontTx/>
              <a:buChar char="-"/>
            </a:pPr>
            <a:r>
              <a:rPr lang="cs-CZ" sz="1400" dirty="0"/>
              <a:t>o</a:t>
            </a:r>
            <a:r>
              <a:rPr lang="cs-CZ" sz="1400" dirty="0" smtClean="0">
                <a:latin typeface="+mn-lt"/>
              </a:rPr>
              <a:t>dstranit alergen</a:t>
            </a:r>
          </a:p>
          <a:p>
            <a:pPr marL="285750" indent="-285750">
              <a:buFontTx/>
              <a:buChar char="-"/>
            </a:pPr>
            <a:r>
              <a:rPr lang="cs-CZ" sz="1400" dirty="0" smtClean="0">
                <a:latin typeface="+mn-lt"/>
              </a:rPr>
              <a:t>zprůchodnit dýchací cesty</a:t>
            </a:r>
          </a:p>
        </p:txBody>
      </p:sp>
      <p:sp>
        <p:nvSpPr>
          <p:cNvPr id="26" name="Plus 25"/>
          <p:cNvSpPr/>
          <p:nvPr/>
        </p:nvSpPr>
        <p:spPr>
          <a:xfrm>
            <a:off x="5796136" y="4665305"/>
            <a:ext cx="404267" cy="369332"/>
          </a:xfrm>
          <a:prstGeom prst="mathPlus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Vývojový diagram: spojnice mezi stránkami 26"/>
          <p:cNvSpPr/>
          <p:nvPr/>
        </p:nvSpPr>
        <p:spPr>
          <a:xfrm>
            <a:off x="6414417" y="4665305"/>
            <a:ext cx="1836204" cy="369332"/>
          </a:xfrm>
          <a:prstGeom prst="flowChartOffpage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antihystaminika</a:t>
            </a:r>
            <a:endParaRPr lang="cs-CZ" dirty="0"/>
          </a:p>
        </p:txBody>
      </p:sp>
      <p:pic>
        <p:nvPicPr>
          <p:cNvPr id="5122" name="Picture 2" descr="C:\Users\lanc\AppData\Local\Microsoft\Windows\Temporary Internet Files\Content.IE5\N2HE61FP\MC90030477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773" y="1080446"/>
            <a:ext cx="477317" cy="913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3" descr="C:\Users\lanc\AppData\Local\Microsoft\Windows\Temporary Internet Files\Content.IE5\H6MY187R\MP900414039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793" y="2260015"/>
            <a:ext cx="1537159" cy="2207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4" descr="C:\Users\lanc\AppData\Local\Microsoft\Windows\Temporary Internet Files\Content.IE5\N2HE61FP\MP900337282[1]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1846" y="3288252"/>
            <a:ext cx="1425017" cy="1016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5" name="Picture 5" descr="C:\Users\lanc\AppData\Local\Microsoft\Windows\Temporary Internet Files\Content.IE5\H6MY187R\MP900448668[1]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800" y="3624867"/>
            <a:ext cx="1530880" cy="1148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C:\Users\lanc\AppData\Local\Microsoft\Windows\Temporary Internet Files\Content.IE5\N2HE61FP\MP900448602[1]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8269" y="1945359"/>
            <a:ext cx="1129957" cy="1131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Pravoúhlá spojnice 20"/>
          <p:cNvCxnSpPr/>
          <p:nvPr/>
        </p:nvCxnSpPr>
        <p:spPr>
          <a:xfrm rot="5400000">
            <a:off x="2770752" y="1991551"/>
            <a:ext cx="1298240" cy="288032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9" name="Pravoúhlá spojnice 8"/>
          <p:cNvCxnSpPr/>
          <p:nvPr/>
        </p:nvCxnSpPr>
        <p:spPr>
          <a:xfrm rot="10800000" flipV="1">
            <a:off x="2411760" y="1346286"/>
            <a:ext cx="1296145" cy="325083"/>
          </a:xfrm>
          <a:prstGeom prst="bentConnector3">
            <a:avLst/>
          </a:prstGeom>
          <a:ln>
            <a:headEnd type="arrow"/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pic>
        <p:nvPicPr>
          <p:cNvPr id="1026" name="Picture 2" descr="C:\Users\lanc\AppData\Local\Microsoft\Windows\Temporary Internet Files\Content.IE5\N2HE61FP\MP900422282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1966587"/>
            <a:ext cx="1555325" cy="1555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ovéPole 15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Elektronická  učebnice - II. stupeň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Základní škola Děčín VI, Na Stráni 879/2  – příspěvková organizace                                       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Chemie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+mn-lt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Elektronická  učebnice – II. stupeň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Základní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škola Děčín VI, Na Stráni 879/2  – příspěvková organizace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Výchova ke zdraví</a:t>
            </a:r>
            <a:endParaRPr lang="cs-CZ" sz="1600" b="1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+mn-lt"/>
            </a:endParaRPr>
          </a:p>
        </p:txBody>
      </p:sp>
      <p:sp>
        <p:nvSpPr>
          <p:cNvPr id="34" name="Nadpis 1"/>
          <p:cNvSpPr txBox="1">
            <a:spLocks/>
          </p:cNvSpPr>
          <p:nvPr/>
        </p:nvSpPr>
        <p:spPr bwMode="auto">
          <a:xfrm>
            <a:off x="76808" y="499765"/>
            <a:ext cx="5400675" cy="59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/>
            <a:r>
              <a:rPr lang="cs-CZ" sz="2500" b="1" dirty="0" smtClean="0">
                <a:latin typeface="+mn-lt"/>
                <a:cs typeface="Times New Roman" pitchFamily="18" charset="0"/>
              </a:rPr>
              <a:t>07.5 Procvičení a příklady</a:t>
            </a:r>
          </a:p>
        </p:txBody>
      </p:sp>
      <p:sp>
        <p:nvSpPr>
          <p:cNvPr id="2" name="Obdélník 1"/>
          <p:cNvSpPr/>
          <p:nvPr/>
        </p:nvSpPr>
        <p:spPr>
          <a:xfrm>
            <a:off x="3419872" y="1093490"/>
            <a:ext cx="2304256" cy="792088"/>
          </a:xfrm>
          <a:prstGeom prst="rect">
            <a:avLst/>
          </a:prstGeom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0000" endA="300" endPos="90000" dist="50800" dir="5400000" sy="-100000" algn="bl" rotWithShape="0"/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Kardiopulmonální resuscitace</a:t>
            </a:r>
          </a:p>
        </p:txBody>
      </p:sp>
      <p:sp>
        <p:nvSpPr>
          <p:cNvPr id="3" name="Tlačítko akce: Nápověda 2">
            <a:hlinkClick r:id="" action="ppaction://noaction" highlightClick="1"/>
          </p:cNvPr>
          <p:cNvSpPr/>
          <p:nvPr/>
        </p:nvSpPr>
        <p:spPr>
          <a:xfrm>
            <a:off x="6123384" y="1345518"/>
            <a:ext cx="288032" cy="288032"/>
          </a:xfrm>
          <a:prstGeom prst="actionButtonHelp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6692949" y="1012480"/>
            <a:ext cx="2016224" cy="95410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schemeClr val="tx1"/>
                </a:solidFill>
                <a:latin typeface="+mn-lt"/>
              </a:rPr>
              <a:t>= systém úkonů užívaných pro oddálení smrti a nenávratného poškození orgánů</a:t>
            </a:r>
          </a:p>
        </p:txBody>
      </p:sp>
      <p:sp>
        <p:nvSpPr>
          <p:cNvPr id="18" name="Popisek se šipkou dolů 17"/>
          <p:cNvSpPr/>
          <p:nvPr/>
        </p:nvSpPr>
        <p:spPr>
          <a:xfrm>
            <a:off x="755576" y="1346285"/>
            <a:ext cx="1440160" cy="922819"/>
          </a:xfrm>
          <a:prstGeom prst="downArrowCallout">
            <a:avLst/>
          </a:prstGeom>
          <a:effectLst>
            <a:outerShdw blurRad="40000" dist="23000" dir="5400000" rotWithShape="0">
              <a:srgbClr val="000000">
                <a:alpha val="35000"/>
              </a:srgbClr>
            </a:outerShdw>
            <a:softEdge rad="31750"/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1. srdeční masáž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0" name="TextovéPole 29"/>
          <p:cNvSpPr txBox="1"/>
          <p:nvPr/>
        </p:nvSpPr>
        <p:spPr>
          <a:xfrm>
            <a:off x="467544" y="2355726"/>
            <a:ext cx="2016224" cy="160043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cs-CZ" sz="1400" dirty="0"/>
              <a:t>s</a:t>
            </a:r>
            <a:r>
              <a:rPr lang="cs-CZ" sz="1400" dirty="0" smtClean="0">
                <a:latin typeface="+mn-lt"/>
              </a:rPr>
              <a:t>tlačování na dolní části hrudní kosti</a:t>
            </a:r>
          </a:p>
          <a:p>
            <a:pPr marL="285750" indent="-285750">
              <a:buFontTx/>
              <a:buChar char="-"/>
            </a:pPr>
            <a:r>
              <a:rPr lang="cs-CZ" sz="1400" dirty="0" smtClean="0">
                <a:latin typeface="+mn-lt"/>
              </a:rPr>
              <a:t>100-120krát za minutu</a:t>
            </a:r>
          </a:p>
          <a:p>
            <a:pPr marL="285750" indent="-285750">
              <a:buFontTx/>
              <a:buChar char="-"/>
            </a:pPr>
            <a:r>
              <a:rPr lang="cs-CZ" sz="1400" dirty="0"/>
              <a:t>d</a:t>
            </a:r>
            <a:r>
              <a:rPr lang="cs-CZ" sz="1400" dirty="0" smtClean="0">
                <a:latin typeface="+mn-lt"/>
              </a:rPr>
              <a:t>o hloubky 5cm</a:t>
            </a:r>
          </a:p>
          <a:p>
            <a:pPr marL="285750" indent="-285750">
              <a:buFontTx/>
              <a:buChar char="-"/>
            </a:pPr>
            <a:r>
              <a:rPr lang="cs-CZ" sz="1400" dirty="0"/>
              <a:t>s</a:t>
            </a:r>
            <a:r>
              <a:rPr lang="cs-CZ" sz="1400" dirty="0" smtClean="0">
                <a:latin typeface="+mn-lt"/>
              </a:rPr>
              <a:t>pojenýma rukama pohybem celého těla</a:t>
            </a:r>
          </a:p>
        </p:txBody>
      </p:sp>
      <p:sp>
        <p:nvSpPr>
          <p:cNvPr id="33" name="Popisek se šipkou dolů 32"/>
          <p:cNvSpPr/>
          <p:nvPr/>
        </p:nvSpPr>
        <p:spPr>
          <a:xfrm>
            <a:off x="2699792" y="2859782"/>
            <a:ext cx="1440160" cy="922819"/>
          </a:xfrm>
          <a:prstGeom prst="downArrowCallout">
            <a:avLst/>
          </a:prstGeom>
          <a:effectLst>
            <a:outerShdw blurRad="40000" dist="23000" dir="5400000" rotWithShape="0">
              <a:srgbClr val="000000">
                <a:alpha val="35000"/>
              </a:srgbClr>
            </a:outerShdw>
            <a:softEdge rad="31750"/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2. plicní ventilace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5" name="TextovéPole 34"/>
          <p:cNvSpPr txBox="1"/>
          <p:nvPr/>
        </p:nvSpPr>
        <p:spPr>
          <a:xfrm>
            <a:off x="2555777" y="3928139"/>
            <a:ext cx="2304256" cy="116955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cs-CZ" sz="1400" dirty="0"/>
              <a:t>z</a:t>
            </a:r>
            <a:r>
              <a:rPr lang="cs-CZ" sz="1400" dirty="0" smtClean="0">
                <a:latin typeface="+mn-lt"/>
              </a:rPr>
              <a:t>aklonění hlavy a zacpání nosních dírek</a:t>
            </a:r>
          </a:p>
          <a:p>
            <a:pPr marL="285750" indent="-285750">
              <a:buFontTx/>
              <a:buChar char="-"/>
            </a:pPr>
            <a:r>
              <a:rPr lang="cs-CZ" sz="1400" dirty="0"/>
              <a:t>n</a:t>
            </a:r>
            <a:r>
              <a:rPr lang="cs-CZ" sz="1400" dirty="0" smtClean="0">
                <a:latin typeface="+mn-lt"/>
              </a:rPr>
              <a:t>ormální nádech a přes ústa vdechnutí do plic </a:t>
            </a:r>
          </a:p>
          <a:p>
            <a:pPr marL="285750" indent="-285750">
              <a:buFontTx/>
              <a:buChar char="-"/>
            </a:pPr>
            <a:r>
              <a:rPr lang="cs-CZ" sz="1400" dirty="0"/>
              <a:t>n</a:t>
            </a:r>
            <a:r>
              <a:rPr lang="cs-CZ" sz="1400" dirty="0" smtClean="0">
                <a:latin typeface="+mn-lt"/>
              </a:rPr>
              <a:t>echat „vydechnout“</a:t>
            </a:r>
          </a:p>
        </p:txBody>
      </p:sp>
      <p:sp>
        <p:nvSpPr>
          <p:cNvPr id="22" name="Blesk 21"/>
          <p:cNvSpPr/>
          <p:nvPr/>
        </p:nvSpPr>
        <p:spPr>
          <a:xfrm rot="20115961" flipH="1">
            <a:off x="6705422" y="3206054"/>
            <a:ext cx="580429" cy="1554815"/>
          </a:xfrm>
          <a:prstGeom prst="lightningBolt">
            <a:avLst/>
          </a:prstGeom>
          <a:gradFill>
            <a:gsLst>
              <a:gs pos="100000">
                <a:srgbClr val="FF0000"/>
              </a:gs>
              <a:gs pos="61000">
                <a:srgbClr val="FFC000"/>
              </a:gs>
              <a:gs pos="15000">
                <a:srgbClr val="FFFF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Složené závorky 22"/>
          <p:cNvSpPr/>
          <p:nvPr/>
        </p:nvSpPr>
        <p:spPr>
          <a:xfrm>
            <a:off x="7164288" y="3321191"/>
            <a:ext cx="1728192" cy="1489785"/>
          </a:xfrm>
          <a:prstGeom prst="bracePair">
            <a:avLst/>
          </a:prstGeom>
          <a:ln>
            <a:solidFill>
              <a:srgbClr val="FF0000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 </a:t>
            </a:r>
            <a:r>
              <a:rPr lang="cs-CZ" dirty="0" smtClean="0"/>
              <a:t>jiné u dětí a novorozenců!!!</a:t>
            </a:r>
            <a:endParaRPr lang="cs-CZ" dirty="0"/>
          </a:p>
        </p:txBody>
      </p:sp>
      <p:sp>
        <p:nvSpPr>
          <p:cNvPr id="24" name="Výbuch 2 23"/>
          <p:cNvSpPr/>
          <p:nvPr/>
        </p:nvSpPr>
        <p:spPr>
          <a:xfrm>
            <a:off x="293377" y="3877383"/>
            <a:ext cx="2483768" cy="1237421"/>
          </a:xfrm>
          <a:prstGeom prst="irregularSeal2">
            <a:avLst/>
          </a:prstGeom>
          <a:effectLst>
            <a:glow rad="101600">
              <a:schemeClr val="accent3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/>
              <a:t>30 stlačení vs. </a:t>
            </a:r>
          </a:p>
          <a:p>
            <a:pPr algn="ctr"/>
            <a:r>
              <a:rPr lang="cs-CZ" sz="1400" dirty="0" smtClean="0"/>
              <a:t>2 vdechy</a:t>
            </a:r>
            <a:endParaRPr lang="cs-CZ" sz="1400" dirty="0"/>
          </a:p>
        </p:txBody>
      </p:sp>
      <p:pic>
        <p:nvPicPr>
          <p:cNvPr id="1027" name="Picture 3" descr="C:\Users\lanc\AppData\Local\Microsoft\Windows\Temporary Internet Files\Content.IE5\H6MY187R\MP900422288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3547539"/>
            <a:ext cx="1567265" cy="15672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lanc\AppData\Local\Microsoft\Windows\Temporary Internet Files\Content.IE5\N2HE61FP\MC900426170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4548" y="2017508"/>
            <a:ext cx="1335435" cy="1259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ývojový diagram: dokument 3"/>
          <p:cNvSpPr/>
          <p:nvPr/>
        </p:nvSpPr>
        <p:spPr>
          <a:xfrm>
            <a:off x="395535" y="3579862"/>
            <a:ext cx="1836811" cy="1368152"/>
          </a:xfrm>
          <a:prstGeom prst="flowChartDocumen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Náš jediný „domácí“ jedovatý had je zmije x útěkáři!!!</a:t>
            </a:r>
            <a:endParaRPr lang="cs-CZ" dirty="0"/>
          </a:p>
        </p:txBody>
      </p:sp>
      <p:pic>
        <p:nvPicPr>
          <p:cNvPr id="6147" name="Picture 3" descr="C:\Users\lanc\AppData\Local\Microsoft\Windows\Temporary Internet Files\Content.IE5\I30SV5A6\MC900195464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242" y="1212032"/>
            <a:ext cx="1309405" cy="12975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TextovéPole 20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Elektronická  učebnice - II. stupeň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Základní škola Děčín VI, Na Stráni 879/2  – příspěvková organizace                       	              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Chemie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+mn-lt"/>
            </a:endParaRPr>
          </a:p>
        </p:txBody>
      </p:sp>
      <p:sp>
        <p:nvSpPr>
          <p:cNvPr id="63" name="TextovéPole 62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Elektronická  učebnice – II. stupeň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Základní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škola Děčín VI, Na Stráni 879/2  – příspěvková organizace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Výchova ke zdraví</a:t>
            </a:r>
            <a:endParaRPr lang="cs-CZ" sz="1600" b="1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+mn-lt"/>
            </a:endParaRPr>
          </a:p>
        </p:txBody>
      </p:sp>
      <p:sp>
        <p:nvSpPr>
          <p:cNvPr id="58" name="Nadpis 1"/>
          <p:cNvSpPr txBox="1">
            <a:spLocks/>
          </p:cNvSpPr>
          <p:nvPr/>
        </p:nvSpPr>
        <p:spPr bwMode="auto">
          <a:xfrm>
            <a:off x="0" y="492125"/>
            <a:ext cx="5184775" cy="59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/>
            <a:r>
              <a:rPr lang="cs-CZ" sz="2500" b="1" dirty="0" smtClean="0">
                <a:latin typeface="+mn-lt"/>
                <a:cs typeface="Times New Roman" pitchFamily="18" charset="0"/>
              </a:rPr>
              <a:t>07.6 Něco navíc pro šikovné</a:t>
            </a:r>
          </a:p>
        </p:txBody>
      </p:sp>
      <p:sp>
        <p:nvSpPr>
          <p:cNvPr id="2" name="Popisek se šipkou dolů 1"/>
          <p:cNvSpPr/>
          <p:nvPr/>
        </p:nvSpPr>
        <p:spPr>
          <a:xfrm>
            <a:off x="395535" y="2753097"/>
            <a:ext cx="1836811" cy="720080"/>
          </a:xfrm>
          <a:prstGeom prst="downArrowCallout">
            <a:avLst/>
          </a:prstGeom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0000" endA="300" endPos="90000" dist="50800" dir="5400000" sy="-100000" algn="bl" rotWithShape="0"/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Uštknutí hadem</a:t>
            </a:r>
            <a:endParaRPr lang="cs-CZ" b="1" dirty="0"/>
          </a:p>
        </p:txBody>
      </p:sp>
      <p:sp>
        <p:nvSpPr>
          <p:cNvPr id="5" name="Ohnutá šipka 4"/>
          <p:cNvSpPr/>
          <p:nvPr/>
        </p:nvSpPr>
        <p:spPr>
          <a:xfrm>
            <a:off x="1248456" y="1275606"/>
            <a:ext cx="803264" cy="1368152"/>
          </a:xfrm>
          <a:prstGeom prst="bentArrow">
            <a:avLst>
              <a:gd name="adj1" fmla="val 14328"/>
              <a:gd name="adj2" fmla="val 15514"/>
              <a:gd name="adj3" fmla="val 16699"/>
              <a:gd name="adj4" fmla="val 55608"/>
            </a:avLst>
          </a:prstGeom>
          <a:ln w="9525"/>
          <a:effectLst>
            <a:glow rad="635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6" name="Obdélník se zakulaceným rohem na stejné straně 5"/>
          <p:cNvSpPr/>
          <p:nvPr/>
        </p:nvSpPr>
        <p:spPr>
          <a:xfrm>
            <a:off x="2232346" y="1089484"/>
            <a:ext cx="1368152" cy="618170"/>
          </a:xfrm>
          <a:prstGeom prst="round2Same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>
                <a:solidFill>
                  <a:schemeClr val="tx1"/>
                </a:solidFill>
              </a:rPr>
              <a:t>n</a:t>
            </a:r>
            <a:r>
              <a:rPr lang="cs-CZ" sz="1600" dirty="0" smtClean="0">
                <a:solidFill>
                  <a:schemeClr val="tx1"/>
                </a:solidFill>
              </a:rPr>
              <a:t>ení </a:t>
            </a:r>
            <a:r>
              <a:rPr lang="cs-CZ" sz="1600" dirty="0" smtClean="0">
                <a:solidFill>
                  <a:schemeClr val="tx1"/>
                </a:solidFill>
              </a:rPr>
              <a:t>to samé jako kousnutí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7" name="Je rovno 6"/>
          <p:cNvSpPr/>
          <p:nvPr/>
        </p:nvSpPr>
        <p:spPr>
          <a:xfrm>
            <a:off x="3727723" y="1218549"/>
            <a:ext cx="432048" cy="360040"/>
          </a:xfrm>
          <a:prstGeom prst="mathEqual">
            <a:avLst/>
          </a:prstGeom>
          <a:ln w="9525"/>
          <a:effectLst>
            <a:glow rad="635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8" name="Ohnutý roh 7"/>
          <p:cNvSpPr/>
          <p:nvPr/>
        </p:nvSpPr>
        <p:spPr>
          <a:xfrm>
            <a:off x="4295775" y="966521"/>
            <a:ext cx="1420341" cy="864096"/>
          </a:xfrm>
          <a:prstGeom prst="foldedCorner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</a:t>
            </a:r>
            <a:r>
              <a:rPr lang="cs-CZ" sz="1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 </a:t>
            </a:r>
            <a:r>
              <a:rPr lang="cs-CZ" sz="1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kousne, ale nemusí použít jed…</a:t>
            </a:r>
            <a:endParaRPr lang="cs-CZ" sz="1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Obláček 8"/>
          <p:cNvSpPr/>
          <p:nvPr/>
        </p:nvSpPr>
        <p:spPr>
          <a:xfrm>
            <a:off x="6372200" y="735546"/>
            <a:ext cx="1656184" cy="1080120"/>
          </a:xfrm>
          <a:prstGeom prst="cloudCallout">
            <a:avLst>
              <a:gd name="adj1" fmla="val -93873"/>
              <a:gd name="adj2" fmla="val 17655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/>
              <a:t>v</a:t>
            </a:r>
            <a:r>
              <a:rPr lang="cs-CZ" sz="1400" dirty="0" smtClean="0"/>
              <a:t>ýrazně </a:t>
            </a:r>
            <a:r>
              <a:rPr lang="cs-CZ" sz="1400" dirty="0" smtClean="0"/>
              <a:t>méně uštknutí než kousnutí</a:t>
            </a:r>
            <a:endParaRPr lang="cs-CZ" sz="14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7524328" y="1815666"/>
            <a:ext cx="1296144" cy="73866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400" dirty="0"/>
              <a:t>v</a:t>
            </a:r>
            <a:r>
              <a:rPr lang="cs-CZ" sz="1400" dirty="0" smtClean="0">
                <a:latin typeface="+mn-lt"/>
              </a:rPr>
              <a:t>edle </a:t>
            </a:r>
            <a:r>
              <a:rPr lang="cs-CZ" sz="1400" dirty="0" smtClean="0">
                <a:latin typeface="+mn-lt"/>
              </a:rPr>
              <a:t>jedu nebezpečím hlavně </a:t>
            </a:r>
            <a:r>
              <a:rPr lang="cs-CZ" sz="1400" dirty="0" smtClean="0">
                <a:latin typeface="+mn-lt"/>
              </a:rPr>
              <a:t>infekce</a:t>
            </a:r>
            <a:endParaRPr lang="cs-CZ" sz="1400" dirty="0" smtClean="0">
              <a:latin typeface="+mn-lt"/>
            </a:endParaRPr>
          </a:p>
        </p:txBody>
      </p:sp>
      <p:cxnSp>
        <p:nvCxnSpPr>
          <p:cNvPr id="12" name="Přímá spojnice se šipkou 11"/>
          <p:cNvCxnSpPr/>
          <p:nvPr/>
        </p:nvCxnSpPr>
        <p:spPr>
          <a:xfrm>
            <a:off x="5184775" y="1707654"/>
            <a:ext cx="683369" cy="7920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7" name="Vývojový diagram: dokument 16"/>
          <p:cNvSpPr/>
          <p:nvPr/>
        </p:nvSpPr>
        <p:spPr>
          <a:xfrm>
            <a:off x="6012160" y="1995686"/>
            <a:ext cx="1080120" cy="504056"/>
          </a:xfrm>
          <a:prstGeom prst="flowChartDocumen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neurotoxin</a:t>
            </a:r>
            <a:endParaRPr lang="cs-CZ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7" name="Vývojový diagram: dokument 36"/>
          <p:cNvSpPr/>
          <p:nvPr/>
        </p:nvSpPr>
        <p:spPr>
          <a:xfrm>
            <a:off x="6012160" y="2652142"/>
            <a:ext cx="1080120" cy="504056"/>
          </a:xfrm>
          <a:prstGeom prst="flowChartDocumen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hemotoxin</a:t>
            </a:r>
            <a:endParaRPr lang="cs-CZ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Obdélníkový popisek 18"/>
          <p:cNvSpPr/>
          <p:nvPr/>
        </p:nvSpPr>
        <p:spPr>
          <a:xfrm>
            <a:off x="2680815" y="2337631"/>
            <a:ext cx="905222" cy="351656"/>
          </a:xfrm>
          <a:prstGeom prst="wedgeRectCallout">
            <a:avLst>
              <a:gd name="adj1" fmla="val -83091"/>
              <a:gd name="adj2" fmla="val 117055"/>
            </a:avLst>
          </a:prstGeom>
          <a:effectLst>
            <a:glow rad="635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p</a:t>
            </a:r>
            <a:r>
              <a:rPr lang="cs-CZ" dirty="0" smtClean="0"/>
              <a:t>omoc</a:t>
            </a:r>
            <a:r>
              <a:rPr lang="cs-CZ" dirty="0" smtClean="0"/>
              <a:t>:</a:t>
            </a:r>
            <a:endParaRPr lang="cs-CZ" dirty="0"/>
          </a:p>
        </p:txBody>
      </p:sp>
      <p:sp>
        <p:nvSpPr>
          <p:cNvPr id="38" name="TextovéPole 37"/>
          <p:cNvSpPr txBox="1"/>
          <p:nvPr/>
        </p:nvSpPr>
        <p:spPr>
          <a:xfrm>
            <a:off x="3740423" y="2331879"/>
            <a:ext cx="1835498" cy="203132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cs-CZ" sz="1400" dirty="0"/>
              <a:t>d</a:t>
            </a:r>
            <a:r>
              <a:rPr lang="cs-CZ" sz="1400" dirty="0" smtClean="0">
                <a:latin typeface="+mn-lt"/>
              </a:rPr>
              <a:t>esinfikovat</a:t>
            </a:r>
          </a:p>
          <a:p>
            <a:pPr marL="285750" indent="-285750">
              <a:buFontTx/>
              <a:buChar char="-"/>
            </a:pPr>
            <a:r>
              <a:rPr lang="cs-CZ" sz="1400" dirty="0"/>
              <a:t>r</a:t>
            </a:r>
            <a:r>
              <a:rPr lang="cs-CZ" sz="1400" dirty="0" smtClean="0">
                <a:latin typeface="+mn-lt"/>
              </a:rPr>
              <a:t>ánu nechat volně krvácet</a:t>
            </a:r>
          </a:p>
          <a:p>
            <a:pPr marL="285750" indent="-285750">
              <a:buFontTx/>
              <a:buChar char="-"/>
            </a:pPr>
            <a:r>
              <a:rPr lang="cs-CZ" sz="1400" dirty="0"/>
              <a:t>d</a:t>
            </a:r>
            <a:r>
              <a:rPr lang="cs-CZ" sz="1400" dirty="0" smtClean="0">
                <a:latin typeface="+mn-lt"/>
              </a:rPr>
              <a:t>anou část pod úrovní srdce</a:t>
            </a:r>
          </a:p>
          <a:p>
            <a:pPr marL="285750" indent="-285750">
              <a:buFontTx/>
              <a:buChar char="-"/>
            </a:pPr>
            <a:r>
              <a:rPr lang="cs-CZ" sz="1400" dirty="0"/>
              <a:t>n</a:t>
            </a:r>
            <a:r>
              <a:rPr lang="cs-CZ" sz="1400" dirty="0" smtClean="0">
                <a:latin typeface="+mn-lt"/>
              </a:rPr>
              <a:t>ezaškrcovat</a:t>
            </a:r>
          </a:p>
          <a:p>
            <a:pPr marL="285750" indent="-285750">
              <a:buFontTx/>
              <a:buChar char="-"/>
            </a:pPr>
            <a:r>
              <a:rPr lang="cs-CZ" sz="1400" dirty="0"/>
              <a:t>n</a:t>
            </a:r>
            <a:r>
              <a:rPr lang="cs-CZ" sz="1400" dirty="0" smtClean="0">
                <a:latin typeface="+mn-lt"/>
              </a:rPr>
              <a:t>evysávat</a:t>
            </a:r>
          </a:p>
          <a:p>
            <a:pPr marL="285750" indent="-285750">
              <a:buFontTx/>
              <a:buChar char="-"/>
            </a:pPr>
            <a:r>
              <a:rPr lang="cs-CZ" sz="1400" dirty="0"/>
              <a:t>n</a:t>
            </a:r>
            <a:r>
              <a:rPr lang="cs-CZ" sz="1400" dirty="0" smtClean="0">
                <a:latin typeface="+mn-lt"/>
              </a:rPr>
              <a:t>evyřezávat tkáň</a:t>
            </a:r>
          </a:p>
          <a:p>
            <a:pPr marL="285750" indent="-285750">
              <a:buFontTx/>
              <a:buChar char="-"/>
            </a:pPr>
            <a:r>
              <a:rPr lang="cs-CZ" sz="1400" dirty="0" smtClean="0">
                <a:latin typeface="+mn-lt"/>
              </a:rPr>
              <a:t>okamžitě 155</a:t>
            </a:r>
          </a:p>
        </p:txBody>
      </p:sp>
      <p:pic>
        <p:nvPicPr>
          <p:cNvPr id="6146" name="Picture 2" descr="C:\Users\lanc\AppData\Local\Microsoft\Windows\Temporary Internet Files\Content.IE5\N2HE61FP\MC900084060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217847">
            <a:off x="1961991" y="3226412"/>
            <a:ext cx="2088925" cy="1681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C:\Users\lanc\AppData\Local\Microsoft\Windows\Temporary Internet Files\Content.IE5\H6MY187R\MC900430239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1242" y="2908362"/>
            <a:ext cx="1876425" cy="1733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9" name="Picture 5" descr="C:\Users\lanc\AppData\Local\Microsoft\Windows\Temporary Internet Files\Content.IE5\N2HE61FP\MP900321132[1]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8491" y="3436869"/>
            <a:ext cx="1067418" cy="1496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Nadpis 1"/>
          <p:cNvSpPr>
            <a:spLocks noGrp="1"/>
          </p:cNvSpPr>
          <p:nvPr>
            <p:ph type="ctrTitle"/>
          </p:nvPr>
        </p:nvSpPr>
        <p:spPr>
          <a:xfrm>
            <a:off x="107504" y="492443"/>
            <a:ext cx="4284663" cy="593725"/>
          </a:xfrm>
        </p:spPr>
        <p:txBody>
          <a:bodyPr/>
          <a:lstStyle/>
          <a:p>
            <a:pPr algn="l"/>
            <a:r>
              <a:rPr lang="cs-CZ" sz="2500" b="1" dirty="0" smtClean="0">
                <a:latin typeface="+mn-lt"/>
                <a:cs typeface="Times New Roman" pitchFamily="18" charset="0"/>
              </a:rPr>
              <a:t>07.7 CLIL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Elektronická  učebnice - II. stupeň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Základní škola Děčín VI, Na Stráni 879/2  – příspěvková organizace                                              </a:t>
            </a:r>
            <a:r>
              <a:rPr lang="cs-CZ" sz="1600" b="1" dirty="0" err="1">
                <a:solidFill>
                  <a:schemeClr val="accent3">
                    <a:lumMod val="50000"/>
                  </a:schemeClr>
                </a:solidFill>
                <a:latin typeface="+mn-lt"/>
              </a:rPr>
              <a:t>Chemistry</a:t>
            </a:r>
            <a:endParaRPr lang="cs-CZ" sz="1600" b="1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+mn-lt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Elektronická  učebnice – II. stupeň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Základní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škola Děčín VI, Na Stráni 879/2  – příspěvková organizace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Výchova ke zdraví</a:t>
            </a:r>
            <a:endParaRPr lang="cs-CZ" sz="1600" b="1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+mn-lt"/>
            </a:endParaRPr>
          </a:p>
        </p:txBody>
      </p:sp>
      <p:sp>
        <p:nvSpPr>
          <p:cNvPr id="2" name="Pětiúhelník 1"/>
          <p:cNvSpPr/>
          <p:nvPr/>
        </p:nvSpPr>
        <p:spPr>
          <a:xfrm>
            <a:off x="467544" y="2141612"/>
            <a:ext cx="2232248" cy="720080"/>
          </a:xfrm>
          <a:prstGeom prst="homePlate">
            <a:avLst/>
          </a:prstGeom>
          <a:solidFill>
            <a:srgbClr val="FFFF66"/>
          </a:solidFill>
          <a:ln w="9525">
            <a:solidFill>
              <a:schemeClr val="tx1"/>
            </a:solidFill>
          </a:ln>
          <a:effectLst>
            <a:reflection blurRad="6350" stA="50000" endA="300" endPos="9000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>
                <a:solidFill>
                  <a:schemeClr val="tx1"/>
                </a:solidFill>
              </a:rPr>
              <a:t>Life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threatening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state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Vývojový diagram: předdefinovaný postup 2"/>
          <p:cNvSpPr/>
          <p:nvPr/>
        </p:nvSpPr>
        <p:spPr>
          <a:xfrm>
            <a:off x="3059832" y="1707654"/>
            <a:ext cx="2448272" cy="1368152"/>
          </a:xfrm>
          <a:prstGeom prst="flowChartPredefinedProcess">
            <a:avLst/>
          </a:prstGeom>
          <a:solidFill>
            <a:srgbClr val="FFFF66"/>
          </a:solidFill>
          <a:ln w="12700">
            <a:solidFill>
              <a:schemeClr val="tx1"/>
            </a:solidFill>
          </a:ln>
          <a:effectLst>
            <a:glow rad="1397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>
                <a:solidFill>
                  <a:schemeClr val="tx1"/>
                </a:solidFill>
              </a:rPr>
              <a:t>If</a:t>
            </a:r>
            <a:r>
              <a:rPr lang="cs-CZ" dirty="0" smtClean="0">
                <a:solidFill>
                  <a:schemeClr val="tx1"/>
                </a:solidFill>
              </a:rPr>
              <a:t> not </a:t>
            </a:r>
            <a:r>
              <a:rPr lang="cs-CZ" dirty="0" err="1" smtClean="0">
                <a:solidFill>
                  <a:schemeClr val="tx1"/>
                </a:solidFill>
              </a:rPr>
              <a:t>treated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immediately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dangerous</a:t>
            </a:r>
            <a:r>
              <a:rPr lang="cs-CZ" dirty="0" smtClean="0">
                <a:solidFill>
                  <a:schemeClr val="tx1"/>
                </a:solidFill>
              </a:rPr>
              <a:t> to </a:t>
            </a:r>
            <a:r>
              <a:rPr lang="cs-CZ" dirty="0" err="1" smtClean="0">
                <a:solidFill>
                  <a:schemeClr val="tx1"/>
                </a:solidFill>
              </a:rPr>
              <a:t>man‘s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life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Šipka ve tvaru U 3"/>
          <p:cNvSpPr/>
          <p:nvPr/>
        </p:nvSpPr>
        <p:spPr>
          <a:xfrm>
            <a:off x="5004048" y="1131590"/>
            <a:ext cx="2664296" cy="432048"/>
          </a:xfrm>
          <a:prstGeom prst="uturnArrow">
            <a:avLst/>
          </a:prstGeom>
          <a:solidFill>
            <a:srgbClr val="FFFF66"/>
          </a:solidFill>
          <a:ln w="12700">
            <a:solidFill>
              <a:schemeClr val="tx1"/>
            </a:solidFill>
          </a:ln>
          <a:effectLst>
            <a:glow rad="1397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5" name="Obdélník s odříznutým a zakulaceným jedním rohem 4"/>
          <p:cNvSpPr/>
          <p:nvPr/>
        </p:nvSpPr>
        <p:spPr>
          <a:xfrm>
            <a:off x="6444208" y="1707654"/>
            <a:ext cx="2088232" cy="1224136"/>
          </a:xfrm>
          <a:prstGeom prst="snipRoundRect">
            <a:avLst/>
          </a:prstGeom>
          <a:solidFill>
            <a:srgbClr val="FFFF66"/>
          </a:solidFill>
          <a:ln w="12700">
            <a:solidFill>
              <a:schemeClr val="tx1"/>
            </a:solidFill>
          </a:ln>
          <a:effectLst>
            <a:glow rad="1397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>
                <a:solidFill>
                  <a:schemeClr val="tx1"/>
                </a:solidFill>
              </a:rPr>
              <a:t>Thanks</a:t>
            </a:r>
            <a:r>
              <a:rPr lang="cs-CZ" dirty="0">
                <a:solidFill>
                  <a:schemeClr val="tx1"/>
                </a:solidFill>
              </a:rPr>
              <a:t> to </a:t>
            </a:r>
            <a:r>
              <a:rPr lang="cs-CZ" dirty="0" err="1">
                <a:solidFill>
                  <a:schemeClr val="tx1"/>
                </a:solidFill>
              </a:rPr>
              <a:t>its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acuteness</a:t>
            </a:r>
            <a:r>
              <a:rPr lang="cs-CZ" dirty="0">
                <a:solidFill>
                  <a:schemeClr val="tx1"/>
                </a:solidFill>
              </a:rPr>
              <a:t>, </a:t>
            </a:r>
            <a:r>
              <a:rPr lang="cs-CZ" dirty="0" err="1">
                <a:solidFill>
                  <a:schemeClr val="tx1"/>
                </a:solidFill>
              </a:rPr>
              <a:t>help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of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smtClean="0">
                <a:solidFill>
                  <a:schemeClr val="tx1"/>
                </a:solidFill>
              </a:rPr>
              <a:t>laymen </a:t>
            </a:r>
            <a:r>
              <a:rPr lang="cs-CZ" dirty="0" err="1">
                <a:solidFill>
                  <a:schemeClr val="tx1"/>
                </a:solidFill>
              </a:rPr>
              <a:t>is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really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important</a:t>
            </a:r>
            <a:endParaRPr lang="cs-CZ" dirty="0">
              <a:solidFill>
                <a:schemeClr val="tx1"/>
              </a:solidFill>
            </a:endParaRPr>
          </a:p>
        </p:txBody>
      </p:sp>
      <p:cxnSp>
        <p:nvCxnSpPr>
          <p:cNvPr id="7" name="Přímá spojnice se šipkou 6"/>
          <p:cNvCxnSpPr/>
          <p:nvPr/>
        </p:nvCxnSpPr>
        <p:spPr>
          <a:xfrm>
            <a:off x="8100392" y="2861692"/>
            <a:ext cx="0" cy="646162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Vývojový diagram: ruční operace 7"/>
          <p:cNvSpPr/>
          <p:nvPr/>
        </p:nvSpPr>
        <p:spPr>
          <a:xfrm>
            <a:off x="7344308" y="3651870"/>
            <a:ext cx="1512168" cy="720080"/>
          </a:xfrm>
          <a:prstGeom prst="flowChartManualOperation">
            <a:avLst/>
          </a:prstGeom>
          <a:solidFill>
            <a:srgbClr val="FFFF66"/>
          </a:solidFill>
          <a:ln w="12700">
            <a:solidFill>
              <a:schemeClr val="tx1"/>
            </a:solidFill>
          </a:ln>
          <a:effectLst>
            <a:glow rad="1397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err="1">
                <a:solidFill>
                  <a:schemeClr val="tx1"/>
                </a:solidFill>
              </a:rPr>
              <a:t>See</a:t>
            </a:r>
            <a:r>
              <a:rPr lang="cs-CZ" sz="1400" dirty="0">
                <a:solidFill>
                  <a:schemeClr val="tx1"/>
                </a:solidFill>
              </a:rPr>
              <a:t> </a:t>
            </a:r>
            <a:r>
              <a:rPr lang="cs-CZ" sz="1400" dirty="0" err="1">
                <a:solidFill>
                  <a:schemeClr val="tx1"/>
                </a:solidFill>
              </a:rPr>
              <a:t>also</a:t>
            </a:r>
            <a:r>
              <a:rPr lang="cs-CZ" sz="1400" dirty="0">
                <a:solidFill>
                  <a:schemeClr val="tx1"/>
                </a:solidFill>
              </a:rPr>
              <a:t> VKZ 006 + </a:t>
            </a:r>
            <a:r>
              <a:rPr lang="cs-CZ" sz="1400" dirty="0" smtClean="0">
                <a:solidFill>
                  <a:schemeClr val="tx1"/>
                </a:solidFill>
              </a:rPr>
              <a:t>VKZ08</a:t>
            </a:r>
            <a:endParaRPr lang="cs-CZ" sz="1400" dirty="0">
              <a:solidFill>
                <a:schemeClr val="tx1"/>
              </a:solidFill>
            </a:endParaRPr>
          </a:p>
        </p:txBody>
      </p:sp>
      <p:sp>
        <p:nvSpPr>
          <p:cNvPr id="10" name="Vývojový diagram: více dokumentů 9"/>
          <p:cNvSpPr/>
          <p:nvPr/>
        </p:nvSpPr>
        <p:spPr>
          <a:xfrm>
            <a:off x="1115616" y="3399842"/>
            <a:ext cx="2160240" cy="1224136"/>
          </a:xfrm>
          <a:prstGeom prst="flowChartMultidocument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Heart</a:t>
            </a:r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attack</a:t>
            </a:r>
            <a:endParaRPr lang="cs-CZ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cs-CZ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Anafylactic</a:t>
            </a:r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shock</a:t>
            </a:r>
            <a:endParaRPr lang="cs-CZ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cs-CZ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Poisoning</a:t>
            </a:r>
            <a:endParaRPr lang="cs-CZ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170" name="Picture 2" descr="C:\Users\lanc\AppData\Local\Microsoft\Windows\Temporary Internet Files\Content.IE5\H6MY187R\MC900299101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3810" y="3485597"/>
            <a:ext cx="1020238" cy="1421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1" name="Picture 3" descr="C:\Users\lanc\AppData\Local\Microsoft\Windows\Temporary Internet Files\Content.IE5\I30SV5A6\MC900215352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3527" y="2704950"/>
            <a:ext cx="1501361" cy="2438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C:\Users\lanc\AppData\Local\Microsoft\Windows\Temporary Internet Files\Content.IE5\N2HE61FP\MC900232526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2524" y="714626"/>
            <a:ext cx="1720158" cy="1265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Nadpis 1"/>
          <p:cNvSpPr>
            <a:spLocks noGrp="1"/>
          </p:cNvSpPr>
          <p:nvPr>
            <p:ph type="ctrTitle"/>
          </p:nvPr>
        </p:nvSpPr>
        <p:spPr>
          <a:xfrm>
            <a:off x="107950" y="523875"/>
            <a:ext cx="2916238" cy="534988"/>
          </a:xfrm>
        </p:spPr>
        <p:txBody>
          <a:bodyPr/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07.8 Test znalostí</a:t>
            </a:r>
          </a:p>
        </p:txBody>
      </p:sp>
      <p:sp>
        <p:nvSpPr>
          <p:cNvPr id="29699" name="TextovéPole 10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516688" y="3867150"/>
            <a:ext cx="23034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s-CZ" sz="1200">
              <a:latin typeface="Times New Roman" pitchFamily="18" charset="0"/>
            </a:endParaRPr>
          </a:p>
          <a:p>
            <a:endParaRPr lang="cs-CZ" sz="1200">
              <a:latin typeface="Times New Roman" pitchFamily="18" charset="0"/>
            </a:endParaRPr>
          </a:p>
        </p:txBody>
      </p:sp>
      <p:sp>
        <p:nvSpPr>
          <p:cNvPr id="29700" name="TextovéPole 12"/>
          <p:cNvSpPr txBox="1">
            <a:spLocks noChangeArrowheads="1"/>
          </p:cNvSpPr>
          <p:nvPr/>
        </p:nvSpPr>
        <p:spPr bwMode="auto">
          <a:xfrm>
            <a:off x="7667625" y="1193800"/>
            <a:ext cx="147637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sz="1200" b="1" dirty="0">
                <a:solidFill>
                  <a:srgbClr val="813763"/>
                </a:solidFill>
                <a:latin typeface="Times New Roman" pitchFamily="18" charset="0"/>
              </a:rPr>
              <a:t>Správné odpovědi:</a:t>
            </a:r>
          </a:p>
        </p:txBody>
      </p:sp>
      <p:graphicFrame>
        <p:nvGraphicFramePr>
          <p:cNvPr id="15" name="Tabulk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7650396"/>
              </p:ext>
            </p:extLst>
          </p:nvPr>
        </p:nvGraphicFramePr>
        <p:xfrm>
          <a:off x="107504" y="1027087"/>
          <a:ext cx="7596634" cy="39190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4456"/>
                <a:gridCol w="3492178"/>
              </a:tblGrid>
              <a:tr h="2120727">
                <a:tc>
                  <a:txBody>
                    <a:bodyPr/>
                    <a:lstStyle/>
                    <a:p>
                      <a:pPr marL="342900" indent="-342900" algn="l">
                        <a:buAutoNum type="arabicPeriod"/>
                      </a:pPr>
                      <a:r>
                        <a:rPr lang="cs-CZ" sz="1600" b="1" baseline="0" dirty="0" smtClean="0">
                          <a:solidFill>
                            <a:schemeClr val="bg1"/>
                          </a:solidFill>
                        </a:rPr>
                        <a:t>Po kousnutí hadem mám…?</a:t>
                      </a:r>
                    </a:p>
                    <a:p>
                      <a:pPr marL="342900" indent="-342900" algn="l"/>
                      <a:endParaRPr lang="cs-CZ" sz="1600" b="0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a/  použít</a:t>
                      </a:r>
                      <a:r>
                        <a:rPr lang="cs-CZ" sz="1600" b="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desinfekci a nechat ránu volně krvácet</a:t>
                      </a:r>
                      <a:endParaRPr lang="cs-CZ" sz="1600" b="0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b/  ránu rozříznout a jed</a:t>
                      </a:r>
                      <a:r>
                        <a:rPr lang="cs-CZ" sz="1600" b="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aspoň trochu vysát</a:t>
                      </a:r>
                      <a:endParaRPr lang="cs-CZ" sz="1600" b="0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c/  pokud mám, podat sérum</a:t>
                      </a:r>
                    </a:p>
                    <a:p>
                      <a:pPr marL="342900" indent="-342900" algn="l"/>
                      <a:r>
                        <a:rPr lang="cs-CZ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d/</a:t>
                      </a:r>
                      <a:r>
                        <a:rPr lang="cs-CZ" sz="1600" b="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do příjezdu záchranné služby nedělat nic</a:t>
                      </a:r>
                      <a:endParaRPr lang="cs-CZ" sz="1600" b="0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cs-CZ" sz="16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   Při srdeční masáži…</a:t>
                      </a:r>
                      <a:endParaRPr lang="cs-CZ" sz="1600" b="1" baseline="0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600" b="0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a/   masíruji sevřenou pěstí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b/   stlačuji do hloubky 5 cm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c/   stlačuji 1x za vteřinu</a:t>
                      </a:r>
                    </a:p>
                    <a:p>
                      <a:pPr marL="342900" indent="-342900" algn="l"/>
                      <a:r>
                        <a:rPr lang="cs-CZ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d/   vdechuji</a:t>
                      </a:r>
                      <a:r>
                        <a:rPr lang="cs-CZ" sz="1600" b="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každé dvě minuty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1644286"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cs-CZ" sz="16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r>
                        <a:rPr lang="cs-CZ" sz="16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Do ischemickým chorob se neřadí…?</a:t>
                      </a:r>
                      <a:endParaRPr lang="cs-CZ" sz="1600" b="1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endParaRPr lang="cs-CZ" sz="1600" b="0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lang="cs-CZ" sz="16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lang="cs-CZ" sz="16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infarkt</a:t>
                      </a:r>
                      <a:endParaRPr lang="cs-CZ" sz="1600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6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b/  mrtvice</a:t>
                      </a:r>
                    </a:p>
                    <a:p>
                      <a:pPr marL="342900" indent="-342900" algn="l"/>
                      <a:r>
                        <a:rPr lang="cs-CZ" sz="16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c/  embolie</a:t>
                      </a:r>
                    </a:p>
                    <a:p>
                      <a:pPr marL="342900" indent="-342900" algn="l"/>
                      <a:r>
                        <a:rPr lang="cs-CZ" sz="16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d/  encefalitida</a:t>
                      </a:r>
                      <a:endParaRPr lang="cs-CZ" sz="1600" b="0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 startAt="4"/>
                        <a:tabLst/>
                        <a:defRPr/>
                      </a:pPr>
                      <a:r>
                        <a:rPr lang="cs-CZ" sz="1600" b="1" baseline="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Antihystaminika</a:t>
                      </a:r>
                      <a:r>
                        <a:rPr lang="cs-CZ" sz="16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se užívají proti…?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lang="cs-CZ" sz="16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/   plísním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b/   uštknutím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c/   infekcím</a:t>
                      </a:r>
                      <a:endParaRPr lang="cs-CZ" sz="1600" baseline="0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d/   alergiím</a:t>
                      </a:r>
                      <a:endParaRPr lang="cs-CZ" sz="1600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cs-CZ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6" name="TextovéPole 15"/>
          <p:cNvSpPr txBox="1">
            <a:spLocks noChangeArrowheads="1"/>
          </p:cNvSpPr>
          <p:nvPr/>
        </p:nvSpPr>
        <p:spPr bwMode="auto">
          <a:xfrm>
            <a:off x="7994650" y="1439863"/>
            <a:ext cx="503238" cy="120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8600" indent="-228600">
              <a:buFontTx/>
              <a:buAutoNum type="arabicPeriod"/>
            </a:pPr>
            <a:endParaRPr lang="cs-CZ" sz="1200" dirty="0">
              <a:latin typeface="Times New Roman" pitchFamily="18" charset="0"/>
            </a:endParaRPr>
          </a:p>
          <a:p>
            <a:pPr marL="228600" indent="-228600">
              <a:buFontTx/>
              <a:buAutoNum type="arabicPeriod"/>
            </a:pPr>
            <a:r>
              <a:rPr lang="cs-CZ" sz="1200" dirty="0" smtClean="0">
                <a:latin typeface="Times New Roman" pitchFamily="18" charset="0"/>
              </a:rPr>
              <a:t>a</a:t>
            </a:r>
            <a:endParaRPr lang="cs-CZ" sz="1200" dirty="0">
              <a:latin typeface="Times New Roman" pitchFamily="18" charset="0"/>
            </a:endParaRPr>
          </a:p>
          <a:p>
            <a:pPr marL="228600" indent="-228600">
              <a:buFontTx/>
              <a:buAutoNum type="arabicPeriod"/>
            </a:pPr>
            <a:r>
              <a:rPr lang="cs-CZ" sz="1200" dirty="0" smtClean="0">
                <a:latin typeface="Times New Roman" pitchFamily="18" charset="0"/>
              </a:rPr>
              <a:t>d</a:t>
            </a:r>
            <a:endParaRPr lang="cs-CZ" sz="1200" dirty="0">
              <a:latin typeface="Times New Roman" pitchFamily="18" charset="0"/>
            </a:endParaRPr>
          </a:p>
          <a:p>
            <a:pPr marL="228600" indent="-228600">
              <a:buFontTx/>
              <a:buAutoNum type="arabicPeriod"/>
            </a:pPr>
            <a:r>
              <a:rPr lang="cs-CZ" sz="1200" dirty="0" smtClean="0">
                <a:latin typeface="Times New Roman" pitchFamily="18" charset="0"/>
              </a:rPr>
              <a:t>b</a:t>
            </a:r>
            <a:endParaRPr lang="cs-CZ" sz="1200" dirty="0">
              <a:latin typeface="Times New Roman" pitchFamily="18" charset="0"/>
            </a:endParaRPr>
          </a:p>
          <a:p>
            <a:pPr marL="228600" indent="-228600">
              <a:buFontTx/>
              <a:buAutoNum type="arabicPeriod"/>
            </a:pPr>
            <a:r>
              <a:rPr lang="cs-CZ" sz="1200" dirty="0" smtClean="0">
                <a:latin typeface="Times New Roman" pitchFamily="18" charset="0"/>
              </a:rPr>
              <a:t>d</a:t>
            </a:r>
            <a:endParaRPr lang="cs-CZ" sz="1200" dirty="0">
              <a:latin typeface="Times New Roman" pitchFamily="18" charset="0"/>
            </a:endParaRPr>
          </a:p>
          <a:p>
            <a:pPr marL="228600" indent="-228600"/>
            <a:endParaRPr lang="cs-CZ" sz="1200" dirty="0">
              <a:latin typeface="Times New Roman" pitchFamily="18" charset="0"/>
            </a:endParaRPr>
          </a:p>
        </p:txBody>
      </p:sp>
      <p:sp>
        <p:nvSpPr>
          <p:cNvPr id="29713" name="TextovéPole 16"/>
          <p:cNvSpPr txBox="1">
            <a:spLocks noChangeArrowheads="1"/>
          </p:cNvSpPr>
          <p:nvPr/>
        </p:nvSpPr>
        <p:spPr bwMode="auto">
          <a:xfrm>
            <a:off x="7704138" y="4237038"/>
            <a:ext cx="1439862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>
                <a:solidFill>
                  <a:srgbClr val="813763"/>
                </a:solidFill>
                <a:latin typeface="Times New Roman" pitchFamily="18" charset="0"/>
              </a:rPr>
              <a:t>Test  na známku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Elektronická  učebnice - II. stupeň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Základní škola Děčín VI, Na Stráni 879/2  – příspěvková organizace                      	              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Chemie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+mn-lt"/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Elektronická  učebnice – II. stupeň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Základní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škola Děčín VI, Na Stráni 879/2  – příspěvková organizace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Výchova ke zdraví</a:t>
            </a:r>
            <a:endParaRPr lang="cs-CZ" sz="1600" b="1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+mn-lt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Elektronická  učebnice – II. stupeň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Základní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škola Děčín VI, Na Stráni 879/2  – příspěvková organizace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Výchova ke zdraví</a:t>
            </a:r>
            <a:endParaRPr lang="cs-CZ" sz="1600" b="1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+mn-lt"/>
            </a:endParaRPr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107950" y="523875"/>
            <a:ext cx="4536058" cy="534988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07.9 Použité zdroje, citace</a:t>
            </a:r>
          </a:p>
        </p:txBody>
      </p:sp>
      <p:sp>
        <p:nvSpPr>
          <p:cNvPr id="4" name="Obdélník 3"/>
          <p:cNvSpPr/>
          <p:nvPr/>
        </p:nvSpPr>
        <p:spPr>
          <a:xfrm>
            <a:off x="611560" y="1419622"/>
            <a:ext cx="7704856" cy="266429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cs-CZ" dirty="0" smtClean="0"/>
              <a:t>Obrázky z databáze klipart</a:t>
            </a:r>
          </a:p>
        </p:txBody>
      </p:sp>
    </p:spTree>
    <p:extLst>
      <p:ext uri="{BB962C8B-B14F-4D97-AF65-F5344CB8AC3E}">
        <p14:creationId xmlns:p14="http://schemas.microsoft.com/office/powerpoint/2010/main" val="1418727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TC010219413[[fn=Motiv vzorku kravaty]]</Template>
  <TotalTime>4704</TotalTime>
  <Words>968</Words>
  <Application>Microsoft Office PowerPoint</Application>
  <PresentationFormat>Předvádění na obrazovce (16:9)</PresentationFormat>
  <Paragraphs>161</Paragraphs>
  <Slides>10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07.1  Stavy ohrožující život</vt:lpstr>
      <vt:lpstr>07.2 Co již víme?</vt:lpstr>
      <vt:lpstr>07.3 Jaké si řekneme nové termíny a názvy?</vt:lpstr>
      <vt:lpstr>Prezentace aplikace PowerPoint</vt:lpstr>
      <vt:lpstr>Prezentace aplikace PowerPoint</vt:lpstr>
      <vt:lpstr>Prezentace aplikace PowerPoint</vt:lpstr>
      <vt:lpstr>07.7 CLIL</vt:lpstr>
      <vt:lpstr>07.8 Test znalostí</vt:lpstr>
      <vt:lpstr>Prezentace aplikace PowerPoint</vt:lpstr>
      <vt:lpstr>Prezentace aplikace PowerPoint</vt:lpstr>
    </vt:vector>
  </TitlesOfParts>
  <Company>Základní škla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kadlecova</cp:lastModifiedBy>
  <cp:revision>366</cp:revision>
  <dcterms:created xsi:type="dcterms:W3CDTF">2010-10-18T18:21:56Z</dcterms:created>
  <dcterms:modified xsi:type="dcterms:W3CDTF">2013-01-29T19:12:19Z</dcterms:modified>
</cp:coreProperties>
</file>