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4747"/>
    <a:srgbClr val="A6F616"/>
    <a:srgbClr val="FF3300"/>
    <a:srgbClr val="FFCCCC"/>
    <a:srgbClr val="FF66CC"/>
    <a:srgbClr val="FF99CC"/>
    <a:srgbClr val="FF33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51" autoAdjust="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duotone>
              <a:prstClr val="black"/>
              <a:schemeClr val="accent6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/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wmf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095" y="557953"/>
            <a:ext cx="888523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07.1  Stavy ohrožující život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4479636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Mgr. Lukáš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Lanč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</p:txBody>
      </p:sp>
      <p:pic>
        <p:nvPicPr>
          <p:cNvPr id="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543335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lanc\AppData\Local\Microsoft\Windows\Temporary Internet Files\Content.IE5\I30SV5A6\MC90036094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996" y="2655740"/>
            <a:ext cx="1333195" cy="180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nc\AppData\Local\Microsoft\Windows\Temporary Internet Files\Content.IE5\XS1UXJSC\MC90035904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18674"/>
            <a:ext cx="1808683" cy="170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lanc\AppData\Local\Microsoft\Windows\Temporary Internet Files\Content.IE5\H6MY187R\MC90036100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172724"/>
            <a:ext cx="2088232" cy="228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lanc\AppData\Local\Microsoft\Windows\Temporary Internet Files\Content.IE5\H6MY187R\MC90019848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953" y="845891"/>
            <a:ext cx="2230170" cy="14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97806"/>
              </p:ext>
            </p:extLst>
          </p:nvPr>
        </p:nvGraphicFramePr>
        <p:xfrm>
          <a:off x="457200" y="1200150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Lukáš </a:t>
                      </a:r>
                      <a:r>
                        <a:rPr lang="cs-CZ" dirty="0" err="1" smtClean="0"/>
                        <a:t>Lanč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07</a:t>
                      </a:r>
                      <a:r>
                        <a:rPr lang="cs-CZ" baseline="0" dirty="0" smtClean="0"/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Zdraví, první pomoc, úraz, nemoci, zranění, infarkt, mrtvice, uštknutí, šok, alergie.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</a:t>
                      </a:r>
                      <a:r>
                        <a:rPr lang="cs-CZ" baseline="0" dirty="0" smtClean="0"/>
                        <a:t> představuje základní informace týkající se první pomoci při vybraných stavech, jež přímo ohrožují lidský život.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7950" y="523875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07.10 Anotace</a:t>
            </a:r>
          </a:p>
        </p:txBody>
      </p:sp>
    </p:spTree>
    <p:extLst>
      <p:ext uri="{BB962C8B-B14F-4D97-AF65-F5344CB8AC3E}">
        <p14:creationId xmlns:p14="http://schemas.microsoft.com/office/powerpoint/2010/main" val="30213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lanc\AppData\Local\Microsoft\Windows\Temporary Internet Files\Content.IE5\I30SV5A6\MP90040270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137" y="2429345"/>
            <a:ext cx="992863" cy="148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anc\AppData\Local\Microsoft\Windows\Temporary Internet Files\Content.IE5\I30SV5A6\MC90043870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43758"/>
            <a:ext cx="1846440" cy="235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46038" y="565150"/>
            <a:ext cx="2819846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07.2 Co již víme?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987824" y="843558"/>
            <a:ext cx="3672408" cy="472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Akutní stavy ohrožující život</a:t>
            </a:r>
            <a:endParaRPr lang="cs-CZ" dirty="0"/>
          </a:p>
        </p:txBody>
      </p:sp>
      <p:cxnSp>
        <p:nvCxnSpPr>
          <p:cNvPr id="7" name="Přímá spojnice se šipkou 6"/>
          <p:cNvCxnSpPr>
            <a:endCxn id="15" idx="0"/>
          </p:cNvCxnSpPr>
          <p:nvPr/>
        </p:nvCxnSpPr>
        <p:spPr>
          <a:xfrm flipH="1">
            <a:off x="3563888" y="1245877"/>
            <a:ext cx="250329" cy="461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endCxn id="36" idx="0"/>
          </p:cNvCxnSpPr>
          <p:nvPr/>
        </p:nvCxnSpPr>
        <p:spPr>
          <a:xfrm>
            <a:off x="5081786" y="1245877"/>
            <a:ext cx="930374" cy="46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2699792" y="1707654"/>
            <a:ext cx="1728192" cy="57606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n</a:t>
            </a:r>
            <a:r>
              <a:rPr lang="cs-CZ" sz="1600" dirty="0" smtClean="0">
                <a:solidFill>
                  <a:schemeClr val="tx1"/>
                </a:solidFill>
              </a:rPr>
              <a:t>utný </a:t>
            </a:r>
            <a:r>
              <a:rPr lang="cs-CZ" sz="1600" dirty="0" smtClean="0">
                <a:solidFill>
                  <a:schemeClr val="tx1"/>
                </a:solidFill>
              </a:rPr>
              <a:t>okamžitý zásah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5148064" y="1710333"/>
            <a:ext cx="1728192" cy="57606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b</a:t>
            </a:r>
            <a:r>
              <a:rPr lang="cs-CZ" sz="1600" dirty="0" smtClean="0">
                <a:solidFill>
                  <a:schemeClr val="tx1"/>
                </a:solidFill>
              </a:rPr>
              <a:t>ez </a:t>
            </a:r>
            <a:r>
              <a:rPr lang="cs-CZ" sz="1600" dirty="0">
                <a:solidFill>
                  <a:schemeClr val="tx1"/>
                </a:solidFill>
              </a:rPr>
              <a:t>něj téměř jistá smrt</a:t>
            </a:r>
          </a:p>
        </p:txBody>
      </p:sp>
      <p:sp>
        <p:nvSpPr>
          <p:cNvPr id="19" name="Šipka doprava se zářezem 18"/>
          <p:cNvSpPr/>
          <p:nvPr/>
        </p:nvSpPr>
        <p:spPr>
          <a:xfrm>
            <a:off x="4644008" y="1887674"/>
            <a:ext cx="360040" cy="216024"/>
          </a:xfrm>
          <a:prstGeom prst="notchedRightArrow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0" name="Zahnutá šipka doleva 19"/>
          <p:cNvSpPr/>
          <p:nvPr/>
        </p:nvSpPr>
        <p:spPr>
          <a:xfrm>
            <a:off x="6876256" y="1033766"/>
            <a:ext cx="1008112" cy="2139863"/>
          </a:xfrm>
          <a:prstGeom prst="curvedLeftArrow">
            <a:avLst>
              <a:gd name="adj1" fmla="val 15399"/>
              <a:gd name="adj2" fmla="val 33790"/>
              <a:gd name="adj3" fmla="val 2689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7" name="Ohnutý roh 26"/>
          <p:cNvSpPr/>
          <p:nvPr/>
        </p:nvSpPr>
        <p:spPr>
          <a:xfrm>
            <a:off x="4748758" y="2787774"/>
            <a:ext cx="1944216" cy="1584176"/>
          </a:xfrm>
          <a:prstGeom prst="foldedCorner">
            <a:avLst>
              <a:gd name="adj" fmla="val 18471"/>
            </a:avLst>
          </a:prstGeom>
          <a:gradFill flip="none" rotWithShape="1">
            <a:gsLst>
              <a:gs pos="100000">
                <a:schemeClr val="bg2">
                  <a:lumMod val="50000"/>
                </a:schemeClr>
              </a:gs>
              <a:gs pos="61000">
                <a:schemeClr val="bg2">
                  <a:lumMod val="90000"/>
                </a:schemeClr>
              </a:gs>
              <a:gs pos="15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působené </a:t>
            </a:r>
            <a:r>
              <a:rPr lang="cs-CZ" dirty="0">
                <a:solidFill>
                  <a:schemeClr val="tx1"/>
                </a:solidFill>
              </a:rPr>
              <a:t>vážným zraněním, nemocí či cizí chemikálií (např. jed)</a:t>
            </a:r>
          </a:p>
        </p:txBody>
      </p:sp>
      <p:pic>
        <p:nvPicPr>
          <p:cNvPr id="3074" name="Picture 2" descr="C:\Users\lanc\AppData\Local\Microsoft\Windows\Temporary Internet Files\Content.IE5\H6MY187R\MC90027876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45877"/>
            <a:ext cx="1791310" cy="12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lanc\AppData\Local\Microsoft\Windows\Temporary Internet Files\Content.IE5\N2HE61FP\MC900359035[2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717" y="4142232"/>
            <a:ext cx="1820570" cy="100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Čárový popisek 3 29"/>
          <p:cNvSpPr/>
          <p:nvPr/>
        </p:nvSpPr>
        <p:spPr>
          <a:xfrm>
            <a:off x="755576" y="2787774"/>
            <a:ext cx="1584176" cy="1260140"/>
          </a:xfrm>
          <a:prstGeom prst="borderCallout3">
            <a:avLst>
              <a:gd name="adj1" fmla="val 109047"/>
              <a:gd name="adj2" fmla="val 48907"/>
              <a:gd name="adj3" fmla="val 129746"/>
              <a:gd name="adj4" fmla="val 27826"/>
              <a:gd name="adj5" fmla="val 158958"/>
              <a:gd name="adj6" fmla="val 44301"/>
              <a:gd name="adj7" fmla="val 110114"/>
              <a:gd name="adj8" fmla="val 277586"/>
            </a:avLst>
          </a:prstGeom>
          <a:gradFill flip="none" rotWithShape="1">
            <a:gsLst>
              <a:gs pos="17000">
                <a:schemeClr val="bg2">
                  <a:lumMod val="50000"/>
                </a:schemeClr>
              </a:gs>
              <a:gs pos="77000">
                <a:schemeClr val="bg2">
                  <a:lumMod val="9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 </a:t>
            </a:r>
            <a:r>
              <a:rPr lang="cs-CZ" dirty="0" smtClean="0">
                <a:solidFill>
                  <a:schemeClr val="tx1"/>
                </a:solidFill>
              </a:rPr>
              <a:t>každý stav odlišný postup záchrany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4" name="Oválný popisek 33"/>
          <p:cNvSpPr/>
          <p:nvPr/>
        </p:nvSpPr>
        <p:spPr>
          <a:xfrm>
            <a:off x="2734097" y="3582516"/>
            <a:ext cx="1080120" cy="810090"/>
          </a:xfrm>
          <a:prstGeom prst="wedgeEllipseCallout">
            <a:avLst>
              <a:gd name="adj1" fmla="val -108136"/>
              <a:gd name="adj2" fmla="val -37443"/>
            </a:avLst>
          </a:prstGeom>
          <a:gradFill flip="none" rotWithShape="1">
            <a:gsLst>
              <a:gs pos="17000">
                <a:schemeClr val="bg2">
                  <a:lumMod val="50000"/>
                </a:schemeClr>
              </a:gs>
              <a:gs pos="77000">
                <a:schemeClr val="bg2">
                  <a:lumMod val="9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</a:t>
            </a:r>
            <a:r>
              <a:rPr lang="cs-CZ" sz="1400" dirty="0" smtClean="0">
                <a:solidFill>
                  <a:schemeClr val="tx1"/>
                </a:solidFill>
              </a:rPr>
              <a:t>iz </a:t>
            </a:r>
            <a:r>
              <a:rPr lang="cs-CZ" sz="1400" dirty="0">
                <a:solidFill>
                  <a:schemeClr val="tx1"/>
                </a:solidFill>
              </a:rPr>
              <a:t>níže + VKZ08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lanc\AppData\Local\Microsoft\Windows\Temporary Internet Files\Content.IE5\H6MY187R\MP9003211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7" y="3318382"/>
            <a:ext cx="1201274" cy="168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Pravoúhlá spojnice 20"/>
          <p:cNvCxnSpPr/>
          <p:nvPr/>
        </p:nvCxnSpPr>
        <p:spPr>
          <a:xfrm>
            <a:off x="403014" y="2879875"/>
            <a:ext cx="1224136" cy="72008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50" y="544513"/>
            <a:ext cx="6192242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07.3 </a:t>
            </a:r>
            <a:r>
              <a:rPr lang="cs-CZ" sz="2500" b="1" dirty="0">
                <a:latin typeface="+mn-lt"/>
                <a:cs typeface="Times New Roman" pitchFamily="18" charset="0"/>
              </a:rPr>
              <a:t>Jaké si řekneme nové termíny a názvy?</a:t>
            </a:r>
            <a:endParaRPr lang="cs-CZ" sz="25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Rámeček 2"/>
          <p:cNvSpPr/>
          <p:nvPr/>
        </p:nvSpPr>
        <p:spPr>
          <a:xfrm>
            <a:off x="251519" y="2186857"/>
            <a:ext cx="2520280" cy="720080"/>
          </a:xfrm>
          <a:prstGeom prst="fram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Infarkt myokardu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Ohnutý roh 3"/>
          <p:cNvSpPr/>
          <p:nvPr/>
        </p:nvSpPr>
        <p:spPr>
          <a:xfrm>
            <a:off x="1619671" y="1034729"/>
            <a:ext cx="1283729" cy="936104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p</a:t>
            </a:r>
            <a:r>
              <a:rPr lang="cs-CZ" sz="1600" dirty="0" smtClean="0"/>
              <a:t>atří </a:t>
            </a:r>
            <a:r>
              <a:rPr lang="cs-CZ" sz="1600" dirty="0" smtClean="0"/>
              <a:t>mezi ischemické choroby</a:t>
            </a:r>
            <a:endParaRPr lang="cs-CZ" sz="1600" dirty="0"/>
          </a:p>
        </p:txBody>
      </p:sp>
      <p:sp>
        <p:nvSpPr>
          <p:cNvPr id="5" name="Tlačítko akce: Nápověda 4">
            <a:hlinkClick r:id="" action="ppaction://noaction" highlightClick="1"/>
          </p:cNvPr>
          <p:cNvSpPr/>
          <p:nvPr/>
        </p:nvSpPr>
        <p:spPr>
          <a:xfrm>
            <a:off x="3131839" y="1322761"/>
            <a:ext cx="288032" cy="288032"/>
          </a:xfrm>
          <a:prstGeom prst="actionButtonHel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35895" y="1087573"/>
            <a:ext cx="201622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= onemocnění, při němž  dojde k ucpání cévy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5364087" y="1466777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6300191" y="1070733"/>
            <a:ext cx="1368152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sraženinou</a:t>
            </a:r>
            <a:endParaRPr lang="cs-CZ" sz="1400" dirty="0"/>
          </a:p>
        </p:txBody>
      </p:sp>
      <p:sp>
        <p:nvSpPr>
          <p:cNvPr id="13" name="Jednoduché závorky 12"/>
          <p:cNvSpPr/>
          <p:nvPr/>
        </p:nvSpPr>
        <p:spPr>
          <a:xfrm>
            <a:off x="7884367" y="980723"/>
            <a:ext cx="1008112" cy="972108"/>
          </a:xfrm>
          <a:prstGeom prst="bracketPair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  <a:r>
              <a:rPr lang="cs-CZ" dirty="0" smtClean="0"/>
              <a:t>romb,</a:t>
            </a:r>
          </a:p>
          <a:p>
            <a:pPr algn="ctr"/>
            <a:r>
              <a:rPr lang="cs-CZ" dirty="0" smtClean="0"/>
              <a:t>embol</a:t>
            </a:r>
            <a:endParaRPr lang="cs-CZ" dirty="0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4355975" y="1646797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2915815" y="251946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Obdélník s odříznutým příčným rohem 17"/>
          <p:cNvSpPr/>
          <p:nvPr/>
        </p:nvSpPr>
        <p:spPr>
          <a:xfrm>
            <a:off x="3635895" y="2078845"/>
            <a:ext cx="2016224" cy="900100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o</a:t>
            </a:r>
            <a:r>
              <a:rPr lang="cs-CZ" sz="1400" dirty="0" smtClean="0"/>
              <a:t>mezení průtoku krve do srdečních cév = odumření části srdeční tkáně</a:t>
            </a:r>
            <a:endParaRPr lang="cs-CZ" sz="1400" dirty="0"/>
          </a:p>
        </p:txBody>
      </p:sp>
      <p:sp>
        <p:nvSpPr>
          <p:cNvPr id="22" name="Obdélník 21"/>
          <p:cNvSpPr/>
          <p:nvPr/>
        </p:nvSpPr>
        <p:spPr>
          <a:xfrm>
            <a:off x="1691679" y="3239915"/>
            <a:ext cx="1288665" cy="4434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říznaky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131255" y="3206290"/>
            <a:ext cx="2376848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tlak/bolest na hrudi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</a:rPr>
              <a:t>b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olest vystřelující z hrudi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</a:rPr>
              <a:t>z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matenost, malátnost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</a:rPr>
              <a:t>ú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zkost, pocení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1691679" y="4227934"/>
            <a:ext cx="1288665" cy="4434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omoc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126691" y="4227934"/>
            <a:ext cx="2376848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</a:rPr>
              <a:t>n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ejvhodnější je prevence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</a:rPr>
              <a:t>v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olat 155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</a:rPr>
              <a:t>o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bnovit krevní oběh/dech</a:t>
            </a:r>
          </a:p>
        </p:txBody>
      </p:sp>
      <p:sp>
        <p:nvSpPr>
          <p:cNvPr id="23" name="Šipka doprava 22"/>
          <p:cNvSpPr/>
          <p:nvPr/>
        </p:nvSpPr>
        <p:spPr>
          <a:xfrm>
            <a:off x="5724127" y="4671362"/>
            <a:ext cx="504057" cy="295236"/>
          </a:xfrm>
          <a:prstGeom prst="rightArrow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ývojový diagram: spojnice mezi stránkami 24"/>
          <p:cNvSpPr/>
          <p:nvPr/>
        </p:nvSpPr>
        <p:spPr>
          <a:xfrm>
            <a:off x="6444208" y="4227934"/>
            <a:ext cx="1008112" cy="738664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viz </a:t>
            </a:r>
            <a:r>
              <a:rPr lang="cs-CZ" sz="1600" dirty="0" err="1" smtClean="0"/>
              <a:t>slide</a:t>
            </a:r>
            <a:r>
              <a:rPr lang="cs-CZ" sz="1600" dirty="0" smtClean="0"/>
              <a:t> </a:t>
            </a:r>
            <a:r>
              <a:rPr lang="cs-CZ" sz="1600" dirty="0" smtClean="0"/>
              <a:t>07.5</a:t>
            </a:r>
            <a:endParaRPr lang="cs-CZ" sz="1600" dirty="0"/>
          </a:p>
        </p:txBody>
      </p:sp>
      <p:pic>
        <p:nvPicPr>
          <p:cNvPr id="4098" name="Picture 2" descr="C:\Users\lanc\AppData\Local\Microsoft\Windows\Temporary Internet Files\Content.IE5\I30SV5A6\MC90028067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980723"/>
            <a:ext cx="1245355" cy="124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anc\AppData\Local\Microsoft\Windows\Temporary Internet Files\Content.IE5\H6MY187R\MP90042525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16521"/>
            <a:ext cx="1491778" cy="224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lanc\AppData\Local\Microsoft\Windows\Temporary Internet Files\Content.IE5\N2HE61FP\MP90032115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70833"/>
            <a:ext cx="1520568" cy="213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Pravoúhlá spojnice 20"/>
          <p:cNvCxnSpPr/>
          <p:nvPr/>
        </p:nvCxnSpPr>
        <p:spPr>
          <a:xfrm>
            <a:off x="491022" y="2725663"/>
            <a:ext cx="1224136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 bwMode="auto">
          <a:xfrm>
            <a:off x="116061" y="537048"/>
            <a:ext cx="56800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07.4 Co si řekneme nového?</a:t>
            </a:r>
          </a:p>
        </p:txBody>
      </p:sp>
      <p:sp>
        <p:nvSpPr>
          <p:cNvPr id="2" name="Rámeček 1"/>
          <p:cNvSpPr/>
          <p:nvPr/>
        </p:nvSpPr>
        <p:spPr>
          <a:xfrm>
            <a:off x="251520" y="2058752"/>
            <a:ext cx="2592288" cy="729022"/>
          </a:xfrm>
          <a:prstGeom prst="fram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Anafylaktický šok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Ohnutý roh 2"/>
          <p:cNvSpPr/>
          <p:nvPr/>
        </p:nvSpPr>
        <p:spPr>
          <a:xfrm>
            <a:off x="1331640" y="1147237"/>
            <a:ext cx="1512168" cy="73133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ezaměňovat </a:t>
            </a:r>
            <a:r>
              <a:rPr lang="cs-CZ" dirty="0" smtClean="0"/>
              <a:t>s šokem</a:t>
            </a:r>
            <a:endParaRPr lang="cs-CZ" dirty="0"/>
          </a:p>
        </p:txBody>
      </p:sp>
      <p:sp>
        <p:nvSpPr>
          <p:cNvPr id="5" name="Tlačítko akce: Nápověda 4">
            <a:hlinkClick r:id="" action="ppaction://noaction" highlightClick="1"/>
          </p:cNvPr>
          <p:cNvSpPr/>
          <p:nvPr/>
        </p:nvSpPr>
        <p:spPr>
          <a:xfrm>
            <a:off x="3059832" y="1347614"/>
            <a:ext cx="288032" cy="288032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635896" y="1080446"/>
            <a:ext cx="180020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+mn-lt"/>
              </a:rPr>
              <a:t>= akutně nepříznivá reakce organismu na nějaký otřes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5004048" y="163564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5895925" y="1214029"/>
            <a:ext cx="1656184" cy="597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p</a:t>
            </a:r>
            <a:r>
              <a:rPr lang="cs-CZ" sz="1400" dirty="0" smtClean="0"/>
              <a:t>sychického </a:t>
            </a:r>
            <a:r>
              <a:rPr lang="cs-CZ" sz="1400" dirty="0" smtClean="0"/>
              <a:t>rázu</a:t>
            </a:r>
            <a:endParaRPr lang="cs-CZ" sz="1400" dirty="0"/>
          </a:p>
        </p:txBody>
      </p:sp>
      <p:sp>
        <p:nvSpPr>
          <p:cNvPr id="11" name="Jednoduché závorky 10"/>
          <p:cNvSpPr/>
          <p:nvPr/>
        </p:nvSpPr>
        <p:spPr>
          <a:xfrm>
            <a:off x="7668344" y="1080446"/>
            <a:ext cx="1224136" cy="864913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rojevuje </a:t>
            </a:r>
            <a:r>
              <a:rPr lang="cs-CZ" dirty="0" smtClean="0"/>
              <a:t>se ale i fyzicky</a:t>
            </a:r>
            <a:endParaRPr lang="cs-CZ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2956098" y="2423263"/>
            <a:ext cx="5357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bdélník s odříznutým příčným rohem 18"/>
          <p:cNvSpPr/>
          <p:nvPr/>
        </p:nvSpPr>
        <p:spPr>
          <a:xfrm>
            <a:off x="3707904" y="2058752"/>
            <a:ext cx="1800200" cy="80103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= nepřiměřeně silná reakce na tzv. alergen</a:t>
            </a:r>
            <a:endParaRPr lang="cs-CZ" sz="1600" dirty="0"/>
          </a:p>
        </p:txBody>
      </p:sp>
      <p:sp>
        <p:nvSpPr>
          <p:cNvPr id="25" name="Obdélník 24"/>
          <p:cNvSpPr/>
          <p:nvPr/>
        </p:nvSpPr>
        <p:spPr>
          <a:xfrm>
            <a:off x="1815580" y="3147814"/>
            <a:ext cx="1244277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říznaky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347864" y="3147814"/>
            <a:ext cx="237626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/>
              <a:t>l</a:t>
            </a:r>
            <a:r>
              <a:rPr lang="cs-CZ" sz="1400" dirty="0" smtClean="0">
                <a:latin typeface="+mn-lt"/>
              </a:rPr>
              <a:t>okální vyrážka, svědění až pálení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o</a:t>
            </a:r>
            <a:r>
              <a:rPr lang="cs-CZ" sz="1400" dirty="0" smtClean="0">
                <a:latin typeface="+mn-lt"/>
              </a:rPr>
              <a:t>tok </a:t>
            </a:r>
          </a:p>
          <a:p>
            <a:pPr marL="285750" indent="-285750">
              <a:buFontTx/>
              <a:buChar char="-"/>
            </a:pPr>
            <a:r>
              <a:rPr lang="cs-CZ" sz="1400" dirty="0" smtClean="0">
                <a:latin typeface="+mn-lt"/>
              </a:rPr>
              <a:t>dýchavičnost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815555" y="4340979"/>
            <a:ext cx="1244277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omoc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331864" y="4295973"/>
            <a:ext cx="2392263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/>
              <a:t>v</a:t>
            </a:r>
            <a:r>
              <a:rPr lang="cs-CZ" sz="1400" dirty="0" smtClean="0">
                <a:latin typeface="+mn-lt"/>
              </a:rPr>
              <a:t>olat 155!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o</a:t>
            </a:r>
            <a:r>
              <a:rPr lang="cs-CZ" sz="1400" dirty="0" smtClean="0">
                <a:latin typeface="+mn-lt"/>
              </a:rPr>
              <a:t>dstranit alergen</a:t>
            </a:r>
          </a:p>
          <a:p>
            <a:pPr marL="285750" indent="-285750">
              <a:buFontTx/>
              <a:buChar char="-"/>
            </a:pPr>
            <a:r>
              <a:rPr lang="cs-CZ" sz="1400" dirty="0" smtClean="0">
                <a:latin typeface="+mn-lt"/>
              </a:rPr>
              <a:t>zprůchodnit dýchací cesty</a:t>
            </a:r>
          </a:p>
        </p:txBody>
      </p:sp>
      <p:sp>
        <p:nvSpPr>
          <p:cNvPr id="26" name="Plus 25"/>
          <p:cNvSpPr/>
          <p:nvPr/>
        </p:nvSpPr>
        <p:spPr>
          <a:xfrm>
            <a:off x="5796136" y="4665305"/>
            <a:ext cx="404267" cy="369332"/>
          </a:xfrm>
          <a:prstGeom prst="mathPlus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ývojový diagram: spojnice mezi stránkami 26"/>
          <p:cNvSpPr/>
          <p:nvPr/>
        </p:nvSpPr>
        <p:spPr>
          <a:xfrm>
            <a:off x="6414417" y="4665305"/>
            <a:ext cx="1836204" cy="369332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antihystaminika</a:t>
            </a:r>
            <a:endParaRPr lang="cs-CZ" dirty="0"/>
          </a:p>
        </p:txBody>
      </p:sp>
      <p:pic>
        <p:nvPicPr>
          <p:cNvPr id="5122" name="Picture 2" descr="C:\Users\lanc\AppData\Local\Microsoft\Windows\Temporary Internet Files\Content.IE5\N2HE61FP\MC90030477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73" y="1080446"/>
            <a:ext cx="477317" cy="91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lanc\AppData\Local\Microsoft\Windows\Temporary Internet Files\Content.IE5\H6MY187R\MP90041403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793" y="2260015"/>
            <a:ext cx="1537159" cy="220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C:\Users\lanc\AppData\Local\Microsoft\Windows\Temporary Internet Files\Content.IE5\N2HE61FP\MP90033728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846" y="3288252"/>
            <a:ext cx="1425017" cy="101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lanc\AppData\Local\Microsoft\Windows\Temporary Internet Files\Content.IE5\H6MY187R\MP90044866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0" y="3624867"/>
            <a:ext cx="1530880" cy="114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lanc\AppData\Local\Microsoft\Windows\Temporary Internet Files\Content.IE5\N2HE61FP\MP90044860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269" y="1945359"/>
            <a:ext cx="1129957" cy="113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Pravoúhlá spojnice 20"/>
          <p:cNvCxnSpPr/>
          <p:nvPr/>
        </p:nvCxnSpPr>
        <p:spPr>
          <a:xfrm rot="5400000">
            <a:off x="2770752" y="1991551"/>
            <a:ext cx="1298240" cy="28803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Pravoúhlá spojnice 8"/>
          <p:cNvCxnSpPr/>
          <p:nvPr/>
        </p:nvCxnSpPr>
        <p:spPr>
          <a:xfrm rot="10800000" flipV="1">
            <a:off x="2411760" y="1346286"/>
            <a:ext cx="1296145" cy="325083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26" name="Picture 2" descr="C:\Users\lanc\AppData\Local\Microsoft\Windows\Temporary Internet Files\Content.IE5\N2HE61FP\MP90042228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66587"/>
            <a:ext cx="1555325" cy="155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4" name="Nadpis 1"/>
          <p:cNvSpPr txBox="1">
            <a:spLocks/>
          </p:cNvSpPr>
          <p:nvPr/>
        </p:nvSpPr>
        <p:spPr bwMode="auto">
          <a:xfrm>
            <a:off x="76808" y="499765"/>
            <a:ext cx="54006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07.5 Procvičení a příklady</a:t>
            </a:r>
          </a:p>
        </p:txBody>
      </p:sp>
      <p:sp>
        <p:nvSpPr>
          <p:cNvPr id="2" name="Obdélník 1"/>
          <p:cNvSpPr/>
          <p:nvPr/>
        </p:nvSpPr>
        <p:spPr>
          <a:xfrm>
            <a:off x="3419872" y="1093490"/>
            <a:ext cx="2304256" cy="792088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Kardiopulmonální resuscitace</a:t>
            </a:r>
          </a:p>
        </p:txBody>
      </p:sp>
      <p:sp>
        <p:nvSpPr>
          <p:cNvPr id="3" name="Tlačítko akce: Nápověda 2">
            <a:hlinkClick r:id="" action="ppaction://noaction" highlightClick="1"/>
          </p:cNvPr>
          <p:cNvSpPr/>
          <p:nvPr/>
        </p:nvSpPr>
        <p:spPr>
          <a:xfrm>
            <a:off x="6123384" y="1345518"/>
            <a:ext cx="288032" cy="288032"/>
          </a:xfrm>
          <a:prstGeom prst="actionButtonHel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692949" y="1012480"/>
            <a:ext cx="2016224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+mn-lt"/>
              </a:rPr>
              <a:t>= systém úkonů užívaných pro oddálení smrti a nenávratného poškození orgánů</a:t>
            </a:r>
          </a:p>
        </p:txBody>
      </p:sp>
      <p:sp>
        <p:nvSpPr>
          <p:cNvPr id="18" name="Popisek se šipkou dolů 17"/>
          <p:cNvSpPr/>
          <p:nvPr/>
        </p:nvSpPr>
        <p:spPr>
          <a:xfrm>
            <a:off x="755576" y="1346285"/>
            <a:ext cx="1440160" cy="922819"/>
          </a:xfrm>
          <a:prstGeom prst="downArrowCallou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1. srdeční masáž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67544" y="2355726"/>
            <a:ext cx="2016224" cy="16004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/>
              <a:t>s</a:t>
            </a:r>
            <a:r>
              <a:rPr lang="cs-CZ" sz="1400" dirty="0" smtClean="0">
                <a:latin typeface="+mn-lt"/>
              </a:rPr>
              <a:t>tlačování na dolní části hrudní kosti</a:t>
            </a:r>
          </a:p>
          <a:p>
            <a:pPr marL="285750" indent="-285750">
              <a:buFontTx/>
              <a:buChar char="-"/>
            </a:pPr>
            <a:r>
              <a:rPr lang="cs-CZ" sz="1400" dirty="0" smtClean="0">
                <a:latin typeface="+mn-lt"/>
              </a:rPr>
              <a:t>100-120krát za minutu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d</a:t>
            </a:r>
            <a:r>
              <a:rPr lang="cs-CZ" sz="1400" dirty="0" smtClean="0">
                <a:latin typeface="+mn-lt"/>
              </a:rPr>
              <a:t>o hloubky 5cm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s</a:t>
            </a:r>
            <a:r>
              <a:rPr lang="cs-CZ" sz="1400" dirty="0" smtClean="0">
                <a:latin typeface="+mn-lt"/>
              </a:rPr>
              <a:t>pojenýma rukama pohybem celého těla</a:t>
            </a:r>
          </a:p>
        </p:txBody>
      </p:sp>
      <p:sp>
        <p:nvSpPr>
          <p:cNvPr id="33" name="Popisek se šipkou dolů 32"/>
          <p:cNvSpPr/>
          <p:nvPr/>
        </p:nvSpPr>
        <p:spPr>
          <a:xfrm>
            <a:off x="2699792" y="2859782"/>
            <a:ext cx="1440160" cy="922819"/>
          </a:xfrm>
          <a:prstGeom prst="downArrowCallou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2. plicní ventilace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555777" y="3928139"/>
            <a:ext cx="2304256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/>
              <a:t>z</a:t>
            </a:r>
            <a:r>
              <a:rPr lang="cs-CZ" sz="1400" dirty="0" smtClean="0">
                <a:latin typeface="+mn-lt"/>
              </a:rPr>
              <a:t>aklonění hlavy a zacpání nosních dírek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n</a:t>
            </a:r>
            <a:r>
              <a:rPr lang="cs-CZ" sz="1400" dirty="0" smtClean="0">
                <a:latin typeface="+mn-lt"/>
              </a:rPr>
              <a:t>ormální nádech a přes ústa vdechnutí do plic 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n</a:t>
            </a:r>
            <a:r>
              <a:rPr lang="cs-CZ" sz="1400" dirty="0" smtClean="0">
                <a:latin typeface="+mn-lt"/>
              </a:rPr>
              <a:t>echat „vydechnout“</a:t>
            </a:r>
          </a:p>
        </p:txBody>
      </p:sp>
      <p:sp>
        <p:nvSpPr>
          <p:cNvPr id="22" name="Blesk 21"/>
          <p:cNvSpPr/>
          <p:nvPr/>
        </p:nvSpPr>
        <p:spPr>
          <a:xfrm rot="20115961" flipH="1">
            <a:off x="6705422" y="3206054"/>
            <a:ext cx="580429" cy="1554815"/>
          </a:xfrm>
          <a:prstGeom prst="lightningBolt">
            <a:avLst/>
          </a:prstGeom>
          <a:gradFill>
            <a:gsLst>
              <a:gs pos="100000">
                <a:srgbClr val="FF0000"/>
              </a:gs>
              <a:gs pos="61000">
                <a:srgbClr val="FFC000"/>
              </a:gs>
              <a:gs pos="15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Složené závorky 22"/>
          <p:cNvSpPr/>
          <p:nvPr/>
        </p:nvSpPr>
        <p:spPr>
          <a:xfrm>
            <a:off x="7164288" y="3321191"/>
            <a:ext cx="1728192" cy="1489785"/>
          </a:xfrm>
          <a:prstGeom prst="bracePair">
            <a:avLst/>
          </a:prstGeom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r>
              <a:rPr lang="cs-CZ" dirty="0" smtClean="0"/>
              <a:t>jiné u dětí a novorozenců!!!</a:t>
            </a:r>
            <a:endParaRPr lang="cs-CZ" dirty="0"/>
          </a:p>
        </p:txBody>
      </p:sp>
      <p:sp>
        <p:nvSpPr>
          <p:cNvPr id="24" name="Výbuch 2 23"/>
          <p:cNvSpPr/>
          <p:nvPr/>
        </p:nvSpPr>
        <p:spPr>
          <a:xfrm>
            <a:off x="293377" y="3877383"/>
            <a:ext cx="2483768" cy="1237421"/>
          </a:xfrm>
          <a:prstGeom prst="irregularSeal2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30 stlačení vs. </a:t>
            </a:r>
          </a:p>
          <a:p>
            <a:pPr algn="ctr"/>
            <a:r>
              <a:rPr lang="cs-CZ" sz="1400" dirty="0" smtClean="0"/>
              <a:t>2 vdechy</a:t>
            </a:r>
            <a:endParaRPr lang="cs-CZ" sz="1400" dirty="0"/>
          </a:p>
        </p:txBody>
      </p:sp>
      <p:pic>
        <p:nvPicPr>
          <p:cNvPr id="1027" name="Picture 3" descr="C:\Users\lanc\AppData\Local\Microsoft\Windows\Temporary Internet Files\Content.IE5\H6MY187R\MP90042228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47539"/>
            <a:ext cx="1567265" cy="156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anc\AppData\Local\Microsoft\Windows\Temporary Internet Files\Content.IE5\N2HE61FP\MC90042617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548" y="2017508"/>
            <a:ext cx="1335435" cy="125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dokument 3"/>
          <p:cNvSpPr/>
          <p:nvPr/>
        </p:nvSpPr>
        <p:spPr>
          <a:xfrm>
            <a:off x="395535" y="3579862"/>
            <a:ext cx="1836811" cy="1368152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Náš jediný „domácí“ jedovatý had je zmije x útěkáři!!!</a:t>
            </a:r>
            <a:endParaRPr lang="cs-CZ" dirty="0"/>
          </a:p>
        </p:txBody>
      </p:sp>
      <p:pic>
        <p:nvPicPr>
          <p:cNvPr id="6147" name="Picture 3" descr="C:\Users\lanc\AppData\Local\Microsoft\Windows\Temporary Internet Files\Content.IE5\I30SV5A6\MC9001954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2" y="1212032"/>
            <a:ext cx="1309405" cy="129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8" name="Nadpis 1"/>
          <p:cNvSpPr txBox="1">
            <a:spLocks/>
          </p:cNvSpPr>
          <p:nvPr/>
        </p:nvSpPr>
        <p:spPr bwMode="auto">
          <a:xfrm>
            <a:off x="0" y="492125"/>
            <a:ext cx="51847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07.6 Něco navíc pro šikovné</a:t>
            </a:r>
          </a:p>
        </p:txBody>
      </p:sp>
      <p:sp>
        <p:nvSpPr>
          <p:cNvPr id="2" name="Popisek se šipkou dolů 1"/>
          <p:cNvSpPr/>
          <p:nvPr/>
        </p:nvSpPr>
        <p:spPr>
          <a:xfrm>
            <a:off x="395535" y="2753097"/>
            <a:ext cx="1836811" cy="720080"/>
          </a:xfrm>
          <a:prstGeom prst="downArrowCallou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Uštknutí hadem</a:t>
            </a:r>
            <a:endParaRPr lang="cs-CZ" b="1" dirty="0"/>
          </a:p>
        </p:txBody>
      </p:sp>
      <p:sp>
        <p:nvSpPr>
          <p:cNvPr id="5" name="Ohnutá šipka 4"/>
          <p:cNvSpPr/>
          <p:nvPr/>
        </p:nvSpPr>
        <p:spPr>
          <a:xfrm>
            <a:off x="1248456" y="1275606"/>
            <a:ext cx="803264" cy="1368152"/>
          </a:xfrm>
          <a:prstGeom prst="bentArrow">
            <a:avLst>
              <a:gd name="adj1" fmla="val 14328"/>
              <a:gd name="adj2" fmla="val 15514"/>
              <a:gd name="adj3" fmla="val 16699"/>
              <a:gd name="adj4" fmla="val 55608"/>
            </a:avLst>
          </a:prstGeom>
          <a:ln w="9525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se zakulaceným rohem na stejné straně 5"/>
          <p:cNvSpPr/>
          <p:nvPr/>
        </p:nvSpPr>
        <p:spPr>
          <a:xfrm>
            <a:off x="2232346" y="1089484"/>
            <a:ext cx="1368152" cy="618170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n</a:t>
            </a:r>
            <a:r>
              <a:rPr lang="cs-CZ" sz="1600" dirty="0" smtClean="0">
                <a:solidFill>
                  <a:schemeClr val="tx1"/>
                </a:solidFill>
              </a:rPr>
              <a:t>ení </a:t>
            </a:r>
            <a:r>
              <a:rPr lang="cs-CZ" sz="1600" dirty="0" smtClean="0">
                <a:solidFill>
                  <a:schemeClr val="tx1"/>
                </a:solidFill>
              </a:rPr>
              <a:t>to samé jako kousnutí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Je rovno 6"/>
          <p:cNvSpPr/>
          <p:nvPr/>
        </p:nvSpPr>
        <p:spPr>
          <a:xfrm>
            <a:off x="3727723" y="1218549"/>
            <a:ext cx="432048" cy="360040"/>
          </a:xfrm>
          <a:prstGeom prst="mathEqual">
            <a:avLst/>
          </a:prstGeom>
          <a:ln w="9525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hnutý roh 7"/>
          <p:cNvSpPr/>
          <p:nvPr/>
        </p:nvSpPr>
        <p:spPr>
          <a:xfrm>
            <a:off x="4295775" y="966521"/>
            <a:ext cx="1420341" cy="864096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</a:t>
            </a: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kousne, ale nemusí použít jed…</a:t>
            </a:r>
            <a:endParaRPr lang="cs-C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bláček 8"/>
          <p:cNvSpPr/>
          <p:nvPr/>
        </p:nvSpPr>
        <p:spPr>
          <a:xfrm>
            <a:off x="6372200" y="735546"/>
            <a:ext cx="1656184" cy="1080120"/>
          </a:xfrm>
          <a:prstGeom prst="cloudCallout">
            <a:avLst>
              <a:gd name="adj1" fmla="val -93873"/>
              <a:gd name="adj2" fmla="val 1765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v</a:t>
            </a:r>
            <a:r>
              <a:rPr lang="cs-CZ" sz="1400" dirty="0" smtClean="0"/>
              <a:t>ýrazně </a:t>
            </a:r>
            <a:r>
              <a:rPr lang="cs-CZ" sz="1400" dirty="0" smtClean="0"/>
              <a:t>méně uštknutí než kousnutí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24328" y="1815666"/>
            <a:ext cx="129614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v</a:t>
            </a:r>
            <a:r>
              <a:rPr lang="cs-CZ" sz="1400" dirty="0" smtClean="0">
                <a:latin typeface="+mn-lt"/>
              </a:rPr>
              <a:t>edle </a:t>
            </a:r>
            <a:r>
              <a:rPr lang="cs-CZ" sz="1400" dirty="0" smtClean="0">
                <a:latin typeface="+mn-lt"/>
              </a:rPr>
              <a:t>jedu nebezpečím hlavně </a:t>
            </a:r>
            <a:r>
              <a:rPr lang="cs-CZ" sz="1400" dirty="0" smtClean="0">
                <a:latin typeface="+mn-lt"/>
              </a:rPr>
              <a:t>infekce</a:t>
            </a:r>
            <a:endParaRPr lang="cs-CZ" sz="1400" dirty="0" smtClean="0">
              <a:latin typeface="+mn-lt"/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5184775" y="1707654"/>
            <a:ext cx="683369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Vývojový diagram: dokument 16"/>
          <p:cNvSpPr/>
          <p:nvPr/>
        </p:nvSpPr>
        <p:spPr>
          <a:xfrm>
            <a:off x="6012160" y="1995686"/>
            <a:ext cx="1080120" cy="504056"/>
          </a:xfrm>
          <a:prstGeom prst="flowChartDocumen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neurotoxin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Vývojový diagram: dokument 36"/>
          <p:cNvSpPr/>
          <p:nvPr/>
        </p:nvSpPr>
        <p:spPr>
          <a:xfrm>
            <a:off x="6012160" y="2652142"/>
            <a:ext cx="1080120" cy="504056"/>
          </a:xfrm>
          <a:prstGeom prst="flowChartDocumen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hemotoxin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bdélníkový popisek 18"/>
          <p:cNvSpPr/>
          <p:nvPr/>
        </p:nvSpPr>
        <p:spPr>
          <a:xfrm>
            <a:off x="2680815" y="2337631"/>
            <a:ext cx="905222" cy="351656"/>
          </a:xfrm>
          <a:prstGeom prst="wedgeRectCallout">
            <a:avLst>
              <a:gd name="adj1" fmla="val -83091"/>
              <a:gd name="adj2" fmla="val 117055"/>
            </a:avLst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omoc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740423" y="2331879"/>
            <a:ext cx="1835498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/>
              <a:t>d</a:t>
            </a:r>
            <a:r>
              <a:rPr lang="cs-CZ" sz="1400" dirty="0" smtClean="0">
                <a:latin typeface="+mn-lt"/>
              </a:rPr>
              <a:t>esinfikovat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r</a:t>
            </a:r>
            <a:r>
              <a:rPr lang="cs-CZ" sz="1400" dirty="0" smtClean="0">
                <a:latin typeface="+mn-lt"/>
              </a:rPr>
              <a:t>ánu nechat volně krvácet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d</a:t>
            </a:r>
            <a:r>
              <a:rPr lang="cs-CZ" sz="1400" dirty="0" smtClean="0">
                <a:latin typeface="+mn-lt"/>
              </a:rPr>
              <a:t>anou část pod úrovní srdce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n</a:t>
            </a:r>
            <a:r>
              <a:rPr lang="cs-CZ" sz="1400" dirty="0" smtClean="0">
                <a:latin typeface="+mn-lt"/>
              </a:rPr>
              <a:t>ezaškrcovat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n</a:t>
            </a:r>
            <a:r>
              <a:rPr lang="cs-CZ" sz="1400" dirty="0" smtClean="0">
                <a:latin typeface="+mn-lt"/>
              </a:rPr>
              <a:t>evysávat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n</a:t>
            </a:r>
            <a:r>
              <a:rPr lang="cs-CZ" sz="1400" dirty="0" smtClean="0">
                <a:latin typeface="+mn-lt"/>
              </a:rPr>
              <a:t>evyřezávat tkáň</a:t>
            </a:r>
          </a:p>
          <a:p>
            <a:pPr marL="285750" indent="-285750">
              <a:buFontTx/>
              <a:buChar char="-"/>
            </a:pPr>
            <a:r>
              <a:rPr lang="cs-CZ" sz="1400" dirty="0" smtClean="0">
                <a:latin typeface="+mn-lt"/>
              </a:rPr>
              <a:t>okamžitě 155</a:t>
            </a:r>
          </a:p>
        </p:txBody>
      </p:sp>
      <p:pic>
        <p:nvPicPr>
          <p:cNvPr id="6146" name="Picture 2" descr="C:\Users\lanc\AppData\Local\Microsoft\Windows\Temporary Internet Files\Content.IE5\N2HE61FP\MC9000840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17847">
            <a:off x="1961991" y="3226412"/>
            <a:ext cx="2088925" cy="168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lanc\AppData\Local\Microsoft\Windows\Temporary Internet Files\Content.IE5\H6MY187R\MC9004302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242" y="2908362"/>
            <a:ext cx="1876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lanc\AppData\Local\Microsoft\Windows\Temporary Internet Files\Content.IE5\N2HE61FP\MP90032113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491" y="3436869"/>
            <a:ext cx="1067418" cy="149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107504" y="492443"/>
            <a:ext cx="428466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07.7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Pětiúhelník 1"/>
          <p:cNvSpPr/>
          <p:nvPr/>
        </p:nvSpPr>
        <p:spPr>
          <a:xfrm>
            <a:off x="467544" y="2141612"/>
            <a:ext cx="2232248" cy="720080"/>
          </a:xfrm>
          <a:prstGeom prst="homePlat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Life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threatening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state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Vývojový diagram: předdefinovaný postup 2"/>
          <p:cNvSpPr/>
          <p:nvPr/>
        </p:nvSpPr>
        <p:spPr>
          <a:xfrm>
            <a:off x="3059832" y="1707654"/>
            <a:ext cx="2448272" cy="1368152"/>
          </a:xfrm>
          <a:prstGeom prst="flowChartPredefinedProcess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If</a:t>
            </a:r>
            <a:r>
              <a:rPr lang="cs-CZ" dirty="0" smtClean="0">
                <a:solidFill>
                  <a:schemeClr val="tx1"/>
                </a:solidFill>
              </a:rPr>
              <a:t> not </a:t>
            </a:r>
            <a:r>
              <a:rPr lang="cs-CZ" dirty="0" err="1" smtClean="0">
                <a:solidFill>
                  <a:schemeClr val="tx1"/>
                </a:solidFill>
              </a:rPr>
              <a:t>treated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immediately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dangerous</a:t>
            </a:r>
            <a:r>
              <a:rPr lang="cs-CZ" dirty="0" smtClean="0">
                <a:solidFill>
                  <a:schemeClr val="tx1"/>
                </a:solidFill>
              </a:rPr>
              <a:t> to </a:t>
            </a:r>
            <a:r>
              <a:rPr lang="cs-CZ" dirty="0" err="1" smtClean="0">
                <a:solidFill>
                  <a:schemeClr val="tx1"/>
                </a:solidFill>
              </a:rPr>
              <a:t>man‘s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life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Šipka ve tvaru U 3"/>
          <p:cNvSpPr/>
          <p:nvPr/>
        </p:nvSpPr>
        <p:spPr>
          <a:xfrm>
            <a:off x="5004048" y="1131590"/>
            <a:ext cx="2664296" cy="432048"/>
          </a:xfrm>
          <a:prstGeom prst="uturnArrow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 s odříznutým a zakulaceným jedním rohem 4"/>
          <p:cNvSpPr/>
          <p:nvPr/>
        </p:nvSpPr>
        <p:spPr>
          <a:xfrm>
            <a:off x="6444208" y="1707654"/>
            <a:ext cx="2088232" cy="1224136"/>
          </a:xfrm>
          <a:prstGeom prst="snipRound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Thanks</a:t>
            </a:r>
            <a:r>
              <a:rPr lang="cs-CZ" dirty="0">
                <a:solidFill>
                  <a:schemeClr val="tx1"/>
                </a:solidFill>
              </a:rPr>
              <a:t> to </a:t>
            </a:r>
            <a:r>
              <a:rPr lang="cs-CZ" dirty="0" err="1">
                <a:solidFill>
                  <a:schemeClr val="tx1"/>
                </a:solidFill>
              </a:rPr>
              <a:t>its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acuteness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help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laymen </a:t>
            </a:r>
            <a:r>
              <a:rPr lang="cs-CZ" dirty="0" err="1">
                <a:solidFill>
                  <a:schemeClr val="tx1"/>
                </a:solidFill>
              </a:rPr>
              <a:t>is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really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important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8100392" y="2861692"/>
            <a:ext cx="0" cy="64616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ývojový diagram: ruční operace 7"/>
          <p:cNvSpPr/>
          <p:nvPr/>
        </p:nvSpPr>
        <p:spPr>
          <a:xfrm>
            <a:off x="7344308" y="3651870"/>
            <a:ext cx="1512168" cy="720080"/>
          </a:xfrm>
          <a:prstGeom prst="flowChartManualOperation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>
                <a:solidFill>
                  <a:schemeClr val="tx1"/>
                </a:solidFill>
              </a:rPr>
              <a:t>See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also</a:t>
            </a:r>
            <a:r>
              <a:rPr lang="cs-CZ" sz="1400" dirty="0">
                <a:solidFill>
                  <a:schemeClr val="tx1"/>
                </a:solidFill>
              </a:rPr>
              <a:t> VKZ 006 + </a:t>
            </a:r>
            <a:r>
              <a:rPr lang="cs-CZ" sz="1400" dirty="0" smtClean="0">
                <a:solidFill>
                  <a:schemeClr val="tx1"/>
                </a:solidFill>
              </a:rPr>
              <a:t>VKZ08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" name="Vývojový diagram: více dokumentů 9"/>
          <p:cNvSpPr/>
          <p:nvPr/>
        </p:nvSpPr>
        <p:spPr>
          <a:xfrm>
            <a:off x="1115616" y="3399842"/>
            <a:ext cx="2160240" cy="1224136"/>
          </a:xfrm>
          <a:prstGeom prst="flowChartMultidocumen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Anafylactic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shock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Poisoning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C:\Users\lanc\AppData\Local\Microsoft\Windows\Temporary Internet Files\Content.IE5\H6MY187R\MC9002991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810" y="3485597"/>
            <a:ext cx="1020238" cy="142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lanc\AppData\Local\Microsoft\Windows\Temporary Internet Files\Content.IE5\I30SV5A6\MC9002153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527" y="2704950"/>
            <a:ext cx="1501361" cy="24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lanc\AppData\Local\Microsoft\Windows\Temporary Internet Files\Content.IE5\N2HE61FP\MC90023252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24" y="714626"/>
            <a:ext cx="1720158" cy="126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107950" y="523875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07.8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476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50396"/>
              </p:ext>
            </p:extLst>
          </p:nvPr>
        </p:nvGraphicFramePr>
        <p:xfrm>
          <a:off x="107504" y="1027087"/>
          <a:ext cx="7596634" cy="391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492178"/>
              </a:tblGrid>
              <a:tr h="212072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Po kousnutí hadem mám…?</a:t>
                      </a: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použít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desinfekci a nechat ránu volně krvácet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ránu rozříznout a jed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aspoň trochu vysát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pokud mám, podat sérum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do příjezdu záchranné služby nedělat nic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Při srdeční masáži…</a:t>
                      </a:r>
                      <a:endParaRPr lang="cs-CZ" sz="16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masíruji sevřenou pěstí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stlačuji do hloubky 5 cm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stlačuji 1x za vteřinu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vdechuji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každé dvě minuty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644286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Do ischemickým chorob se neřadí…?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infarkt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mrtvice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embolie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encefalitida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Antihystaminika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užívají proti…?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plísním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uštknutím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infekcím</a:t>
                      </a:r>
                      <a:endParaRPr lang="cs-CZ" sz="16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alergiím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a</a:t>
            </a: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d</a:t>
            </a: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b</a:t>
            </a: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d</a:t>
            </a:r>
            <a:endParaRPr lang="cs-CZ" sz="1200" dirty="0">
              <a:latin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07950" y="523875"/>
            <a:ext cx="453605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07.9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1419622"/>
            <a:ext cx="7704856" cy="26642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/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14187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TC010219413[[fn=Motiv vzorku kravaty]]</Template>
  <TotalTime>4704</TotalTime>
  <Words>968</Words>
  <Application>Microsoft Office PowerPoint</Application>
  <PresentationFormat>Předvádění na obrazovce (16:9)</PresentationFormat>
  <Paragraphs>161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07.1  Stavy ohrožující život</vt:lpstr>
      <vt:lpstr>07.2 Co již víme?</vt:lpstr>
      <vt:lpstr>07.3 Jaké si řekneme nové termíny a názvy?</vt:lpstr>
      <vt:lpstr>Prezentace aplikace PowerPoint</vt:lpstr>
      <vt:lpstr>Prezentace aplikace PowerPoint</vt:lpstr>
      <vt:lpstr>Prezentace aplikace PowerPoint</vt:lpstr>
      <vt:lpstr>07.7 CLIL</vt:lpstr>
      <vt:lpstr>07.8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366</cp:revision>
  <dcterms:created xsi:type="dcterms:W3CDTF">2010-10-18T18:21:56Z</dcterms:created>
  <dcterms:modified xsi:type="dcterms:W3CDTF">2013-01-29T19:12:19Z</dcterms:modified>
</cp:coreProperties>
</file>