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58" r:id="rId4"/>
    <p:sldId id="260" r:id="rId5"/>
    <p:sldId id="261" r:id="rId6"/>
    <p:sldId id="264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4747"/>
    <a:srgbClr val="FFFF66"/>
    <a:srgbClr val="A6F616"/>
    <a:srgbClr val="FF3300"/>
    <a:srgbClr val="FFCCCC"/>
    <a:srgbClr val="FF66CC"/>
    <a:srgbClr val="FF99CC"/>
    <a:srgbClr val="FF33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51" autoAdjust="0"/>
  </p:normalViewPr>
  <p:slideViewPr>
    <p:cSldViewPr>
      <p:cViewPr>
        <p:scale>
          <a:sx n="100" d="100"/>
          <a:sy n="100" d="100"/>
        </p:scale>
        <p:origin x="-300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17.1.2013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17.1.2013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dirty="0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17.1.2013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17.1.2013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17.1.2013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17.1.2013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17.1.2013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17.1.2013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17.1.2013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17.1.2013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17.1.2013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17.1.2013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17.1.2013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17.1.2013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5095" y="557953"/>
            <a:ext cx="8885238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06.1  Zásady první pomoci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4479636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Mgr. Lukáš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Lanč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543335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lanc\AppData\Local\Microsoft\Windows\Temporary Internet Files\Content.IE5\THO5GRVV\MP90040267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685108"/>
            <a:ext cx="1440160" cy="21591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nc\AppData\Local\Microsoft\Windows\Temporary Internet Files\Content.IE5\OL22UX4Z\MC9000712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99" y="915567"/>
            <a:ext cx="2714738" cy="1584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nc\AppData\Local\Microsoft\Windows\Temporary Internet Files\Content.IE5\OL22UX4Z\MC90043801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49" y="3324711"/>
            <a:ext cx="1536502" cy="14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anc\AppData\Local\Microsoft\Windows\Temporary Internet Files\Content.IE5\PW0IZLXN\MC90003031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05964"/>
            <a:ext cx="1852574" cy="104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91903"/>
              </p:ext>
            </p:extLst>
          </p:nvPr>
        </p:nvGraphicFramePr>
        <p:xfrm>
          <a:off x="457200" y="120015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Lukáš </a:t>
                      </a:r>
                      <a:r>
                        <a:rPr lang="cs-CZ" dirty="0" err="1" smtClean="0"/>
                        <a:t>Lanč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07</a:t>
                      </a:r>
                      <a:r>
                        <a:rPr lang="cs-CZ" baseline="0" smtClean="0"/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Zdraví, první pomoc, ZZS, záchranná služba, zranění</a:t>
                      </a:r>
                      <a:r>
                        <a:rPr lang="cs-CZ" baseline="0" smtClean="0"/>
                        <a:t>, </a:t>
                      </a:r>
                      <a:r>
                        <a:rPr lang="cs-CZ" baseline="0" smtClean="0"/>
                        <a:t>úraz</a:t>
                      </a:r>
                      <a:endParaRPr lang="cs-CZ" baseline="0" dirty="0" smtClean="0"/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</a:t>
                      </a:r>
                      <a:r>
                        <a:rPr lang="cs-CZ" baseline="0" dirty="0" smtClean="0"/>
                        <a:t> představuje základní informace týkající se první pomoci, její důležitosti a elementárních postupů při jejím poskytování.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950" y="523875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06.10 Anotace</a:t>
            </a:r>
          </a:p>
        </p:txBody>
      </p:sp>
    </p:spTree>
    <p:extLst>
      <p:ext uri="{BB962C8B-B14F-4D97-AF65-F5344CB8AC3E}">
        <p14:creationId xmlns:p14="http://schemas.microsoft.com/office/powerpoint/2010/main" val="30213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lanc\AppData\Local\Microsoft\Windows\Temporary Internet Files\Content.IE5\THO5GRVV\MC900430337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7" y="963284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anc\AppData\Local\Microsoft\Windows\Temporary Internet Files\Content.IE5\O7MP8P3I\MP90044871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1982" y="1866830"/>
            <a:ext cx="1652803" cy="12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Šipka doleva a nahoru 22"/>
          <p:cNvSpPr/>
          <p:nvPr/>
        </p:nvSpPr>
        <p:spPr>
          <a:xfrm>
            <a:off x="3923928" y="1187932"/>
            <a:ext cx="864096" cy="1113790"/>
          </a:xfrm>
          <a:prstGeom prst="leftUpArrow">
            <a:avLst>
              <a:gd name="adj1" fmla="val 13977"/>
              <a:gd name="adj2" fmla="val 17835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ipka doleva a nahoru 36"/>
          <p:cNvSpPr/>
          <p:nvPr/>
        </p:nvSpPr>
        <p:spPr>
          <a:xfrm>
            <a:off x="3923928" y="1203598"/>
            <a:ext cx="864096" cy="2736304"/>
          </a:xfrm>
          <a:prstGeom prst="leftUpArrow">
            <a:avLst>
              <a:gd name="adj1" fmla="val 13977"/>
              <a:gd name="adj2" fmla="val 17835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31"/>
          <p:cNvSpPr/>
          <p:nvPr/>
        </p:nvSpPr>
        <p:spPr>
          <a:xfrm>
            <a:off x="1867123" y="3615866"/>
            <a:ext cx="936104" cy="21602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46038" y="565150"/>
            <a:ext cx="2819846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06.2 Co již víme?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Stužka dolů 1"/>
          <p:cNvSpPr/>
          <p:nvPr/>
        </p:nvSpPr>
        <p:spPr>
          <a:xfrm>
            <a:off x="2915816" y="627534"/>
            <a:ext cx="3312368" cy="864096"/>
          </a:xfrm>
          <a:prstGeom prst="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  <a:r>
              <a:rPr lang="cs-CZ" dirty="0" smtClean="0"/>
              <a:t>rvní </a:t>
            </a:r>
            <a:r>
              <a:rPr lang="cs-CZ" dirty="0" smtClean="0"/>
              <a:t>pomoc</a:t>
            </a:r>
            <a:endParaRPr lang="cs-CZ" dirty="0"/>
          </a:p>
        </p:txBody>
      </p:sp>
      <p:sp>
        <p:nvSpPr>
          <p:cNvPr id="3" name="Tlačítko akce: Nápověda 2">
            <a:hlinkClick r:id="" action="ppaction://noaction" highlightClick="1"/>
          </p:cNvPr>
          <p:cNvSpPr/>
          <p:nvPr/>
        </p:nvSpPr>
        <p:spPr>
          <a:xfrm>
            <a:off x="7236296" y="843558"/>
            <a:ext cx="360040" cy="360040"/>
          </a:xfrm>
          <a:prstGeom prst="actionButtonHelp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516216" y="1347614"/>
            <a:ext cx="2304256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= uspořádaný systém aktivit, které mají za cíl poskytnout základní pomoc při </a:t>
            </a:r>
            <a:r>
              <a:rPr lang="cs-CZ" sz="1400" u="sng" dirty="0" smtClean="0">
                <a:uFill>
                  <a:solidFill>
                    <a:schemeClr val="tx1"/>
                  </a:solidFill>
                </a:uFill>
                <a:latin typeface="+mn-lt"/>
              </a:rPr>
              <a:t>ohrožení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sebe, </a:t>
            </a:r>
            <a:r>
              <a:rPr lang="cs-CZ" sz="1400" dirty="0" smtClean="0">
                <a:latin typeface="+mn-lt"/>
              </a:rPr>
              <a:t>či druhých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8316416" y="2026357"/>
            <a:ext cx="36004" cy="805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7812360" y="3003798"/>
            <a:ext cx="1080120" cy="6480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život</a:t>
            </a:r>
            <a:endParaRPr lang="cs-CZ" dirty="0"/>
          </a:p>
        </p:txBody>
      </p:sp>
      <p:sp>
        <p:nvSpPr>
          <p:cNvPr id="29" name="Ovál 28"/>
          <p:cNvSpPr/>
          <p:nvPr/>
        </p:nvSpPr>
        <p:spPr>
          <a:xfrm>
            <a:off x="6588224" y="2832162"/>
            <a:ext cx="1080120" cy="6480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zdraví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7668344" y="2052027"/>
            <a:ext cx="540060" cy="591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bdélník s odříznutým rohem na stejné straně 23"/>
          <p:cNvSpPr/>
          <p:nvPr/>
        </p:nvSpPr>
        <p:spPr>
          <a:xfrm>
            <a:off x="2504753" y="1839584"/>
            <a:ext cx="1224136" cy="603065"/>
          </a:xfrm>
          <a:prstGeom prst="snip2Same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cs-CZ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aická </a:t>
            </a:r>
            <a:r>
              <a:rPr lang="cs-CZ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</a:t>
            </a:r>
            <a:endParaRPr lang="cs-CZ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Obdélník s odříznutým rohem na stejné straně 38"/>
          <p:cNvSpPr/>
          <p:nvPr/>
        </p:nvSpPr>
        <p:spPr>
          <a:xfrm>
            <a:off x="2504753" y="3422345"/>
            <a:ext cx="1224136" cy="603065"/>
          </a:xfrm>
          <a:prstGeom prst="snip2Same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dborná </a:t>
            </a:r>
            <a:r>
              <a:rPr 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</a:t>
            </a:r>
          </a:p>
        </p:txBody>
      </p:sp>
      <p:sp>
        <p:nvSpPr>
          <p:cNvPr id="25" name="Šipka nahoru, doprava i doleva 24"/>
          <p:cNvSpPr/>
          <p:nvPr/>
        </p:nvSpPr>
        <p:spPr>
          <a:xfrm rot="16200000">
            <a:off x="1188731" y="3485660"/>
            <a:ext cx="1152128" cy="476436"/>
          </a:xfrm>
          <a:prstGeom prst="leftRight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107504" y="3569989"/>
            <a:ext cx="134706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přednemocniční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468891" y="2696021"/>
            <a:ext cx="894033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+mn-lt"/>
              </a:rPr>
              <a:t>technická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1350890" y="4517082"/>
            <a:ext cx="103246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nemocniční</a:t>
            </a:r>
          </a:p>
        </p:txBody>
      </p:sp>
      <p:pic>
        <p:nvPicPr>
          <p:cNvPr id="6148" name="Picture 4" descr="C:\Users\lanc\AppData\Local\Microsoft\Windows\Temporary Internet Files\Content.IE5\O7MP8P3I\MC9003609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24" y="2489014"/>
            <a:ext cx="1023321" cy="8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anc\AppData\Local\Microsoft\Windows\Temporary Internet Files\Content.IE5\THO5GRVV\MC90004019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46" y="3480234"/>
            <a:ext cx="1152128" cy="143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lanc\AppData\Local\Microsoft\Windows\Temporary Internet Files\Content.IE5\PW0IZLXN\MC90034792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45252"/>
            <a:ext cx="1826057" cy="11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Pravoúhlá spojnice 30"/>
          <p:cNvCxnSpPr/>
          <p:nvPr/>
        </p:nvCxnSpPr>
        <p:spPr>
          <a:xfrm flipV="1">
            <a:off x="4067944" y="1243236"/>
            <a:ext cx="1368152" cy="11844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950" y="544513"/>
            <a:ext cx="6192242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06.3 </a:t>
            </a:r>
            <a:r>
              <a:rPr lang="cs-CZ" sz="2500" b="1" dirty="0">
                <a:latin typeface="+mn-lt"/>
                <a:cs typeface="Times New Roman" pitchFamily="18" charset="0"/>
              </a:rPr>
              <a:t>Jaké si řekneme nové termíny a názvy?</a:t>
            </a:r>
            <a:endParaRPr lang="cs-CZ" sz="25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" name="Výbuch 1 5"/>
          <p:cNvSpPr/>
          <p:nvPr/>
        </p:nvSpPr>
        <p:spPr>
          <a:xfrm>
            <a:off x="179512" y="1131590"/>
            <a:ext cx="2232248" cy="1584176"/>
          </a:xfrm>
          <a:prstGeom prst="irregularSeal1">
            <a:avLst/>
          </a:prstGeom>
          <a:gradFill>
            <a:gsLst>
              <a:gs pos="0">
                <a:srgbClr val="FF0000"/>
              </a:gs>
              <a:gs pos="67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 v nesnázích!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2421682" y="1779662"/>
            <a:ext cx="566142" cy="288032"/>
          </a:xfrm>
          <a:prstGeom prst="rightArrow">
            <a:avLst/>
          </a:prstGeom>
          <a:gradFill>
            <a:gsLst>
              <a:gs pos="0">
                <a:srgbClr val="FF0000"/>
              </a:gs>
              <a:gs pos="67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Vývojový diagram: paměť se sekvenčním přístupem 8"/>
          <p:cNvSpPr/>
          <p:nvPr/>
        </p:nvSpPr>
        <p:spPr>
          <a:xfrm>
            <a:off x="3034668" y="1243236"/>
            <a:ext cx="1385318" cy="1296144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 mám dělat???</a:t>
            </a:r>
            <a:endParaRPr lang="cs-CZ" dirty="0"/>
          </a:p>
        </p:txBody>
      </p:sp>
      <p:sp>
        <p:nvSpPr>
          <p:cNvPr id="42" name="Popisek se šipkou dolů 41"/>
          <p:cNvSpPr/>
          <p:nvPr/>
        </p:nvSpPr>
        <p:spPr>
          <a:xfrm>
            <a:off x="5652120" y="1059582"/>
            <a:ext cx="1944216" cy="72008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</a:t>
            </a:r>
            <a:r>
              <a:rPr lang="cs-CZ" sz="1400" dirty="0" smtClean="0">
                <a:solidFill>
                  <a:schemeClr val="tx1"/>
                </a:solidFill>
              </a:rPr>
              <a:t>jistit</a:t>
            </a:r>
            <a:r>
              <a:rPr lang="cs-CZ" sz="1400" dirty="0" smtClean="0">
                <a:solidFill>
                  <a:schemeClr val="tx1"/>
                </a:solidFill>
              </a:rPr>
              <a:t>, zda je osoba při vědomí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7" name="Popisek se šipkou dolů 46"/>
          <p:cNvSpPr/>
          <p:nvPr/>
        </p:nvSpPr>
        <p:spPr>
          <a:xfrm>
            <a:off x="5652120" y="1923678"/>
            <a:ext cx="1944216" cy="1039353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</a:t>
            </a:r>
            <a:r>
              <a:rPr lang="cs-CZ" sz="1400" dirty="0" smtClean="0">
                <a:solidFill>
                  <a:schemeClr val="tx1"/>
                </a:solidFill>
              </a:rPr>
              <a:t>řivolat </a:t>
            </a:r>
            <a:r>
              <a:rPr lang="cs-CZ" sz="1400" dirty="0">
                <a:solidFill>
                  <a:schemeClr val="tx1"/>
                </a:solidFill>
              </a:rPr>
              <a:t>pomoc z okolí, zavolat záchrannou službu</a:t>
            </a:r>
          </a:p>
        </p:txBody>
      </p:sp>
      <p:sp>
        <p:nvSpPr>
          <p:cNvPr id="48" name="Popisek se šipkou dolů 47"/>
          <p:cNvSpPr/>
          <p:nvPr/>
        </p:nvSpPr>
        <p:spPr>
          <a:xfrm>
            <a:off x="5652120" y="3147814"/>
            <a:ext cx="1944216" cy="72008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!!! </a:t>
            </a:r>
            <a:r>
              <a:rPr lang="cs-CZ" sz="1400" dirty="0" smtClean="0">
                <a:solidFill>
                  <a:schemeClr val="tx1"/>
                </a:solidFill>
              </a:rPr>
              <a:t>zastavit </a:t>
            </a:r>
            <a:r>
              <a:rPr lang="cs-CZ" sz="1400" dirty="0">
                <a:solidFill>
                  <a:schemeClr val="tx1"/>
                </a:solidFill>
              </a:rPr>
              <a:t>tepenné krvácení !!!</a:t>
            </a:r>
          </a:p>
        </p:txBody>
      </p:sp>
      <p:sp>
        <p:nvSpPr>
          <p:cNvPr id="49" name="Popisek se šipkou doleva 48"/>
          <p:cNvSpPr/>
          <p:nvPr/>
        </p:nvSpPr>
        <p:spPr>
          <a:xfrm>
            <a:off x="5220072" y="4011910"/>
            <a:ext cx="2304256" cy="576064"/>
          </a:xfrm>
          <a:prstGeom prst="leftArrowCallout">
            <a:avLst>
              <a:gd name="adj1" fmla="val 25000"/>
              <a:gd name="adj2" fmla="val 20040"/>
              <a:gd name="adj3" fmla="val 53108"/>
              <a:gd name="adj4" fmla="val 7721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z</a:t>
            </a:r>
            <a:r>
              <a:rPr lang="cs-CZ" sz="1400" dirty="0" smtClean="0">
                <a:solidFill>
                  <a:schemeClr val="tx1"/>
                </a:solidFill>
              </a:rPr>
              <a:t>astavit </a:t>
            </a:r>
            <a:r>
              <a:rPr lang="cs-CZ" sz="1400" dirty="0" smtClean="0">
                <a:solidFill>
                  <a:schemeClr val="tx1"/>
                </a:solidFill>
              </a:rPr>
              <a:t>žilní </a:t>
            </a:r>
            <a:r>
              <a:rPr lang="cs-CZ" sz="1400" dirty="0">
                <a:solidFill>
                  <a:schemeClr val="tx1"/>
                </a:solidFill>
              </a:rPr>
              <a:t>krvácení </a:t>
            </a:r>
          </a:p>
        </p:txBody>
      </p:sp>
      <p:sp>
        <p:nvSpPr>
          <p:cNvPr id="50" name="Popisek se šipkou doleva 49"/>
          <p:cNvSpPr/>
          <p:nvPr/>
        </p:nvSpPr>
        <p:spPr>
          <a:xfrm>
            <a:off x="3419872" y="4011910"/>
            <a:ext cx="1656184" cy="576064"/>
          </a:xfrm>
          <a:prstGeom prst="leftArrowCallout">
            <a:avLst>
              <a:gd name="adj1" fmla="val 25000"/>
              <a:gd name="adj2" fmla="val 20040"/>
              <a:gd name="adj3" fmla="val 53108"/>
              <a:gd name="adj4" fmla="val 6973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</a:t>
            </a:r>
            <a:r>
              <a:rPr lang="cs-CZ" sz="1400" dirty="0" smtClean="0">
                <a:solidFill>
                  <a:schemeClr val="tx1"/>
                </a:solidFill>
              </a:rPr>
              <a:t>yšetření </a:t>
            </a:r>
            <a:r>
              <a:rPr lang="cs-CZ" sz="1400" dirty="0">
                <a:solidFill>
                  <a:schemeClr val="tx1"/>
                </a:solidFill>
              </a:rPr>
              <a:t>dýchání</a:t>
            </a:r>
          </a:p>
        </p:txBody>
      </p:sp>
      <p:sp>
        <p:nvSpPr>
          <p:cNvPr id="51" name="Vývojový diagram: postup 50"/>
          <p:cNvSpPr/>
          <p:nvPr/>
        </p:nvSpPr>
        <p:spPr>
          <a:xfrm>
            <a:off x="400497" y="3831890"/>
            <a:ext cx="2304256" cy="936104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Pokud nedýchá, vyčistit dutinu ústní, zaklonit hlavu a zahájit kardiopulmonální resuscitaci (</a:t>
            </a:r>
            <a:r>
              <a:rPr lang="cs-CZ" sz="1400" dirty="0" smtClean="0">
                <a:solidFill>
                  <a:schemeClr val="tx1"/>
                </a:solidFill>
              </a:rPr>
              <a:t>viz VKZ 07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3" name="Blesk 42"/>
          <p:cNvSpPr/>
          <p:nvPr/>
        </p:nvSpPr>
        <p:spPr>
          <a:xfrm>
            <a:off x="2843808" y="3507854"/>
            <a:ext cx="576064" cy="1440160"/>
          </a:xfrm>
          <a:prstGeom prst="lightningBolt">
            <a:avLst/>
          </a:prstGeom>
          <a:gradFill>
            <a:gsLst>
              <a:gs pos="0">
                <a:srgbClr val="FF0000"/>
              </a:gs>
              <a:gs pos="67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lanc\AppData\Local\Microsoft\Windows\Temporary Internet Files\Content.IE5\O7MP8P3I\MC9001977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52" y="2589187"/>
            <a:ext cx="1692993" cy="11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nc\AppData\Local\Microsoft\Windows\Temporary Internet Files\Content.IE5\PW0IZLXN\MC9000788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84957"/>
            <a:ext cx="1572860" cy="14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nc\AppData\Local\Microsoft\Windows\Temporary Internet Files\Content.IE5\PW0IZLXN\MP90042231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59" y="3141128"/>
            <a:ext cx="1347614" cy="13476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lanc\AppData\Local\Microsoft\Windows\Temporary Internet Files\Content.IE5\PW0IZLXN\MP9004491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6689"/>
            <a:ext cx="2787450" cy="32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2" name="Nadpis 1"/>
          <p:cNvSpPr txBox="1">
            <a:spLocks/>
          </p:cNvSpPr>
          <p:nvPr/>
        </p:nvSpPr>
        <p:spPr bwMode="auto">
          <a:xfrm>
            <a:off x="116061" y="537048"/>
            <a:ext cx="56800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06.4 Co si řekneme nového?</a:t>
            </a:r>
          </a:p>
        </p:txBody>
      </p:sp>
      <p:sp>
        <p:nvSpPr>
          <p:cNvPr id="4" name="Oválný popisek 3"/>
          <p:cNvSpPr/>
          <p:nvPr/>
        </p:nvSpPr>
        <p:spPr>
          <a:xfrm>
            <a:off x="971600" y="1419622"/>
            <a:ext cx="1224136" cy="1008112"/>
          </a:xfrm>
          <a:prstGeom prst="wedgeEllipseCallout">
            <a:avLst>
              <a:gd name="adj1" fmla="val -84637"/>
              <a:gd name="adj2" fmla="val 549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Volám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ZZS!!!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Šrafovaná šipka doprava 12"/>
          <p:cNvSpPr/>
          <p:nvPr/>
        </p:nvSpPr>
        <p:spPr>
          <a:xfrm rot="20835720">
            <a:off x="2756594" y="1155888"/>
            <a:ext cx="1512168" cy="216432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předdefinovaný postup 13"/>
          <p:cNvSpPr/>
          <p:nvPr/>
        </p:nvSpPr>
        <p:spPr>
          <a:xfrm>
            <a:off x="4499992" y="833910"/>
            <a:ext cx="864096" cy="440580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ZZS</a:t>
            </a:r>
            <a:endParaRPr lang="cs-CZ" dirty="0"/>
          </a:p>
        </p:txBody>
      </p:sp>
      <p:sp>
        <p:nvSpPr>
          <p:cNvPr id="18" name="Je rovno 17"/>
          <p:cNvSpPr/>
          <p:nvPr/>
        </p:nvSpPr>
        <p:spPr>
          <a:xfrm>
            <a:off x="5472100" y="905768"/>
            <a:ext cx="648072" cy="296863"/>
          </a:xfrm>
          <a:prstGeom prst="mathEqua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228184" y="792590"/>
            <a:ext cx="172819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solidFill>
                  <a:schemeClr val="tx1"/>
                </a:solidFill>
                <a:latin typeface="+mn-lt"/>
              </a:rPr>
              <a:t>Zdravotnická záchranná služba</a:t>
            </a:r>
          </a:p>
        </p:txBody>
      </p:sp>
      <p:sp>
        <p:nvSpPr>
          <p:cNvPr id="28" name="Dvojitá šipka 27"/>
          <p:cNvSpPr/>
          <p:nvPr/>
        </p:nvSpPr>
        <p:spPr>
          <a:xfrm rot="923444">
            <a:off x="2296172" y="2102599"/>
            <a:ext cx="576064" cy="288032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3" name="Dvojitá šipka 32"/>
          <p:cNvSpPr/>
          <p:nvPr/>
        </p:nvSpPr>
        <p:spPr>
          <a:xfrm rot="885392">
            <a:off x="2942257" y="2283717"/>
            <a:ext cx="576064" cy="288032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Dvojitá šipka 33"/>
          <p:cNvSpPr/>
          <p:nvPr/>
        </p:nvSpPr>
        <p:spPr>
          <a:xfrm rot="874970">
            <a:off x="3583604" y="2477335"/>
            <a:ext cx="576064" cy="288032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6cípá hvězda 29"/>
          <p:cNvSpPr/>
          <p:nvPr/>
        </p:nvSpPr>
        <p:spPr>
          <a:xfrm>
            <a:off x="8172400" y="537048"/>
            <a:ext cx="720080" cy="778762"/>
          </a:xfrm>
          <a:prstGeom prst="star6">
            <a:avLst/>
          </a:prstGeom>
          <a:gradFill>
            <a:gsLst>
              <a:gs pos="8000">
                <a:schemeClr val="tx2">
                  <a:lumMod val="20000"/>
                  <a:lumOff val="80000"/>
                </a:schemeClr>
              </a:gs>
              <a:gs pos="52000">
                <a:schemeClr val="accent1">
                  <a:shade val="93000"/>
                  <a:satMod val="130000"/>
                </a:schemeClr>
              </a:gs>
              <a:gs pos="88000">
                <a:schemeClr val="tx2">
                  <a:lumMod val="40000"/>
                  <a:lumOff val="60000"/>
                </a:schemeClr>
              </a:gs>
            </a:gsLst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155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5" name="6cípá hvězda 34"/>
          <p:cNvSpPr/>
          <p:nvPr/>
        </p:nvSpPr>
        <p:spPr>
          <a:xfrm>
            <a:off x="8172400" y="1390281"/>
            <a:ext cx="720080" cy="778762"/>
          </a:xfrm>
          <a:prstGeom prst="star6">
            <a:avLst/>
          </a:prstGeom>
          <a:gradFill>
            <a:gsLst>
              <a:gs pos="8000">
                <a:schemeClr val="tx2">
                  <a:lumMod val="20000"/>
                  <a:lumOff val="80000"/>
                </a:schemeClr>
              </a:gs>
              <a:gs pos="52000">
                <a:schemeClr val="accent1">
                  <a:shade val="93000"/>
                  <a:satMod val="130000"/>
                </a:schemeClr>
              </a:gs>
              <a:gs pos="88000">
                <a:schemeClr val="tx2">
                  <a:lumMod val="40000"/>
                  <a:lumOff val="60000"/>
                </a:schemeClr>
              </a:gs>
            </a:gsLst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112</a:t>
            </a:r>
          </a:p>
        </p:txBody>
      </p:sp>
      <p:sp>
        <p:nvSpPr>
          <p:cNvPr id="31" name="Vývojový diagram: rozhodnutí 30"/>
          <p:cNvSpPr/>
          <p:nvPr/>
        </p:nvSpPr>
        <p:spPr>
          <a:xfrm>
            <a:off x="7956376" y="2287724"/>
            <a:ext cx="1152128" cy="728092"/>
          </a:xfrm>
          <a:prstGeom prst="flowChartDecision">
            <a:avLst/>
          </a:prstGeom>
          <a:gradFill>
            <a:gsLst>
              <a:gs pos="8000">
                <a:schemeClr val="tx2">
                  <a:lumMod val="20000"/>
                  <a:lumOff val="80000"/>
                </a:schemeClr>
              </a:gs>
              <a:gs pos="52000">
                <a:schemeClr val="accent1">
                  <a:shade val="93000"/>
                  <a:satMod val="130000"/>
                </a:schemeClr>
              </a:gs>
              <a:gs pos="88000">
                <a:schemeClr val="tx2">
                  <a:lumMod val="40000"/>
                  <a:lumOff val="60000"/>
                </a:schemeClr>
              </a:gs>
            </a:gsLst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</a:t>
            </a:r>
            <a:r>
              <a:rPr lang="cs-CZ" sz="1400" dirty="0" smtClean="0">
                <a:solidFill>
                  <a:schemeClr val="tx1"/>
                </a:solidFill>
              </a:rPr>
              <a:t>iz </a:t>
            </a:r>
            <a:r>
              <a:rPr lang="cs-CZ" sz="1400" dirty="0">
                <a:solidFill>
                  <a:schemeClr val="tx1"/>
                </a:solidFill>
              </a:rPr>
              <a:t>VKZ12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274015" y="2496322"/>
            <a:ext cx="251690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+mn-lt"/>
              </a:rPr>
              <a:t>Co nejpřesněji a nejstručněji dodat </a:t>
            </a:r>
            <a:r>
              <a:rPr lang="cs-CZ" sz="1400" u="sng" dirty="0" smtClean="0">
                <a:solidFill>
                  <a:schemeClr val="tx1"/>
                </a:solidFill>
                <a:latin typeface="+mn-lt"/>
              </a:rPr>
              <a:t>následující informace:</a:t>
            </a:r>
          </a:p>
          <a:p>
            <a:r>
              <a:rPr lang="cs-CZ" sz="1400" i="1" dirty="0" smtClean="0">
                <a:solidFill>
                  <a:schemeClr val="tx1"/>
                </a:solidFill>
                <a:latin typeface="+mn-lt"/>
              </a:rPr>
              <a:t>1. místo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– nejlépe adresa; pokud nepřístupné pro vozidlo, vhodné nahlásit</a:t>
            </a:r>
          </a:p>
          <a:p>
            <a:r>
              <a:rPr lang="cs-CZ" sz="1400" i="1" dirty="0" smtClean="0">
                <a:solidFill>
                  <a:schemeClr val="tx1"/>
                </a:solidFill>
                <a:latin typeface="+mn-lt"/>
              </a:rPr>
              <a:t>2. co se stalo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– popsání zranění/nehody, okolí,…</a:t>
            </a:r>
          </a:p>
          <a:p>
            <a:r>
              <a:rPr lang="cs-CZ" sz="1400" i="1" dirty="0" smtClean="0">
                <a:solidFill>
                  <a:schemeClr val="tx1"/>
                </a:solidFill>
                <a:latin typeface="+mn-lt"/>
              </a:rPr>
              <a:t>3. své iniciály </a:t>
            </a:r>
            <a:r>
              <a:rPr lang="cs-CZ" sz="1400" dirty="0" smtClean="0">
                <a:solidFill>
                  <a:schemeClr val="tx1"/>
                </a:solidFill>
                <a:latin typeface="+mn-lt"/>
              </a:rPr>
              <a:t>– jméno, telefon, z kterého je voláno </a:t>
            </a:r>
          </a:p>
        </p:txBody>
      </p:sp>
      <p:pic>
        <p:nvPicPr>
          <p:cNvPr id="5123" name="Picture 3" descr="C:\Users\lanc\AppData\Local\Microsoft\Windows\Temporary Internet Files\Content.IE5\THO5GRVV\MP90042224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032" y="3291830"/>
            <a:ext cx="2110688" cy="1406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anc\AppData\Local\Microsoft\Windows\Temporary Internet Files\Content.IE5\OL22UX4Z\MC9002158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68214"/>
            <a:ext cx="1974320" cy="10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C:\Users\lanc\AppData\Local\Microsoft\Windows\Temporary Internet Files\Content.IE5\THO5GRVV\MP9004310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" y="2587352"/>
            <a:ext cx="1278074" cy="12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4" name="Nadpis 1"/>
          <p:cNvSpPr txBox="1">
            <a:spLocks/>
          </p:cNvSpPr>
          <p:nvPr/>
        </p:nvSpPr>
        <p:spPr bwMode="auto">
          <a:xfrm>
            <a:off x="76808" y="499765"/>
            <a:ext cx="54006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06.5 Procvičení a příklady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5536" y="1275606"/>
            <a:ext cx="2880320" cy="1008112"/>
          </a:xfrm>
          <a:prstGeom prst="rect">
            <a:avLst/>
          </a:prstGeom>
          <a:gradFill flip="none" rotWithShape="1">
            <a:gsLst>
              <a:gs pos="8000">
                <a:schemeClr val="accent6">
                  <a:lumMod val="20000"/>
                  <a:lumOff val="80000"/>
                </a:schemeClr>
              </a:gs>
              <a:gs pos="52000">
                <a:srgbClr val="FFFF99"/>
              </a:gs>
              <a:gs pos="88000">
                <a:schemeClr val="accent6">
                  <a:lumMod val="40000"/>
                  <a:lumOff val="6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Při jakých situacích se můžeš setkat s následnými úrazy/zraněními?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Šipka doprava se zářezem 4"/>
          <p:cNvSpPr/>
          <p:nvPr/>
        </p:nvSpPr>
        <p:spPr>
          <a:xfrm>
            <a:off x="2915816" y="1897011"/>
            <a:ext cx="1019783" cy="386705"/>
          </a:xfrm>
          <a:prstGeom prst="notchedRightArrow">
            <a:avLst/>
          </a:prstGeom>
          <a:gradFill flip="none" rotWithShape="1">
            <a:gsLst>
              <a:gs pos="8000">
                <a:schemeClr val="accent6">
                  <a:lumMod val="20000"/>
                  <a:lumOff val="80000"/>
                </a:schemeClr>
              </a:gs>
              <a:gs pos="52000">
                <a:srgbClr val="FFFF99"/>
              </a:gs>
              <a:gs pos="88000">
                <a:schemeClr val="accent6">
                  <a:lumMod val="40000"/>
                  <a:lumOff val="6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" name="Picture 2" descr="C:\Users\lanc\AppData\Local\Microsoft\Windows\Temporary Internet Files\Content.IE5\O7MP8P3I\MC90043485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3799"/>
            <a:ext cx="2335510" cy="23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láček 11"/>
          <p:cNvSpPr/>
          <p:nvPr/>
        </p:nvSpPr>
        <p:spPr>
          <a:xfrm>
            <a:off x="7020272" y="796627"/>
            <a:ext cx="1584176" cy="792088"/>
          </a:xfrm>
          <a:prstGeom prst="cloudCallout">
            <a:avLst>
              <a:gd name="adj1" fmla="val -49092"/>
              <a:gd name="adj2" fmla="val 74525"/>
            </a:avLst>
          </a:prstGeom>
          <a:gradFill flip="none" rotWithShape="1">
            <a:gsLst>
              <a:gs pos="8000">
                <a:schemeClr val="accent6">
                  <a:lumMod val="20000"/>
                  <a:lumOff val="80000"/>
                </a:schemeClr>
              </a:gs>
              <a:gs pos="52000">
                <a:srgbClr val="FFFF66"/>
              </a:gs>
              <a:gs pos="88000">
                <a:srgbClr val="FF4747"/>
              </a:gs>
            </a:gsLst>
            <a:lin ang="8100000" scaled="1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zlomenina</a:t>
            </a:r>
          </a:p>
        </p:txBody>
      </p:sp>
      <p:sp>
        <p:nvSpPr>
          <p:cNvPr id="37" name="Obláček 36"/>
          <p:cNvSpPr/>
          <p:nvPr/>
        </p:nvSpPr>
        <p:spPr>
          <a:xfrm>
            <a:off x="2519772" y="3373921"/>
            <a:ext cx="1908212" cy="792088"/>
          </a:xfrm>
          <a:prstGeom prst="cloudCallout">
            <a:avLst>
              <a:gd name="adj1" fmla="val 65521"/>
              <a:gd name="adj2" fmla="val -55347"/>
            </a:avLst>
          </a:prstGeom>
          <a:gradFill flip="none" rotWithShape="1">
            <a:gsLst>
              <a:gs pos="8000">
                <a:schemeClr val="accent6">
                  <a:lumMod val="20000"/>
                  <a:lumOff val="80000"/>
                </a:schemeClr>
              </a:gs>
              <a:gs pos="52000">
                <a:srgbClr val="FFFF66"/>
              </a:gs>
              <a:gs pos="88000">
                <a:srgbClr val="FF4747"/>
              </a:gs>
            </a:gsLst>
            <a:lin ang="18900000" scaled="1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podchlazení</a:t>
            </a:r>
          </a:p>
        </p:txBody>
      </p:sp>
      <p:sp>
        <p:nvSpPr>
          <p:cNvPr id="38" name="Obláček 37"/>
          <p:cNvSpPr/>
          <p:nvPr/>
        </p:nvSpPr>
        <p:spPr>
          <a:xfrm>
            <a:off x="3935599" y="2318581"/>
            <a:ext cx="1512168" cy="792088"/>
          </a:xfrm>
          <a:prstGeom prst="cloudCallout">
            <a:avLst>
              <a:gd name="adj1" fmla="val 50345"/>
              <a:gd name="adj2" fmla="val -55347"/>
            </a:avLst>
          </a:prstGeom>
          <a:gradFill flip="none" rotWithShape="1">
            <a:gsLst>
              <a:gs pos="8000">
                <a:schemeClr val="accent6">
                  <a:lumMod val="20000"/>
                  <a:lumOff val="80000"/>
                </a:schemeClr>
              </a:gs>
              <a:gs pos="52000">
                <a:srgbClr val="FFFF66"/>
              </a:gs>
              <a:gs pos="88000">
                <a:srgbClr val="FF4747"/>
              </a:gs>
            </a:gsLst>
            <a:lin ang="0" scaled="1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šok</a:t>
            </a:r>
          </a:p>
        </p:txBody>
      </p:sp>
      <p:sp>
        <p:nvSpPr>
          <p:cNvPr id="39" name="Obláček 38"/>
          <p:cNvSpPr/>
          <p:nvPr/>
        </p:nvSpPr>
        <p:spPr>
          <a:xfrm>
            <a:off x="4677196" y="3910533"/>
            <a:ext cx="1695003" cy="792088"/>
          </a:xfrm>
          <a:prstGeom prst="cloudCallout">
            <a:avLst>
              <a:gd name="adj1" fmla="val 22629"/>
              <a:gd name="adj2" fmla="val -99840"/>
            </a:avLst>
          </a:prstGeom>
          <a:gradFill flip="none" rotWithShape="1">
            <a:gsLst>
              <a:gs pos="8000">
                <a:schemeClr val="accent6">
                  <a:lumMod val="20000"/>
                  <a:lumOff val="80000"/>
                </a:schemeClr>
              </a:gs>
              <a:gs pos="52000">
                <a:srgbClr val="FFFF66"/>
              </a:gs>
              <a:gs pos="88000">
                <a:srgbClr val="FF4747"/>
              </a:gs>
            </a:gsLst>
            <a:lin ang="16200000" scaled="1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t</a:t>
            </a:r>
            <a:r>
              <a:rPr lang="cs-CZ" sz="1600" dirty="0" smtClean="0">
                <a:solidFill>
                  <a:schemeClr val="tx1"/>
                </a:solidFill>
              </a:rPr>
              <a:t>onutí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0" name="Obláček 39"/>
          <p:cNvSpPr/>
          <p:nvPr/>
        </p:nvSpPr>
        <p:spPr>
          <a:xfrm>
            <a:off x="6655482" y="3560626"/>
            <a:ext cx="1512168" cy="792088"/>
          </a:xfrm>
          <a:prstGeom prst="cloudCallout">
            <a:avLst>
              <a:gd name="adj1" fmla="val -48548"/>
              <a:gd name="adj2" fmla="val -70979"/>
            </a:avLst>
          </a:prstGeom>
          <a:gradFill flip="none" rotWithShape="1">
            <a:gsLst>
              <a:gs pos="8000">
                <a:schemeClr val="accent6">
                  <a:lumMod val="20000"/>
                  <a:lumOff val="80000"/>
                </a:schemeClr>
              </a:gs>
              <a:gs pos="52000">
                <a:srgbClr val="FFFF66"/>
              </a:gs>
              <a:gs pos="88000">
                <a:srgbClr val="FF4747"/>
              </a:gs>
            </a:gsLst>
            <a:lin ang="13500000" scaled="1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otrava</a:t>
            </a:r>
          </a:p>
        </p:txBody>
      </p:sp>
      <p:sp>
        <p:nvSpPr>
          <p:cNvPr id="41" name="Obláček 40"/>
          <p:cNvSpPr/>
          <p:nvPr/>
        </p:nvSpPr>
        <p:spPr>
          <a:xfrm>
            <a:off x="3935599" y="849102"/>
            <a:ext cx="1512168" cy="792088"/>
          </a:xfrm>
          <a:prstGeom prst="cloudCallout">
            <a:avLst>
              <a:gd name="adj1" fmla="val 30818"/>
              <a:gd name="adj2" fmla="val 60095"/>
            </a:avLst>
          </a:prstGeom>
          <a:gradFill flip="none" rotWithShape="1">
            <a:gsLst>
              <a:gs pos="8000">
                <a:schemeClr val="accent6">
                  <a:lumMod val="20000"/>
                  <a:lumOff val="80000"/>
                </a:schemeClr>
              </a:gs>
              <a:gs pos="52000">
                <a:srgbClr val="FFFF66"/>
              </a:gs>
              <a:gs pos="88000">
                <a:srgbClr val="FF4747"/>
              </a:gs>
            </a:gsLst>
            <a:lin ang="2700000" scaled="1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k</a:t>
            </a:r>
            <a:r>
              <a:rPr lang="cs-CZ" sz="1600" dirty="0" smtClean="0">
                <a:solidFill>
                  <a:schemeClr val="tx1"/>
                </a:solidFill>
              </a:rPr>
              <a:t>rvácení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2" name="Obláček 41"/>
          <p:cNvSpPr/>
          <p:nvPr/>
        </p:nvSpPr>
        <p:spPr>
          <a:xfrm>
            <a:off x="7020272" y="2220094"/>
            <a:ext cx="1656184" cy="792088"/>
          </a:xfrm>
          <a:prstGeom prst="cloudCallout">
            <a:avLst>
              <a:gd name="adj1" fmla="val -69718"/>
              <a:gd name="adj2" fmla="val 30032"/>
            </a:avLst>
          </a:prstGeom>
          <a:gradFill flip="none" rotWithShape="1">
            <a:gsLst>
              <a:gs pos="8000">
                <a:schemeClr val="accent6">
                  <a:lumMod val="20000"/>
                  <a:lumOff val="80000"/>
                </a:schemeClr>
              </a:gs>
              <a:gs pos="52000">
                <a:srgbClr val="FFFF66"/>
              </a:gs>
              <a:gs pos="88000">
                <a:srgbClr val="FF4747"/>
              </a:gs>
            </a:gsLst>
            <a:lin ang="10800000" scaled="1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popálenina</a:t>
            </a:r>
          </a:p>
        </p:txBody>
      </p:sp>
      <p:sp>
        <p:nvSpPr>
          <p:cNvPr id="43" name="Obláček 42"/>
          <p:cNvSpPr/>
          <p:nvPr/>
        </p:nvSpPr>
        <p:spPr>
          <a:xfrm>
            <a:off x="1079612" y="4166009"/>
            <a:ext cx="1512168" cy="792088"/>
          </a:xfrm>
          <a:prstGeom prst="cloudCallout">
            <a:avLst>
              <a:gd name="adj1" fmla="val 72390"/>
              <a:gd name="adj2" fmla="val -34904"/>
            </a:avLst>
          </a:prstGeom>
          <a:gradFill flip="none" rotWithShape="1">
            <a:gsLst>
              <a:gs pos="8000">
                <a:schemeClr val="accent6">
                  <a:lumMod val="20000"/>
                  <a:lumOff val="80000"/>
                </a:schemeClr>
              </a:gs>
              <a:gs pos="52000">
                <a:srgbClr val="FFFF66"/>
              </a:gs>
              <a:gs pos="88000">
                <a:srgbClr val="FF4747"/>
              </a:gs>
            </a:gsLst>
            <a:lin ang="18900000" scaled="1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</a:t>
            </a:r>
            <a:r>
              <a:rPr lang="cs-CZ" sz="1600" dirty="0" smtClean="0">
                <a:solidFill>
                  <a:schemeClr val="tx1"/>
                </a:solidFill>
              </a:rPr>
              <a:t>oranění </a:t>
            </a:r>
            <a:r>
              <a:rPr lang="cs-CZ" sz="1600" dirty="0">
                <a:solidFill>
                  <a:schemeClr val="tx1"/>
                </a:solidFill>
              </a:rPr>
              <a:t>oka</a:t>
            </a:r>
          </a:p>
        </p:txBody>
      </p:sp>
      <p:sp>
        <p:nvSpPr>
          <p:cNvPr id="44" name="Obláček 43"/>
          <p:cNvSpPr/>
          <p:nvPr/>
        </p:nvSpPr>
        <p:spPr>
          <a:xfrm>
            <a:off x="1007604" y="2807221"/>
            <a:ext cx="1584176" cy="792088"/>
          </a:xfrm>
          <a:prstGeom prst="cloudCallout">
            <a:avLst>
              <a:gd name="adj1" fmla="val 115653"/>
              <a:gd name="adj2" fmla="val -36106"/>
            </a:avLst>
          </a:prstGeom>
          <a:gradFill flip="none" rotWithShape="1">
            <a:gsLst>
              <a:gs pos="8000">
                <a:schemeClr val="accent6">
                  <a:lumMod val="20000"/>
                  <a:lumOff val="80000"/>
                </a:schemeClr>
              </a:gs>
              <a:gs pos="52000">
                <a:srgbClr val="FFFF66"/>
              </a:gs>
              <a:gs pos="88000">
                <a:srgbClr val="FF4747"/>
              </a:gs>
            </a:gsLst>
            <a:lin ang="0" scaled="1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</a:t>
            </a:r>
            <a:r>
              <a:rPr lang="cs-CZ" sz="1600" dirty="0" smtClean="0">
                <a:solidFill>
                  <a:schemeClr val="tx1"/>
                </a:solidFill>
              </a:rPr>
              <a:t>okousání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13" name="Picture 3" descr="C:\Users\lanc\AppData\Local\Microsoft\Windows\Temporary Internet Files\Content.IE5\PW0IZLXN\MC9003710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6" y="562712"/>
            <a:ext cx="1148386" cy="76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lanc\AppData\Local\Microsoft\Windows\Temporary Internet Files\Content.IE5\O7MP8P3I\MC90043162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38" y="2755007"/>
            <a:ext cx="1110419" cy="11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lanc\AppData\Local\Microsoft\Windows\Temporary Internet Files\Content.IE5\PW0IZLXN\MC90043639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422" y="3956670"/>
            <a:ext cx="1265942" cy="126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nc\AppData\Local\Microsoft\Windows\Temporary Internet Files\Content.IE5\O7MP8P3I\MC90002286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78" y="3660993"/>
            <a:ext cx="1241101" cy="13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Kruhová šipka 31"/>
          <p:cNvSpPr/>
          <p:nvPr/>
        </p:nvSpPr>
        <p:spPr>
          <a:xfrm rot="20115724">
            <a:off x="1403647" y="419680"/>
            <a:ext cx="2160240" cy="1512168"/>
          </a:xfrm>
          <a:prstGeom prst="circularArrow">
            <a:avLst>
              <a:gd name="adj1" fmla="val 5599"/>
              <a:gd name="adj2" fmla="val 660521"/>
              <a:gd name="adj3" fmla="val 20181945"/>
              <a:gd name="adj4" fmla="val 9866477"/>
              <a:gd name="adj5" fmla="val 19161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8" name="Nadpis 1"/>
          <p:cNvSpPr txBox="1">
            <a:spLocks/>
          </p:cNvSpPr>
          <p:nvPr/>
        </p:nvSpPr>
        <p:spPr bwMode="auto">
          <a:xfrm>
            <a:off x="156361" y="504937"/>
            <a:ext cx="51847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06.6 Něco navíc pro šikovné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04048" y="1098662"/>
            <a:ext cx="1584176" cy="792088"/>
          </a:xfrm>
          <a:prstGeom prst="rect">
            <a:avLst/>
          </a:prstGeom>
          <a:gradFill flip="none" rotWithShape="1">
            <a:gsLst>
              <a:gs pos="8000">
                <a:schemeClr val="accent3">
                  <a:lumMod val="60000"/>
                  <a:lumOff val="40000"/>
                </a:schemeClr>
              </a:gs>
              <a:gs pos="52000">
                <a:schemeClr val="tx2">
                  <a:lumMod val="60000"/>
                  <a:lumOff val="40000"/>
                </a:schemeClr>
              </a:gs>
              <a:gs pos="88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ln w="381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hodnocení </a:t>
            </a:r>
            <a:r>
              <a:rPr lang="cs-CZ" dirty="0" smtClean="0">
                <a:solidFill>
                  <a:schemeClr val="tx1"/>
                </a:solidFill>
              </a:rPr>
              <a:t>stavu vědomí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Kruhová šipka 13"/>
          <p:cNvSpPr/>
          <p:nvPr/>
        </p:nvSpPr>
        <p:spPr>
          <a:xfrm rot="1336197">
            <a:off x="5508104" y="328579"/>
            <a:ext cx="2160240" cy="1512168"/>
          </a:xfrm>
          <a:prstGeom prst="circularArrow">
            <a:avLst>
              <a:gd name="adj1" fmla="val 5599"/>
              <a:gd name="adj2" fmla="val 660521"/>
              <a:gd name="adj3" fmla="val 20181945"/>
              <a:gd name="adj4" fmla="val 9866477"/>
              <a:gd name="adj5" fmla="val 19161"/>
            </a:avLst>
          </a:prstGeom>
          <a:gradFill flip="none" rotWithShape="1">
            <a:gsLst>
              <a:gs pos="8000">
                <a:schemeClr val="accent3">
                  <a:lumMod val="60000"/>
                  <a:lumOff val="40000"/>
                </a:schemeClr>
              </a:gs>
              <a:gs pos="52000">
                <a:schemeClr val="tx2">
                  <a:lumMod val="60000"/>
                  <a:lumOff val="40000"/>
                </a:schemeClr>
              </a:gs>
              <a:gs pos="88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ln w="381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solidFill>
                <a:schemeClr val="tx1"/>
              </a:solidFill>
            </a:endParaRPr>
          </a:p>
        </p:txBody>
      </p:sp>
      <p:sp>
        <p:nvSpPr>
          <p:cNvPr id="15" name="Vývojový diagram: dokument 14"/>
          <p:cNvSpPr/>
          <p:nvPr/>
        </p:nvSpPr>
        <p:spPr>
          <a:xfrm>
            <a:off x="7044605" y="1275606"/>
            <a:ext cx="1512168" cy="720080"/>
          </a:xfrm>
          <a:prstGeom prst="flowChartDocument">
            <a:avLst/>
          </a:prstGeom>
          <a:gradFill flip="none" rotWithShape="1">
            <a:gsLst>
              <a:gs pos="8000">
                <a:schemeClr val="accent3">
                  <a:lumMod val="60000"/>
                  <a:lumOff val="40000"/>
                </a:schemeClr>
              </a:gs>
              <a:gs pos="52000">
                <a:schemeClr val="tx2">
                  <a:lumMod val="60000"/>
                  <a:lumOff val="40000"/>
                </a:schemeClr>
              </a:gs>
              <a:gs pos="88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ln w="381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d</a:t>
            </a:r>
            <a:r>
              <a:rPr lang="cs-CZ" sz="1400" dirty="0" smtClean="0">
                <a:solidFill>
                  <a:schemeClr val="tx1"/>
                </a:solidFill>
              </a:rPr>
              <a:t>ůležité </a:t>
            </a:r>
            <a:r>
              <a:rPr lang="cs-CZ" sz="1400" dirty="0">
                <a:solidFill>
                  <a:schemeClr val="tx1"/>
                </a:solidFill>
              </a:rPr>
              <a:t>pro zjištění podrobností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004048" y="2165878"/>
            <a:ext cx="1656184" cy="307777"/>
          </a:xfrm>
          <a:prstGeom prst="rect">
            <a:avLst/>
          </a:prstGeom>
          <a:gradFill flip="none" rotWithShape="1">
            <a:gsLst>
              <a:gs pos="8000">
                <a:schemeClr val="accent3">
                  <a:lumMod val="60000"/>
                  <a:lumOff val="40000"/>
                </a:schemeClr>
              </a:gs>
              <a:gs pos="52000">
                <a:schemeClr val="tx2">
                  <a:lumMod val="60000"/>
                  <a:lumOff val="40000"/>
                </a:schemeClr>
              </a:gs>
              <a:gs pos="88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ln w="381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14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bdělost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968044" y="2715766"/>
            <a:ext cx="1656184" cy="523220"/>
          </a:xfrm>
          <a:prstGeom prst="rect">
            <a:avLst/>
          </a:prstGeom>
          <a:gradFill flip="none" rotWithShape="1">
            <a:gsLst>
              <a:gs pos="8000">
                <a:schemeClr val="accent3">
                  <a:lumMod val="60000"/>
                  <a:lumOff val="40000"/>
                </a:schemeClr>
              </a:gs>
              <a:gs pos="52000">
                <a:schemeClr val="tx2">
                  <a:lumMod val="60000"/>
                  <a:lumOff val="40000"/>
                </a:schemeClr>
              </a:gs>
              <a:gs pos="88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ln w="381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14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reaguje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slovní podněty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004048" y="3507854"/>
            <a:ext cx="1656184" cy="523220"/>
          </a:xfrm>
          <a:prstGeom prst="rect">
            <a:avLst/>
          </a:prstGeom>
          <a:gradFill flip="none" rotWithShape="1">
            <a:gsLst>
              <a:gs pos="8000">
                <a:schemeClr val="accent3">
                  <a:lumMod val="60000"/>
                  <a:lumOff val="40000"/>
                </a:schemeClr>
              </a:gs>
              <a:gs pos="52000">
                <a:schemeClr val="tx2">
                  <a:lumMod val="60000"/>
                  <a:lumOff val="40000"/>
                </a:schemeClr>
              </a:gs>
              <a:gs pos="88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ln w="381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14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reaguje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pouze na bolestivý podnět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5004048" y="4331890"/>
            <a:ext cx="1656184" cy="307777"/>
          </a:xfrm>
          <a:prstGeom prst="rect">
            <a:avLst/>
          </a:prstGeom>
          <a:gradFill flip="none" rotWithShape="1">
            <a:gsLst>
              <a:gs pos="8000">
                <a:schemeClr val="accent3">
                  <a:lumMod val="60000"/>
                  <a:lumOff val="40000"/>
                </a:schemeClr>
              </a:gs>
              <a:gs pos="52000">
                <a:schemeClr val="tx2">
                  <a:lumMod val="60000"/>
                  <a:lumOff val="40000"/>
                </a:schemeClr>
              </a:gs>
              <a:gs pos="88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ln w="381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 sz="14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nereaguje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vůbec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2483768" y="1098662"/>
            <a:ext cx="1584176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yšetření </a:t>
            </a:r>
            <a:r>
              <a:rPr lang="cs-CZ" dirty="0" smtClean="0"/>
              <a:t>dýchání</a:t>
            </a:r>
            <a:endParaRPr lang="cs-CZ" dirty="0"/>
          </a:p>
        </p:txBody>
      </p:sp>
      <p:sp>
        <p:nvSpPr>
          <p:cNvPr id="33" name="Vývojový diagram: dokument 32"/>
          <p:cNvSpPr/>
          <p:nvPr/>
        </p:nvSpPr>
        <p:spPr>
          <a:xfrm>
            <a:off x="539552" y="1347614"/>
            <a:ext cx="1512168" cy="720080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</a:t>
            </a:r>
            <a:r>
              <a:rPr lang="cs-CZ" sz="1400" dirty="0" smtClean="0"/>
              <a:t>ři </a:t>
            </a:r>
            <a:r>
              <a:rPr lang="cs-CZ" sz="1400" dirty="0" smtClean="0"/>
              <a:t>opomenutí může být otázkou života a </a:t>
            </a:r>
            <a:r>
              <a:rPr lang="cs-CZ" sz="1400" dirty="0" smtClean="0"/>
              <a:t>smrti.</a:t>
            </a:r>
            <a:endParaRPr lang="cs-CZ" sz="14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2249742" y="2086629"/>
            <a:ext cx="205222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</a:t>
            </a:r>
            <a:r>
              <a:rPr lang="cs-CZ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vyčištění </a:t>
            </a:r>
            <a:r>
              <a:rPr lang="cs-CZ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dutiny ústní od všeho, co tam nepatří (žvýkačka, zvratky, bahno,…)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249742" y="3138522"/>
            <a:ext cx="2052228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2. </a:t>
            </a:r>
            <a:r>
              <a:rPr lang="cs-CZ" dirty="0" smtClean="0"/>
              <a:t>zakloníme </a:t>
            </a:r>
            <a:r>
              <a:rPr lang="cs-CZ" dirty="0"/>
              <a:t>postiženému hlavu (tlak na čelo + tah za bradu)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2249742" y="3994620"/>
            <a:ext cx="2052228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3. </a:t>
            </a:r>
            <a:r>
              <a:rPr lang="cs-CZ" dirty="0" smtClean="0"/>
              <a:t>pokud </a:t>
            </a:r>
            <a:r>
              <a:rPr lang="cs-CZ" dirty="0"/>
              <a:t>nevidíme samostatné dýchání, zahájíme resuscitaci</a:t>
            </a:r>
          </a:p>
        </p:txBody>
      </p:sp>
      <p:pic>
        <p:nvPicPr>
          <p:cNvPr id="7170" name="Picture 2" descr="C:\Users\lanc\AppData\Local\Microsoft\Windows\Temporary Internet Files\Content.IE5\OL22UX4Z\MP9004223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0" y="2199017"/>
            <a:ext cx="1205379" cy="12053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anc\AppData\Local\Microsoft\Windows\Temporary Internet Files\Content.IE5\PW0IZLXN\MP90042232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54982"/>
            <a:ext cx="1242480" cy="12424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lanc\AppData\Local\Microsoft\Windows\Temporary Internet Files\Content.IE5\O7MP8P3I\MC9002294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04" y="2251906"/>
            <a:ext cx="1274569" cy="100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lanc\AppData\Local\Microsoft\Windows\Temporary Internet Files\Content.IE5\OL22UX4Z\MC90030450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76" y="3507854"/>
            <a:ext cx="1340898" cy="11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lanc\AppData\Local\Microsoft\Windows\Temporary Internet Files\Content.IE5\PW0IZLXN\MP90039927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04949"/>
            <a:ext cx="1663988" cy="20804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107504" y="492443"/>
            <a:ext cx="428466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+mn-lt"/>
                <a:cs typeface="Times New Roman" pitchFamily="18" charset="0"/>
              </a:rPr>
              <a:t>06.7 CLIL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9" name="Výbuch 1 8"/>
          <p:cNvSpPr/>
          <p:nvPr/>
        </p:nvSpPr>
        <p:spPr>
          <a:xfrm>
            <a:off x="2771800" y="1421929"/>
            <a:ext cx="2016224" cy="1152128"/>
          </a:xfrm>
          <a:prstGeom prst="irregularSeal1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err="1" smtClean="0">
                <a:solidFill>
                  <a:schemeClr val="tx1"/>
                </a:solidFill>
              </a:rPr>
              <a:t>First</a:t>
            </a:r>
            <a:r>
              <a:rPr lang="cs-CZ" i="1" dirty="0" smtClean="0">
                <a:solidFill>
                  <a:schemeClr val="tx1"/>
                </a:solidFill>
              </a:rPr>
              <a:t> Aid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11" name="Obláček 10"/>
          <p:cNvSpPr/>
          <p:nvPr/>
        </p:nvSpPr>
        <p:spPr>
          <a:xfrm>
            <a:off x="5292080" y="555526"/>
            <a:ext cx="2232248" cy="1293837"/>
          </a:xfrm>
          <a:prstGeom prst="cloudCallout">
            <a:avLst>
              <a:gd name="adj1" fmla="val -60943"/>
              <a:gd name="adj2" fmla="val 47776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err="1">
                <a:solidFill>
                  <a:schemeClr val="tx1"/>
                </a:solidFill>
              </a:rPr>
              <a:t>i</a:t>
            </a:r>
            <a:r>
              <a:rPr lang="cs-CZ" i="1" dirty="0" err="1" smtClean="0">
                <a:solidFill>
                  <a:schemeClr val="tx1"/>
                </a:solidFill>
              </a:rPr>
              <a:t>nitial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action</a:t>
            </a:r>
            <a:r>
              <a:rPr lang="cs-CZ" i="1" dirty="0">
                <a:solidFill>
                  <a:schemeClr val="tx1"/>
                </a:solidFill>
              </a:rPr>
              <a:t> to </a:t>
            </a:r>
            <a:r>
              <a:rPr lang="cs-CZ" i="1" dirty="0" err="1">
                <a:solidFill>
                  <a:schemeClr val="tx1"/>
                </a:solidFill>
              </a:rPr>
              <a:t>help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the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wounded</a:t>
            </a:r>
            <a:r>
              <a:rPr lang="cs-CZ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Šipka dolů 12"/>
          <p:cNvSpPr/>
          <p:nvPr/>
        </p:nvSpPr>
        <p:spPr>
          <a:xfrm>
            <a:off x="6156176" y="1997993"/>
            <a:ext cx="252028" cy="1010419"/>
          </a:xfrm>
          <a:prstGeom prst="downArrow">
            <a:avLst/>
          </a:prstGeom>
          <a:gradFill>
            <a:gsLst>
              <a:gs pos="31000">
                <a:schemeClr val="accent2">
                  <a:lumMod val="20000"/>
                  <a:lumOff val="80000"/>
                </a:schemeClr>
              </a:gs>
              <a:gs pos="51000">
                <a:schemeClr val="accent2">
                  <a:lumMod val="75000"/>
                </a:schemeClr>
              </a:gs>
              <a:gs pos="69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Vývojový diagram: alternativní postup 13"/>
          <p:cNvSpPr/>
          <p:nvPr/>
        </p:nvSpPr>
        <p:spPr>
          <a:xfrm>
            <a:off x="5166066" y="3219822"/>
            <a:ext cx="2232248" cy="1219522"/>
          </a:xfrm>
          <a:prstGeom prst="flowChartAlternateProcess">
            <a:avLst/>
          </a:prstGeom>
          <a:gradFill>
            <a:gsLst>
              <a:gs pos="31000">
                <a:schemeClr val="accent2">
                  <a:lumMod val="20000"/>
                  <a:lumOff val="80000"/>
                </a:schemeClr>
              </a:gs>
              <a:gs pos="51000">
                <a:schemeClr val="accent2">
                  <a:lumMod val="75000"/>
                </a:schemeClr>
              </a:gs>
              <a:gs pos="69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c</a:t>
            </a:r>
            <a:r>
              <a:rPr lang="cs-CZ" dirty="0" err="1" smtClean="0">
                <a:solidFill>
                  <a:schemeClr val="tx1"/>
                </a:solidFill>
              </a:rPr>
              <a:t>an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be</a:t>
            </a:r>
            <a:r>
              <a:rPr lang="cs-CZ" dirty="0">
                <a:solidFill>
                  <a:schemeClr val="tx1"/>
                </a:solidFill>
              </a:rPr>
              <a:t> done by non-</a:t>
            </a:r>
            <a:r>
              <a:rPr lang="cs-CZ" dirty="0" err="1">
                <a:solidFill>
                  <a:schemeClr val="tx1"/>
                </a:solidFill>
              </a:rPr>
              <a:t>professionals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or</a:t>
            </a:r>
            <a:r>
              <a:rPr lang="cs-CZ" dirty="0">
                <a:solidFill>
                  <a:schemeClr val="tx1"/>
                </a:solidFill>
              </a:rPr>
              <a:t> by </a:t>
            </a:r>
            <a:r>
              <a:rPr lang="cs-CZ" dirty="0" err="1">
                <a:solidFill>
                  <a:schemeClr val="tx1"/>
                </a:solidFill>
              </a:rPr>
              <a:t>trained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experts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Vývojový diagram: spojnice 14"/>
          <p:cNvSpPr/>
          <p:nvPr/>
        </p:nvSpPr>
        <p:spPr>
          <a:xfrm>
            <a:off x="683568" y="1485156"/>
            <a:ext cx="792088" cy="720080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</a:rPr>
              <a:t>112</a:t>
            </a:r>
          </a:p>
        </p:txBody>
      </p:sp>
      <p:sp>
        <p:nvSpPr>
          <p:cNvPr id="16" name="Obousměrná svislá šipka 15"/>
          <p:cNvSpPr/>
          <p:nvPr/>
        </p:nvSpPr>
        <p:spPr>
          <a:xfrm>
            <a:off x="988604" y="2373511"/>
            <a:ext cx="180020" cy="645765"/>
          </a:xfrm>
          <a:prstGeom prst="upDownArrow">
            <a:avLst/>
          </a:prstGeom>
          <a:gradFill>
            <a:gsLst>
              <a:gs pos="31000">
                <a:schemeClr val="accent2">
                  <a:lumMod val="20000"/>
                  <a:lumOff val="80000"/>
                </a:schemeClr>
              </a:gs>
              <a:gs pos="51000">
                <a:schemeClr val="accent2">
                  <a:lumMod val="75000"/>
                </a:schemeClr>
              </a:gs>
              <a:gs pos="69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Vodorovný svitek 18"/>
          <p:cNvSpPr/>
          <p:nvPr/>
        </p:nvSpPr>
        <p:spPr>
          <a:xfrm>
            <a:off x="755576" y="3075806"/>
            <a:ext cx="2808312" cy="792088"/>
          </a:xfrm>
          <a:prstGeom prst="horizontalScroll">
            <a:avLst/>
          </a:prstGeom>
          <a:gradFill>
            <a:gsLst>
              <a:gs pos="31000">
                <a:schemeClr val="accent2">
                  <a:lumMod val="20000"/>
                  <a:lumOff val="80000"/>
                </a:schemeClr>
              </a:gs>
              <a:gs pos="51000">
                <a:schemeClr val="accent2">
                  <a:lumMod val="75000"/>
                </a:schemeClr>
              </a:gs>
              <a:gs pos="69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i</a:t>
            </a:r>
            <a:r>
              <a:rPr lang="cs-CZ" dirty="0" err="1" smtClean="0">
                <a:solidFill>
                  <a:schemeClr val="tx1"/>
                </a:solidFill>
              </a:rPr>
              <a:t>nternational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  <a:r>
              <a:rPr lang="cs-CZ" dirty="0" err="1" smtClean="0">
                <a:solidFill>
                  <a:schemeClr val="tx1"/>
                </a:solidFill>
              </a:rPr>
              <a:t>emergency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phone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number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Vývojový diagram: předdefinovaný postup 19"/>
          <p:cNvSpPr/>
          <p:nvPr/>
        </p:nvSpPr>
        <p:spPr>
          <a:xfrm>
            <a:off x="2094409" y="4290206"/>
            <a:ext cx="2664296" cy="648072"/>
          </a:xfrm>
          <a:prstGeom prst="flowChartPredefinedProcess">
            <a:avLst/>
          </a:prstGeom>
          <a:gradFill>
            <a:gsLst>
              <a:gs pos="31000">
                <a:schemeClr val="accent2">
                  <a:lumMod val="20000"/>
                  <a:lumOff val="80000"/>
                </a:schemeClr>
              </a:gs>
              <a:gs pos="51000">
                <a:schemeClr val="accent2">
                  <a:lumMod val="75000"/>
                </a:schemeClr>
              </a:gs>
              <a:gs pos="69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e</a:t>
            </a:r>
            <a:r>
              <a:rPr lang="cs-CZ" dirty="0" err="1" smtClean="0">
                <a:solidFill>
                  <a:schemeClr val="tx1"/>
                </a:solidFill>
              </a:rPr>
              <a:t>mergency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medical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service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lanc\AppData\Local\Microsoft\Windows\Temporary Internet Files\Content.IE5\O7MP8P3I\MC9000712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72" y="1202214"/>
            <a:ext cx="1501366" cy="12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nc\AppData\Local\Microsoft\Windows\Temporary Internet Files\Content.IE5\THO5GRVV\MP90042656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74057"/>
            <a:ext cx="1419622" cy="14196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nc\AppData\Local\Microsoft\Windows\Temporary Internet Files\Content.IE5\OL22UX4Z\MP90043845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302" y="2574057"/>
            <a:ext cx="1433160" cy="21777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107950" y="523875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06.8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476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314389"/>
              </p:ext>
            </p:extLst>
          </p:nvPr>
        </p:nvGraphicFramePr>
        <p:xfrm>
          <a:off x="107504" y="1027087"/>
          <a:ext cx="7596634" cy="3919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3492178"/>
              </a:tblGrid>
              <a:tr h="212072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Najdu zraněného člověka, který nereaguje. Jako první…?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Zjistím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jeho okamžitý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stav.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Ihned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zavolám záchrannou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službu.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Začnu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volat o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pomoc.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Zavolám 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rodičům a vše jim 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řeknu.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Pokud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chci začít dýchání z „úst do úst“…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(vyber </a:t>
                      </a:r>
                      <a:r>
                        <a:rPr lang="cs-CZ" sz="1600" b="1" u="sng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platné)</a:t>
                      </a:r>
                      <a:endParaRPr lang="cs-CZ" sz="16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Musím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vyčistit ústní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dutinu.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Měl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bych kontrolovat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puls.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Musím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zaklonit postiženému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hlavu.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Měl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bych použít ochranu před přímým kontaktem („masku“, kapesník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44286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Mezinárodní celosvětová organizace zabývající se mj. ochranou zdraví je…?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Modrý kříž a červený půlměsíc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Červený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kříž a modrý půlměsíc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Modrý kříž a modrý půlměsíc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Červený kříž a červený půlměsíc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 zavolání záchranné služby musíš vytočit…?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158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150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156</a:t>
                      </a:r>
                      <a:endParaRPr lang="cs-CZ" sz="16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155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</a:rPr>
              <a:t>a</a:t>
            </a: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</a:rPr>
              <a:t>d</a:t>
            </a: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</a:rPr>
              <a:t>b</a:t>
            </a: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</a:rPr>
              <a:t>d</a:t>
            </a:r>
            <a:endParaRPr lang="cs-CZ" sz="1200" dirty="0">
              <a:latin typeface="Times New Roman" pitchFamily="18" charset="0"/>
            </a:endParaRP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7950" y="523875"/>
            <a:ext cx="453605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06.9 Použité zdroje, citace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1560" y="1419622"/>
            <a:ext cx="7704856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dirty="0" smtClean="0"/>
              <a:t>Obrázky z databáze klipart</a:t>
            </a:r>
          </a:p>
        </p:txBody>
      </p:sp>
    </p:spTree>
    <p:extLst>
      <p:ext uri="{BB962C8B-B14F-4D97-AF65-F5344CB8AC3E}">
        <p14:creationId xmlns:p14="http://schemas.microsoft.com/office/powerpoint/2010/main" val="14187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TC010219413[[fn=Motiv vzorku kravaty]]</Template>
  <TotalTime>4408</TotalTime>
  <Words>967</Words>
  <Application>Microsoft Office PowerPoint</Application>
  <PresentationFormat>Předvádění na obrazovce (16:9)</PresentationFormat>
  <Paragraphs>137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06.1  Zásady první pomoci</vt:lpstr>
      <vt:lpstr>06.2 Co již víme?</vt:lpstr>
      <vt:lpstr>06.3 Jaké si řekneme nové termíny a názvy?</vt:lpstr>
      <vt:lpstr>Prezentace aplikace PowerPoint</vt:lpstr>
      <vt:lpstr>Prezentace aplikace PowerPoint</vt:lpstr>
      <vt:lpstr>Prezentace aplikace PowerPoint</vt:lpstr>
      <vt:lpstr>06.7 CLIL</vt:lpstr>
      <vt:lpstr>06.8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349</cp:revision>
  <dcterms:created xsi:type="dcterms:W3CDTF">2010-10-18T18:21:56Z</dcterms:created>
  <dcterms:modified xsi:type="dcterms:W3CDTF">2013-01-17T12:47:48Z</dcterms:modified>
</cp:coreProperties>
</file>