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616"/>
    <a:srgbClr val="FFFF99"/>
    <a:srgbClr val="FF3300"/>
    <a:srgbClr val="FF4747"/>
    <a:srgbClr val="FFFF66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1" autoAdjust="0"/>
  </p:normalViewPr>
  <p:slideViewPr>
    <p:cSldViewPr>
      <p:cViewPr>
        <p:scale>
          <a:sx n="90" d="100"/>
          <a:sy n="90" d="100"/>
        </p:scale>
        <p:origin x="-732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testovanonazviratech.cz/seznam-znacek-s-hcs-hhps-dostupnych-v-cr.htm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estovanonazviratech.cz/seznam-znacek-s-hcs-hhps-dostupnych-v-cr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095" y="557953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05.1  Péče o tělo, hygiena v dospívání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lanc\AppData\Local\Microsoft\Windows\Temporary Internet Files\Content.IE5\O7MP8P3I\MC9002505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3598"/>
            <a:ext cx="2093776" cy="17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nc\AppData\Local\Microsoft\Windows\Temporary Internet Files\Content.IE5\OL22UX4Z\MC9002376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3548"/>
            <a:ext cx="1368152" cy="16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OL22UX4Z\MP90039968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9542"/>
            <a:ext cx="1897016" cy="1897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c\AppData\Local\Microsoft\Windows\Temporary Internet Files\Content.IE5\OL22UX4Z\MC90029096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71" y="2787774"/>
            <a:ext cx="1400269" cy="14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47863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Zdraví, hygiena, psychohygiena, kosmetika, správné návyky.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</a:t>
                      </a:r>
                      <a:r>
                        <a:rPr lang="cs-CZ" baseline="0" dirty="0" smtClean="0"/>
                        <a:t> ukazuje důležitost péče o sebe a představuje problematiku hygieny tělesné i duševní.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05.10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anc\AppData\Local\Microsoft\Windows\Temporary Internet Files\Content.IE5\PW0IZLXN\MC9002156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3" y="3325155"/>
            <a:ext cx="1506807" cy="16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05.2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Čtyřstranná šipka 5"/>
          <p:cNvSpPr/>
          <p:nvPr/>
        </p:nvSpPr>
        <p:spPr>
          <a:xfrm>
            <a:off x="2915816" y="1275606"/>
            <a:ext cx="2736304" cy="2592288"/>
          </a:xfrm>
          <a:prstGeom prst="quadArrow">
            <a:avLst>
              <a:gd name="adj1" fmla="val 4863"/>
              <a:gd name="adj2" fmla="val 7803"/>
              <a:gd name="adj3" fmla="val 114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419872" y="1923678"/>
            <a:ext cx="172819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éče </a:t>
            </a:r>
            <a:r>
              <a:rPr lang="cs-CZ" dirty="0" smtClean="0"/>
              <a:t>o sebe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500834" y="576697"/>
            <a:ext cx="1574651" cy="4469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</a:t>
            </a:r>
            <a:r>
              <a:rPr lang="cs-CZ" dirty="0" smtClean="0"/>
              <a:t>utná </a:t>
            </a:r>
            <a:r>
              <a:rPr lang="cs-CZ" dirty="0" smtClean="0"/>
              <a:t>pro:</a:t>
            </a:r>
            <a:endParaRPr lang="cs-CZ" dirty="0"/>
          </a:p>
        </p:txBody>
      </p:sp>
      <p:sp>
        <p:nvSpPr>
          <p:cNvPr id="9" name="Ohnutý roh 8"/>
          <p:cNvSpPr/>
          <p:nvPr/>
        </p:nvSpPr>
        <p:spPr>
          <a:xfrm>
            <a:off x="5652120" y="576697"/>
            <a:ext cx="2448272" cy="44690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 smtClean="0"/>
              <a:t>tělesné zdraví</a:t>
            </a:r>
            <a:endParaRPr lang="cs-CZ" dirty="0"/>
          </a:p>
        </p:txBody>
      </p:sp>
      <p:sp>
        <p:nvSpPr>
          <p:cNvPr id="26" name="Ohnutý roh 25"/>
          <p:cNvSpPr/>
          <p:nvPr/>
        </p:nvSpPr>
        <p:spPr>
          <a:xfrm>
            <a:off x="5652120" y="1102793"/>
            <a:ext cx="2448272" cy="44690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 smtClean="0"/>
              <a:t>duševní zdraví</a:t>
            </a:r>
            <a:endParaRPr lang="cs-CZ" dirty="0"/>
          </a:p>
        </p:txBody>
      </p:sp>
      <p:sp>
        <p:nvSpPr>
          <p:cNvPr id="28" name="Ohnutý roh 27"/>
          <p:cNvSpPr/>
          <p:nvPr/>
        </p:nvSpPr>
        <p:spPr>
          <a:xfrm>
            <a:off x="5652120" y="1666900"/>
            <a:ext cx="2448272" cy="44690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aši </a:t>
            </a:r>
            <a:r>
              <a:rPr lang="cs-CZ" dirty="0" smtClean="0"/>
              <a:t>sociální „pohodu“</a:t>
            </a:r>
            <a:endParaRPr lang="cs-CZ" dirty="0"/>
          </a:p>
        </p:txBody>
      </p:sp>
      <p:sp>
        <p:nvSpPr>
          <p:cNvPr id="30" name="Zaoblený obdélník 29"/>
          <p:cNvSpPr/>
          <p:nvPr/>
        </p:nvSpPr>
        <p:spPr>
          <a:xfrm>
            <a:off x="3496642" y="4011910"/>
            <a:ext cx="1574651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tázkou </a:t>
            </a:r>
            <a:r>
              <a:rPr lang="cs-CZ" dirty="0" smtClean="0"/>
              <a:t>hygieny</a:t>
            </a:r>
            <a:endParaRPr lang="cs-CZ" dirty="0"/>
          </a:p>
        </p:txBody>
      </p:sp>
      <p:sp>
        <p:nvSpPr>
          <p:cNvPr id="10" name="Ohnutá šipka 9"/>
          <p:cNvSpPr/>
          <p:nvPr/>
        </p:nvSpPr>
        <p:spPr>
          <a:xfrm rot="5400000">
            <a:off x="5202070" y="4245936"/>
            <a:ext cx="612068" cy="576064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1140607" y="2283717"/>
            <a:ext cx="1512168" cy="1041437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ána </a:t>
            </a:r>
            <a:r>
              <a:rPr lang="cs-CZ" dirty="0" smtClean="0"/>
              <a:t>kulturním zázemím</a:t>
            </a:r>
            <a:endParaRPr lang="cs-CZ" dirty="0"/>
          </a:p>
        </p:txBody>
      </p:sp>
      <p:sp>
        <p:nvSpPr>
          <p:cNvPr id="34" name="Obdélník s odříznutým příčným rohem 33"/>
          <p:cNvSpPr/>
          <p:nvPr/>
        </p:nvSpPr>
        <p:spPr>
          <a:xfrm>
            <a:off x="5868144" y="2283718"/>
            <a:ext cx="1512168" cy="1041437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ána </a:t>
            </a:r>
            <a:r>
              <a:rPr lang="cs-CZ" dirty="0" smtClean="0"/>
              <a:t>sociálním zázemím</a:t>
            </a:r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5220072" y="8001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5228456" y="132624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5220072" y="190945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Users\lanc\AppData\Local\Microsoft\Windows\Temporary Internet Files\Content.IE5\OL22UX4Z\MC9003380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53" y="2393383"/>
            <a:ext cx="149862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nc\AppData\Local\Microsoft\Windows\Temporary Internet Files\Content.IE5\PW0IZLXN\MC9002796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5021"/>
            <a:ext cx="1466388" cy="12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nc\AppData\Local\Microsoft\Windows\Temporary Internet Files\Content.IE5\O7MP8P3I\MC9003515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97" y="3527509"/>
            <a:ext cx="871218" cy="14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nc\AppData\Local\Microsoft\Windows\Temporary Internet Files\Content.IE5\PW0IZLXN\MP9004331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80" y="1832434"/>
            <a:ext cx="2180143" cy="1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4730874" y="1588790"/>
            <a:ext cx="1008112" cy="84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Šipka ohnutá nahoru 29"/>
          <p:cNvSpPr/>
          <p:nvPr/>
        </p:nvSpPr>
        <p:spPr>
          <a:xfrm rot="10800000">
            <a:off x="827584" y="1322444"/>
            <a:ext cx="1656184" cy="662226"/>
          </a:xfrm>
          <a:prstGeom prst="bentUpArrow">
            <a:avLst>
              <a:gd name="adj1" fmla="val 17808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ohnutá nahoru 14"/>
          <p:cNvSpPr/>
          <p:nvPr/>
        </p:nvSpPr>
        <p:spPr>
          <a:xfrm rot="10800000">
            <a:off x="2339752" y="1322445"/>
            <a:ext cx="1491022" cy="662226"/>
          </a:xfrm>
          <a:prstGeom prst="bentUpArrow">
            <a:avLst>
              <a:gd name="adj1" fmla="val 17808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hnutá šipka 4"/>
          <p:cNvSpPr/>
          <p:nvPr/>
        </p:nvSpPr>
        <p:spPr>
          <a:xfrm rot="10800000">
            <a:off x="5148064" y="411510"/>
            <a:ext cx="648072" cy="11521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05.3 </a:t>
            </a:r>
            <a:r>
              <a:rPr lang="cs-CZ" sz="2500" b="1" dirty="0">
                <a:latin typeface="+mn-lt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30774" y="1131590"/>
            <a:ext cx="122413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dirty="0" smtClean="0"/>
              <a:t>ygiena</a:t>
            </a:r>
            <a:endParaRPr lang="cs-CZ" dirty="0"/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5054910" y="1832434"/>
            <a:ext cx="360040" cy="360040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868144" y="2023703"/>
            <a:ext cx="17281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+mn-lt"/>
              </a:rPr>
              <a:t>=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dodržování elementárních zásad pro udržení a upevnění zdraví</a:t>
            </a:r>
          </a:p>
        </p:txBody>
      </p:sp>
      <p:sp>
        <p:nvSpPr>
          <p:cNvPr id="17" name="Popisek se šipkou dolů 16"/>
          <p:cNvSpPr/>
          <p:nvPr/>
        </p:nvSpPr>
        <p:spPr>
          <a:xfrm>
            <a:off x="395536" y="2046362"/>
            <a:ext cx="1108273" cy="955340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z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užšího pohledu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2" name="Popisek se šipkou dolů 31"/>
          <p:cNvSpPr/>
          <p:nvPr/>
        </p:nvSpPr>
        <p:spPr>
          <a:xfrm>
            <a:off x="1991873" y="2046362"/>
            <a:ext cx="1139967" cy="955340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z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širšího pohledu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21" name="Přímá spojnice 20"/>
          <p:cNvCxnSpPr>
            <a:stCxn id="3" idx="2"/>
            <a:endCxn id="22" idx="3"/>
          </p:cNvCxnSpPr>
          <p:nvPr/>
        </p:nvCxnSpPr>
        <p:spPr>
          <a:xfrm>
            <a:off x="4442842" y="1707654"/>
            <a:ext cx="0" cy="1620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délník s odříznutým příčným rohem 21"/>
          <p:cNvSpPr/>
          <p:nvPr/>
        </p:nvSpPr>
        <p:spPr>
          <a:xfrm>
            <a:off x="3551743" y="3327834"/>
            <a:ext cx="1782198" cy="1368152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p</a:t>
            </a:r>
            <a:r>
              <a:rPr lang="cs-CZ" sz="1500" dirty="0" smtClean="0">
                <a:solidFill>
                  <a:schemeClr val="tx1"/>
                </a:solidFill>
              </a:rPr>
              <a:t>omáhá </a:t>
            </a:r>
            <a:r>
              <a:rPr lang="cs-CZ" sz="1500" dirty="0" smtClean="0">
                <a:solidFill>
                  <a:schemeClr val="tx1"/>
                </a:solidFill>
              </a:rPr>
              <a:t>tělesnému zdraví a kráse, duševní pohodě a sociálním </a:t>
            </a:r>
            <a:r>
              <a:rPr lang="cs-CZ" sz="1500" dirty="0" smtClean="0">
                <a:solidFill>
                  <a:schemeClr val="tx1"/>
                </a:solidFill>
              </a:rPr>
              <a:t>vztahům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7" name="Šipka doprava 26"/>
          <p:cNvSpPr/>
          <p:nvPr/>
        </p:nvSpPr>
        <p:spPr>
          <a:xfrm>
            <a:off x="5389518" y="3867894"/>
            <a:ext cx="1342721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5414950" y="3441362"/>
            <a:ext cx="124528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d</a:t>
            </a:r>
            <a:r>
              <a:rPr lang="cs-CZ" dirty="0" smtClean="0"/>
              <a:t>vojího </a:t>
            </a:r>
            <a:r>
              <a:rPr lang="cs-CZ" dirty="0"/>
              <a:t>typu:</a:t>
            </a:r>
          </a:p>
        </p:txBody>
      </p:sp>
      <p:sp>
        <p:nvSpPr>
          <p:cNvPr id="29" name="Vývojový diagram: dokument 28"/>
          <p:cNvSpPr/>
          <p:nvPr/>
        </p:nvSpPr>
        <p:spPr>
          <a:xfrm>
            <a:off x="6804248" y="3219822"/>
            <a:ext cx="1656184" cy="648072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ygiena </a:t>
            </a:r>
            <a:r>
              <a:rPr lang="cs-CZ" dirty="0" smtClean="0">
                <a:solidFill>
                  <a:schemeClr val="tx1"/>
                </a:solidFill>
              </a:rPr>
              <a:t>duševní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Vývojový diagram: dokument 40"/>
          <p:cNvSpPr/>
          <p:nvPr/>
        </p:nvSpPr>
        <p:spPr>
          <a:xfrm>
            <a:off x="6804248" y="4119922"/>
            <a:ext cx="1656184" cy="648072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ygiena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tělesná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48" name="TextovéPole 2047"/>
          <p:cNvSpPr txBox="1"/>
          <p:nvPr/>
        </p:nvSpPr>
        <p:spPr>
          <a:xfrm>
            <a:off x="121580" y="3081322"/>
            <a:ext cx="1656184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č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istota těla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s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pánek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n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ávykové látky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k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valita vody a potravin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o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blečení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p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ráce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t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ělesná námaha</a:t>
            </a:r>
          </a:p>
        </p:txBody>
      </p:sp>
      <p:sp>
        <p:nvSpPr>
          <p:cNvPr id="2049" name="TextovéPole 2048"/>
          <p:cNvSpPr txBox="1"/>
          <p:nvPr/>
        </p:nvSpPr>
        <p:spPr>
          <a:xfrm>
            <a:off x="1835695" y="3082650"/>
            <a:ext cx="1521169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čistota prostředí </a:t>
            </a:r>
          </a:p>
          <a:p>
            <a:r>
              <a:rPr lang="cs-CZ" sz="1300" dirty="0" smtClean="0">
                <a:solidFill>
                  <a:schemeClr val="tx1"/>
                </a:solidFill>
                <a:latin typeface="+mn-lt"/>
              </a:rPr>
              <a:t>(vodní zdroje, půda, ovzduší)</a:t>
            </a:r>
          </a:p>
          <a:p>
            <a:pPr marL="171450" indent="-171450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u</a:t>
            </a: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spořádání obydlí</a:t>
            </a:r>
          </a:p>
          <a:p>
            <a:pPr marL="171450" indent="-171450">
              <a:buFontTx/>
              <a:buChar char="-"/>
            </a:pP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zacházení s odpadem</a:t>
            </a:r>
          </a:p>
          <a:p>
            <a:pPr marL="171450" indent="-171450">
              <a:buFontTx/>
              <a:buChar char="-"/>
            </a:pPr>
            <a:r>
              <a:rPr lang="cs-CZ" sz="1300" dirty="0" smtClean="0">
                <a:solidFill>
                  <a:schemeClr val="tx1"/>
                </a:solidFill>
                <a:latin typeface="+mn-lt"/>
              </a:rPr>
              <a:t>prevence chorob</a:t>
            </a:r>
          </a:p>
        </p:txBody>
      </p:sp>
      <p:pic>
        <p:nvPicPr>
          <p:cNvPr id="6147" name="Picture 3" descr="C:\Users\lanc\AppData\Local\Microsoft\Windows\Temporary Internet Files\Content.IE5\THO5GRVV\MC9003472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4932"/>
            <a:ext cx="1811426" cy="14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nc\AppData\Local\Microsoft\Windows\Temporary Internet Files\Content.IE5\PW0IZLXN\MP9004330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3" y="2856395"/>
            <a:ext cx="2676922" cy="1776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lanc\AppData\Local\Microsoft\Windows\Temporary Internet Files\Content.IE5\THO5GRVV\MP9004490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8" y="2523939"/>
            <a:ext cx="963041" cy="8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2" name="Nadpis 1"/>
          <p:cNvSpPr txBox="1">
            <a:spLocks/>
          </p:cNvSpPr>
          <p:nvPr/>
        </p:nvSpPr>
        <p:spPr bwMode="auto">
          <a:xfrm>
            <a:off x="116061" y="537048"/>
            <a:ext cx="5680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05.4 Co si řekneme nového?</a:t>
            </a:r>
          </a:p>
        </p:txBody>
      </p:sp>
      <p:sp>
        <p:nvSpPr>
          <p:cNvPr id="2" name="Vývojový diagram: dokument 1"/>
          <p:cNvSpPr/>
          <p:nvPr/>
        </p:nvSpPr>
        <p:spPr>
          <a:xfrm>
            <a:off x="4139952" y="667172"/>
            <a:ext cx="1656184" cy="792088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ygiena </a:t>
            </a:r>
            <a:r>
              <a:rPr lang="cs-CZ" dirty="0" smtClean="0">
                <a:solidFill>
                  <a:schemeClr val="tx1"/>
                </a:solidFill>
              </a:rPr>
              <a:t>duševní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lna 4"/>
          <p:cNvSpPr/>
          <p:nvPr/>
        </p:nvSpPr>
        <p:spPr>
          <a:xfrm>
            <a:off x="6280346" y="745085"/>
            <a:ext cx="1476164" cy="594170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(psychohygiena)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6195" y="1425030"/>
            <a:ext cx="280831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revence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psychických nemocí</a:t>
            </a:r>
          </a:p>
          <a:p>
            <a:pPr marL="228600" indent="-228600" algn="ctr">
              <a:buAutoNum type="arabicPeriod"/>
            </a:pPr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obrá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pracovní výkonnost</a:t>
            </a:r>
          </a:p>
          <a:p>
            <a:pPr marL="228600" indent="-228600" algn="ctr">
              <a:buAutoNum type="arabicPeriod"/>
            </a:pPr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obré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sociální vztahy</a:t>
            </a:r>
          </a:p>
          <a:p>
            <a:pPr marL="228600" indent="-228600" algn="ctr">
              <a:buAutoNum type="arabicPeriod"/>
            </a:pPr>
            <a:r>
              <a:rPr lang="cs-CZ" sz="1400" dirty="0">
                <a:solidFill>
                  <a:schemeClr val="tx1"/>
                </a:solidFill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sobní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spokojenost</a:t>
            </a: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611560" y="1063216"/>
            <a:ext cx="936104" cy="28439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ysClr val="windowText" lastClr="000000"/>
                  </a:solidFill>
                </a:ln>
              </a:rPr>
              <a:t>c</a:t>
            </a:r>
            <a:r>
              <a:rPr lang="cs-CZ" dirty="0" smtClean="0">
                <a:ln>
                  <a:solidFill>
                    <a:sysClr val="windowText" lastClr="000000"/>
                  </a:solidFill>
                </a:ln>
              </a:rPr>
              <a:t>íle</a:t>
            </a:r>
            <a:r>
              <a:rPr lang="cs-CZ" dirty="0" smtClean="0">
                <a:ln>
                  <a:solidFill>
                    <a:sysClr val="windowText" lastClr="000000"/>
                  </a:solidFill>
                </a:ln>
              </a:rPr>
              <a:t>:</a:t>
            </a:r>
            <a:endParaRPr lang="cs-CZ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9" name="Přímá spojnice 8"/>
          <p:cNvCxnSpPr>
            <a:stCxn id="2" idx="1"/>
            <a:endCxn id="7" idx="0"/>
          </p:cNvCxnSpPr>
          <p:nvPr/>
        </p:nvCxnSpPr>
        <p:spPr>
          <a:xfrm flipH="1">
            <a:off x="1547664" y="1063216"/>
            <a:ext cx="2592288" cy="14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s odříznutým a zakulaceným jedním rohem 14"/>
          <p:cNvSpPr/>
          <p:nvPr/>
        </p:nvSpPr>
        <p:spPr>
          <a:xfrm>
            <a:off x="3275856" y="1625275"/>
            <a:ext cx="1044116" cy="284398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blasti</a:t>
            </a:r>
            <a:r>
              <a:rPr lang="cs-CZ" dirty="0" smtClean="0"/>
              <a:t>:</a:t>
            </a:r>
            <a:endParaRPr lang="cs-CZ" dirty="0"/>
          </a:p>
        </p:txBody>
      </p:sp>
      <p:cxnSp>
        <p:nvCxnSpPr>
          <p:cNvPr id="17" name="Přímá spojnice 16"/>
          <p:cNvCxnSpPr>
            <a:endCxn id="15" idx="3"/>
          </p:cNvCxnSpPr>
          <p:nvPr/>
        </p:nvCxnSpPr>
        <p:spPr>
          <a:xfrm flipH="1">
            <a:off x="3797914" y="1130773"/>
            <a:ext cx="342038" cy="494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546500" y="1625275"/>
            <a:ext cx="175369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životospráva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555604" y="3432963"/>
            <a:ext cx="175369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3. </a:t>
            </a:r>
            <a:r>
              <a:rPr lang="cs-CZ" dirty="0" smtClean="0">
                <a:solidFill>
                  <a:schemeClr val="tx1"/>
                </a:solidFill>
              </a:rPr>
              <a:t>organizace </a:t>
            </a:r>
            <a:r>
              <a:rPr lang="cs-CZ" dirty="0">
                <a:solidFill>
                  <a:schemeClr val="tx1"/>
                </a:solidFill>
              </a:rPr>
              <a:t>práce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546499" y="2523939"/>
            <a:ext cx="175369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2. </a:t>
            </a:r>
            <a:r>
              <a:rPr lang="cs-CZ" dirty="0" smtClean="0">
                <a:solidFill>
                  <a:schemeClr val="tx1"/>
                </a:solidFill>
              </a:rPr>
              <a:t>pracovní </a:t>
            </a:r>
            <a:r>
              <a:rPr lang="cs-CZ" dirty="0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546500" y="4290069"/>
            <a:ext cx="1753691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4. </a:t>
            </a:r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>
                <a:solidFill>
                  <a:schemeClr val="tx1"/>
                </a:solidFill>
              </a:rPr>
              <a:t>hodnot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88224" y="1625275"/>
            <a:ext cx="1944216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k</a:t>
            </a:r>
            <a:r>
              <a:rPr lang="cs-CZ" sz="1400" dirty="0" smtClean="0">
                <a:latin typeface="+mn-lt"/>
              </a:rPr>
              <a:t>valitní spánek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r</a:t>
            </a:r>
            <a:r>
              <a:rPr lang="cs-CZ" sz="1400" dirty="0" smtClean="0">
                <a:latin typeface="+mn-lt"/>
              </a:rPr>
              <a:t>elaxace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a</a:t>
            </a:r>
            <a:r>
              <a:rPr lang="cs-CZ" sz="1400" dirty="0" smtClean="0">
                <a:latin typeface="+mn-lt"/>
              </a:rPr>
              <a:t>ktivní pohyb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s</a:t>
            </a:r>
            <a:r>
              <a:rPr lang="cs-CZ" sz="1400" dirty="0" smtClean="0">
                <a:latin typeface="+mn-lt"/>
              </a:rPr>
              <a:t>právná strava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</a:t>
            </a:r>
            <a:r>
              <a:rPr lang="cs-CZ" sz="1400" dirty="0" smtClean="0">
                <a:latin typeface="+mn-lt"/>
              </a:rPr>
              <a:t>ozitivní soc. vazby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89820" y="2523939"/>
            <a:ext cx="19442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e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stetičnost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hodné podmínky (světlo, větrání, vlhkost,…)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588224" y="3432963"/>
            <a:ext cx="1944216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h</a:t>
            </a:r>
            <a:r>
              <a:rPr lang="cs-CZ" sz="1400" dirty="0" smtClean="0">
                <a:latin typeface="+mn-lt"/>
              </a:rPr>
              <a:t>ospodaření s časem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h</a:t>
            </a:r>
            <a:r>
              <a:rPr lang="cs-CZ" sz="1400" dirty="0" smtClean="0">
                <a:latin typeface="+mn-lt"/>
              </a:rPr>
              <a:t>ospodaření s vlastními silami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</a:t>
            </a:r>
            <a:r>
              <a:rPr lang="cs-CZ" sz="1400" dirty="0" smtClean="0">
                <a:latin typeface="+mn-lt"/>
              </a:rPr>
              <a:t>ořádek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o</a:t>
            </a:r>
            <a:r>
              <a:rPr lang="cs-CZ" sz="1400" dirty="0" smtClean="0">
                <a:latin typeface="+mn-lt"/>
              </a:rPr>
              <a:t>dpočinek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389820" y="4290069"/>
            <a:ext cx="194421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s</a:t>
            </a:r>
            <a:r>
              <a:rPr lang="cs-CZ" sz="1400" dirty="0" smtClean="0">
                <a:latin typeface="+mn-lt"/>
              </a:rPr>
              <a:t>tanovení si priorit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r</a:t>
            </a:r>
            <a:r>
              <a:rPr lang="cs-CZ" sz="1400" dirty="0" smtClean="0">
                <a:latin typeface="+mn-lt"/>
              </a:rPr>
              <a:t>ozdělení energie, času a prostředků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 bwMode="auto">
          <a:xfrm>
            <a:off x="76808" y="499765"/>
            <a:ext cx="5400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05.5 Procvičení a příklady</a:t>
            </a:r>
          </a:p>
        </p:txBody>
      </p:sp>
      <p:sp>
        <p:nvSpPr>
          <p:cNvPr id="2" name="Vývojový diagram: dokument 1"/>
          <p:cNvSpPr/>
          <p:nvPr/>
        </p:nvSpPr>
        <p:spPr>
          <a:xfrm>
            <a:off x="3967225" y="627534"/>
            <a:ext cx="1512168" cy="792088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ygiena </a:t>
            </a:r>
            <a:r>
              <a:rPr lang="cs-CZ" dirty="0" smtClean="0">
                <a:solidFill>
                  <a:schemeClr val="tx1"/>
                </a:solidFill>
              </a:rPr>
              <a:t>tělesná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anc\AppData\Local\Microsoft\Windows\Temporary Internet Files\Content.IE5\PW0IZLXN\MC9004263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81" y="1645046"/>
            <a:ext cx="1375238" cy="3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5805450" y="627534"/>
            <a:ext cx="504056" cy="478979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Svislý svitek 5"/>
          <p:cNvSpPr/>
          <p:nvPr/>
        </p:nvSpPr>
        <p:spPr>
          <a:xfrm>
            <a:off x="6683238" y="627534"/>
            <a:ext cx="1944216" cy="206315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 jaké části těla se z hlediska tělesné hygieny máš starat a jak?</a:t>
            </a:r>
            <a:endParaRPr lang="cs-CZ" sz="1600" dirty="0"/>
          </a:p>
        </p:txBody>
      </p:sp>
      <p:pic>
        <p:nvPicPr>
          <p:cNvPr id="1027" name="Picture 3" descr="C:\Users\lanc\AppData\Local\Microsoft\Windows\Temporary Internet Files\Content.IE5\THO5GRVV\MC9002381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95" y="1612284"/>
            <a:ext cx="662863" cy="10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O7MP8P3I\MC9004296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88" y="2927942"/>
            <a:ext cx="819695" cy="8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c\AppData\Local\Microsoft\Windows\Temporary Internet Files\Content.IE5\OL22UX4Z\MC9003398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9" y="1987693"/>
            <a:ext cx="1024599" cy="8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nc\AppData\Local\Microsoft\Windows\Temporary Internet Files\Content.IE5\O7MP8P3I\MC9002331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03" y="3767865"/>
            <a:ext cx="682846" cy="10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nc\AppData\Local\Microsoft\Windows\Temporary Internet Files\Content.IE5\PW0IZLXN\MC90030478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54" y="1167272"/>
            <a:ext cx="709574" cy="9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nc\AppData\Local\Microsoft\Windows\Temporary Internet Files\Content.IE5\OL22UX4Z\MP90031390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5" y="3124411"/>
            <a:ext cx="1500102" cy="9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anc\AppData\Local\Microsoft\Windows\Temporary Internet Files\Content.IE5\THO5GRVV\MC90035043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7" y="3919141"/>
            <a:ext cx="1255088" cy="9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2604185" y="1139058"/>
            <a:ext cx="960511" cy="983762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Ovál 19"/>
          <p:cNvSpPr/>
          <p:nvPr/>
        </p:nvSpPr>
        <p:spPr>
          <a:xfrm>
            <a:off x="2187182" y="2748089"/>
            <a:ext cx="1179926" cy="1170175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Ovál 22"/>
          <p:cNvSpPr/>
          <p:nvPr/>
        </p:nvSpPr>
        <p:spPr>
          <a:xfrm>
            <a:off x="899593" y="1877223"/>
            <a:ext cx="1121716" cy="1100059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4" name="Ovál 23"/>
          <p:cNvSpPr/>
          <p:nvPr/>
        </p:nvSpPr>
        <p:spPr>
          <a:xfrm>
            <a:off x="5477483" y="1626896"/>
            <a:ext cx="960511" cy="983762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5" name="Ovál 24"/>
          <p:cNvSpPr/>
          <p:nvPr/>
        </p:nvSpPr>
        <p:spPr>
          <a:xfrm>
            <a:off x="5443922" y="3705620"/>
            <a:ext cx="1112208" cy="1098661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99593" y="3919141"/>
            <a:ext cx="1440159" cy="977801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804248" y="3087760"/>
            <a:ext cx="1656184" cy="103973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1" name="Přímá spojnice se šipkou 10"/>
          <p:cNvCxnSpPr>
            <a:stCxn id="8" idx="6"/>
          </p:cNvCxnSpPr>
          <p:nvPr/>
        </p:nvCxnSpPr>
        <p:spPr>
          <a:xfrm flipV="1">
            <a:off x="3564696" y="1612284"/>
            <a:ext cx="914400" cy="18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3" idx="6"/>
          </p:cNvCxnSpPr>
          <p:nvPr/>
        </p:nvCxnSpPr>
        <p:spPr>
          <a:xfrm flipV="1">
            <a:off x="2021309" y="1987693"/>
            <a:ext cx="2457787" cy="439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4" idx="2"/>
          </p:cNvCxnSpPr>
          <p:nvPr/>
        </p:nvCxnSpPr>
        <p:spPr>
          <a:xfrm flipH="1" flipV="1">
            <a:off x="4723309" y="1877223"/>
            <a:ext cx="754174" cy="241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0" idx="6"/>
          </p:cNvCxnSpPr>
          <p:nvPr/>
        </p:nvCxnSpPr>
        <p:spPr>
          <a:xfrm>
            <a:off x="3367108" y="3333177"/>
            <a:ext cx="600117" cy="26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9" idx="3"/>
          </p:cNvCxnSpPr>
          <p:nvPr/>
        </p:nvCxnSpPr>
        <p:spPr>
          <a:xfrm flipV="1">
            <a:off x="2339752" y="3333176"/>
            <a:ext cx="2139344" cy="107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7" idx="1"/>
          </p:cNvCxnSpPr>
          <p:nvPr/>
        </p:nvCxnSpPr>
        <p:spPr>
          <a:xfrm flipH="1" flipV="1">
            <a:off x="5443922" y="3136364"/>
            <a:ext cx="1360326" cy="4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5" idx="2"/>
          </p:cNvCxnSpPr>
          <p:nvPr/>
        </p:nvCxnSpPr>
        <p:spPr>
          <a:xfrm flipH="1">
            <a:off x="4860032" y="4254951"/>
            <a:ext cx="583890" cy="64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3" grpId="0" animBg="1"/>
      <p:bldP spid="24" grpId="0" animBg="1"/>
      <p:bldP spid="25" grpId="0" animBg="1"/>
      <p:bldP spid="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8" name="Nadpis 1"/>
          <p:cNvSpPr txBox="1">
            <a:spLocks/>
          </p:cNvSpPr>
          <p:nvPr/>
        </p:nvSpPr>
        <p:spPr bwMode="auto">
          <a:xfrm>
            <a:off x="158618" y="501861"/>
            <a:ext cx="51847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05.6 Něco navíc pro šikovné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1275606"/>
            <a:ext cx="1512168" cy="72008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osmetika</a:t>
            </a:r>
            <a:endParaRPr lang="cs-CZ" dirty="0"/>
          </a:p>
        </p:txBody>
      </p:sp>
      <p:sp>
        <p:nvSpPr>
          <p:cNvPr id="4" name="Šipka doprava se zářezem 3"/>
          <p:cNvSpPr/>
          <p:nvPr/>
        </p:nvSpPr>
        <p:spPr>
          <a:xfrm>
            <a:off x="1934559" y="1491630"/>
            <a:ext cx="1248594" cy="288032"/>
          </a:xfrm>
          <a:prstGeom prst="notched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ámeček 4"/>
          <p:cNvSpPr/>
          <p:nvPr/>
        </p:nvSpPr>
        <p:spPr>
          <a:xfrm>
            <a:off x="3183153" y="1275606"/>
            <a:ext cx="2160240" cy="720080"/>
          </a:xfrm>
          <a:prstGeom prst="frame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louží </a:t>
            </a:r>
            <a:r>
              <a:rPr lang="cs-CZ" dirty="0"/>
              <a:t>nejen ke zkrášlení</a:t>
            </a:r>
          </a:p>
        </p:txBody>
      </p:sp>
      <p:sp>
        <p:nvSpPr>
          <p:cNvPr id="9" name="Šipka doprava se zářezem 8"/>
          <p:cNvSpPr/>
          <p:nvPr/>
        </p:nvSpPr>
        <p:spPr>
          <a:xfrm>
            <a:off x="5338804" y="1491630"/>
            <a:ext cx="1248594" cy="288032"/>
          </a:xfrm>
          <a:prstGeom prst="notched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hnutý roh 5"/>
          <p:cNvSpPr/>
          <p:nvPr/>
        </p:nvSpPr>
        <p:spPr>
          <a:xfrm>
            <a:off x="6587398" y="1095586"/>
            <a:ext cx="2017050" cy="1116124"/>
          </a:xfrm>
          <a:prstGeom prst="foldedCorner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č</a:t>
            </a:r>
            <a:r>
              <a:rPr lang="cs-CZ" sz="1600" dirty="0" smtClean="0"/>
              <a:t>asto </a:t>
            </a:r>
            <a:r>
              <a:rPr lang="cs-CZ" sz="1600" dirty="0"/>
              <a:t>pomáhá i zdravotně (regenerace či posílení pokožky a vlasů; </a:t>
            </a:r>
            <a:r>
              <a:rPr lang="cs-CZ" sz="1600" dirty="0" err="1"/>
              <a:t>antiakné</a:t>
            </a:r>
            <a:r>
              <a:rPr lang="cs-CZ" sz="1600" dirty="0"/>
              <a:t>,…)</a:t>
            </a:r>
          </a:p>
        </p:txBody>
      </p:sp>
      <p:sp>
        <p:nvSpPr>
          <p:cNvPr id="7" name="Násobení 6"/>
          <p:cNvSpPr/>
          <p:nvPr/>
        </p:nvSpPr>
        <p:spPr>
          <a:xfrm>
            <a:off x="3831225" y="1995686"/>
            <a:ext cx="864096" cy="792088"/>
          </a:xfrm>
          <a:prstGeom prst="mathMultiply">
            <a:avLst>
              <a:gd name="adj1" fmla="val 139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odříznutým rohem na stejné straně 7"/>
          <p:cNvSpPr/>
          <p:nvPr/>
        </p:nvSpPr>
        <p:spPr>
          <a:xfrm>
            <a:off x="2967129" y="2859782"/>
            <a:ext cx="2592288" cy="864096"/>
          </a:xfrm>
          <a:prstGeom prst="snip2Same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Jejich nezávadnost pro lidský organismus je </a:t>
            </a:r>
            <a:r>
              <a:rPr lang="cs-CZ" dirty="0" smtClean="0">
                <a:solidFill>
                  <a:schemeClr val="tx1"/>
                </a:solidFill>
              </a:rPr>
              <a:t>testována.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anc\AppData\Local\Microsoft\Windows\Temporary Internet Files\Content.IE5\PW0IZLXN\MP9001826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27244"/>
            <a:ext cx="1157843" cy="1754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2" y="2140493"/>
            <a:ext cx="1278955" cy="11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nc\AppData\Local\Microsoft\Windows\Temporary Internet Files\Content.IE5\OL22UX4Z\MP90040244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4107767"/>
            <a:ext cx="990597" cy="990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nc\AppData\Local\Microsoft\Windows\Temporary Internet Files\Content.IE5\OL22UX4Z\MP90040186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49" y="3896605"/>
            <a:ext cx="766752" cy="11495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nc\AppData\Local\Microsoft\Windows\Temporary Internet Files\Content.IE5\THO5GRVV\MP90026227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05" y="3795137"/>
            <a:ext cx="1759540" cy="11495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vojitá šipka 9"/>
          <p:cNvSpPr/>
          <p:nvPr/>
        </p:nvSpPr>
        <p:spPr>
          <a:xfrm>
            <a:off x="6320685" y="3128950"/>
            <a:ext cx="266713" cy="367625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Dvojitá šipka 18"/>
          <p:cNvSpPr/>
          <p:nvPr/>
        </p:nvSpPr>
        <p:spPr>
          <a:xfrm>
            <a:off x="5696375" y="3134654"/>
            <a:ext cx="266713" cy="367625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Dvojitá šipka 19"/>
          <p:cNvSpPr/>
          <p:nvPr/>
        </p:nvSpPr>
        <p:spPr>
          <a:xfrm>
            <a:off x="5895962" y="3134654"/>
            <a:ext cx="266713" cy="367625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Dvojitá šipka 21"/>
          <p:cNvSpPr/>
          <p:nvPr/>
        </p:nvSpPr>
        <p:spPr>
          <a:xfrm>
            <a:off x="6111135" y="3134654"/>
            <a:ext cx="266713" cy="367625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Plaketa 10"/>
          <p:cNvSpPr/>
          <p:nvPr/>
        </p:nvSpPr>
        <p:spPr>
          <a:xfrm>
            <a:off x="6732240" y="2643758"/>
            <a:ext cx="1872208" cy="1311686"/>
          </a:xfrm>
          <a:prstGeom prst="plaqu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ožnost </a:t>
            </a:r>
            <a:r>
              <a:rPr lang="cs-CZ" dirty="0">
                <a:solidFill>
                  <a:schemeClr val="tx1"/>
                </a:solidFill>
              </a:rPr>
              <a:t>kupovat kosmetiku netestovanou na zvířatech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418462" y="3227244"/>
            <a:ext cx="432048" cy="1413524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lačítko akce: Informace 12">
            <a:hlinkClick r:id="rId8" highlightClick="1"/>
          </p:cNvPr>
          <p:cNvSpPr/>
          <p:nvPr/>
        </p:nvSpPr>
        <p:spPr>
          <a:xfrm>
            <a:off x="7691536" y="4369920"/>
            <a:ext cx="432048" cy="462678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492443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05.7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Popisek se šipkou dolů 1"/>
          <p:cNvSpPr/>
          <p:nvPr/>
        </p:nvSpPr>
        <p:spPr>
          <a:xfrm>
            <a:off x="2051720" y="987574"/>
            <a:ext cx="1224136" cy="1008112"/>
          </a:xfrm>
          <a:prstGeom prst="downArrowCallout">
            <a:avLst>
              <a:gd name="adj1" fmla="val 15552"/>
              <a:gd name="adj2" fmla="val 17441"/>
              <a:gd name="adj3" fmla="val 17441"/>
              <a:gd name="adj4" fmla="val 5080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</a:t>
            </a:r>
            <a:r>
              <a:rPr lang="cs-CZ" dirty="0" err="1" smtClean="0">
                <a:solidFill>
                  <a:schemeClr val="tx1"/>
                </a:solidFill>
              </a:rPr>
              <a:t>ygiene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Vývojový diagram: vnitřní paměť 2"/>
          <p:cNvSpPr/>
          <p:nvPr/>
        </p:nvSpPr>
        <p:spPr>
          <a:xfrm>
            <a:off x="1763688" y="2139702"/>
            <a:ext cx="1800200" cy="1080120"/>
          </a:xfrm>
          <a:prstGeom prst="flowChartInternalStorag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n</a:t>
            </a:r>
            <a:r>
              <a:rPr lang="cs-CZ" dirty="0" err="1" smtClean="0">
                <a:solidFill>
                  <a:schemeClr val="tx1"/>
                </a:solidFill>
              </a:rPr>
              <a:t>eeded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health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preservation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hnutý roh 3"/>
          <p:cNvSpPr/>
          <p:nvPr/>
        </p:nvSpPr>
        <p:spPr>
          <a:xfrm>
            <a:off x="6228184" y="771575"/>
            <a:ext cx="2304256" cy="108012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d</a:t>
            </a:r>
            <a:r>
              <a:rPr lang="cs-CZ" dirty="0" err="1" smtClean="0"/>
              <a:t>ifferences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r>
              <a:rPr lang="cs-CZ" dirty="0" smtClean="0"/>
              <a:t>, </a:t>
            </a:r>
            <a:r>
              <a:rPr lang="cs-CZ" dirty="0" err="1" smtClean="0"/>
              <a:t>genders</a:t>
            </a:r>
            <a:r>
              <a:rPr lang="cs-CZ" dirty="0" smtClean="0"/>
              <a:t>,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eras</a:t>
            </a:r>
            <a:r>
              <a:rPr lang="cs-CZ" dirty="0" smtClean="0"/>
              <a:t>,…</a:t>
            </a:r>
            <a:endParaRPr lang="cs-CZ" dirty="0"/>
          </a:p>
        </p:txBody>
      </p:sp>
      <p:sp>
        <p:nvSpPr>
          <p:cNvPr id="8" name="Ohnutý roh 7"/>
          <p:cNvSpPr/>
          <p:nvPr/>
        </p:nvSpPr>
        <p:spPr>
          <a:xfrm>
            <a:off x="4932040" y="3561860"/>
            <a:ext cx="1728192" cy="118813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p</a:t>
            </a:r>
            <a:r>
              <a:rPr lang="cs-CZ" dirty="0" err="1" smtClean="0"/>
              <a:t>reventing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dangerous</a:t>
            </a:r>
            <a:r>
              <a:rPr lang="cs-CZ" dirty="0" smtClean="0"/>
              <a:t> </a:t>
            </a:r>
            <a:r>
              <a:rPr lang="cs-CZ" dirty="0" err="1" smtClean="0"/>
              <a:t>contaminants</a:t>
            </a:r>
            <a:endParaRPr lang="cs-CZ" dirty="0"/>
          </a:p>
        </p:txBody>
      </p:sp>
      <p:sp>
        <p:nvSpPr>
          <p:cNvPr id="5" name="Popisek se šipkou doprava 4"/>
          <p:cNvSpPr/>
          <p:nvPr/>
        </p:nvSpPr>
        <p:spPr>
          <a:xfrm>
            <a:off x="323528" y="3867894"/>
            <a:ext cx="1872208" cy="576064"/>
          </a:xfrm>
          <a:prstGeom prst="righ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cs-CZ" dirty="0" err="1" smtClean="0">
                <a:solidFill>
                  <a:schemeClr val="tx1"/>
                </a:solidFill>
              </a:rPr>
              <a:t>anitation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vnitřní paměť 9"/>
          <p:cNvSpPr/>
          <p:nvPr/>
        </p:nvSpPr>
        <p:spPr>
          <a:xfrm>
            <a:off x="2375756" y="3615866"/>
            <a:ext cx="1800200" cy="1080120"/>
          </a:xfrm>
          <a:prstGeom prst="flowChartInternalStorag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t</a:t>
            </a:r>
            <a:r>
              <a:rPr lang="cs-CZ" dirty="0" err="1" smtClean="0">
                <a:solidFill>
                  <a:schemeClr val="tx1"/>
                </a:solidFill>
              </a:rPr>
              <a:t>aking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care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disposal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waste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75956" y="1995686"/>
            <a:ext cx="126014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hysical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228184" y="2670051"/>
            <a:ext cx="126014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ental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5544108" y="2418023"/>
            <a:ext cx="504056" cy="504056"/>
          </a:xfrm>
          <a:prstGeom prst="mathMultiply">
            <a:avLst>
              <a:gd name="adj1" fmla="val 159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170" name="Picture 2" descr="C:\Users\lanc\AppData\Local\Microsoft\Windows\Temporary Internet Files\Content.IE5\OL22UX4Z\MC9002332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68" y="390852"/>
            <a:ext cx="2032515" cy="15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nc\AppData\Local\Microsoft\Windows\Temporary Internet Files\Content.IE5\PW0IZLXN\MC9002904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6" y="1198666"/>
            <a:ext cx="1177812" cy="14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nc\AppData\Local\Microsoft\Windows\Temporary Internet Files\Content.IE5\THO5GRVV\MP9004007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54" y="3475831"/>
            <a:ext cx="2220571" cy="1479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c\AppData\Local\Microsoft\Windows\Temporary Internet Files\Content.IE5\O7MP8P3I\MC9002377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00693"/>
            <a:ext cx="1218848" cy="13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05.8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63448"/>
              </p:ext>
            </p:extLst>
          </p:nvPr>
        </p:nvGraphicFramePr>
        <p:xfrm>
          <a:off x="107504" y="1027087"/>
          <a:ext cx="7596634" cy="394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492178"/>
              </a:tblGrid>
              <a:tr h="214716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Zuby bychom si měli čistit…?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pokud se nám nedělají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kazy, vůbec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stačí jednou denně - večer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nejlépe po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každém jídle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minimálně jednou denně - ráno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Co je to </a:t>
                      </a:r>
                      <a:r>
                        <a:rPr lang="cs-CZ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distres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značka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kosmetiky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„špatný“ stres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„dobrý“ stres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praktika duševní hygieny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765825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Co označuje zkratka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HCS?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kosmetiku zdravotně nezávadnou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kosmetiku použitelnou i pro zvířata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kosmetiku netestovanou na zvířatech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kosmetiku nepoužitelnou pro člověka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nepatří do „užší“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hygieny?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kvalita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spánku a odpočinku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správné stravovací návyky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zacházení s odpadem</a:t>
                      </a:r>
                      <a:endParaRPr lang="cs-CZ" sz="16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aktivní pohyb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c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b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b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c</a:t>
            </a:r>
            <a:endParaRPr lang="cs-CZ" sz="1200" dirty="0">
              <a:latin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05.9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www.netestovanonazviratech.cz/seznam-znacek-s-hcs-hhps-dostupnych-v-cr.htm</a:t>
            </a:r>
            <a:r>
              <a:rPr lang="cs-CZ" dirty="0" smtClean="0"/>
              <a:t>, poslední přístup: 31. 12. 2012</a:t>
            </a:r>
          </a:p>
          <a:p>
            <a:pPr marL="342900" indent="-342900"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4276</TotalTime>
  <Words>935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05.1  Péče o tělo, hygiena v dospívání</vt:lpstr>
      <vt:lpstr>05.2 Co již víme?</vt:lpstr>
      <vt:lpstr>05.3 Jaké si řekneme nové termíny a názvy?</vt:lpstr>
      <vt:lpstr>Prezentace aplikace PowerPoint</vt:lpstr>
      <vt:lpstr>Prezentace aplikace PowerPoint</vt:lpstr>
      <vt:lpstr>Prezentace aplikace PowerPoint</vt:lpstr>
      <vt:lpstr>05.7 CLIL</vt:lpstr>
      <vt:lpstr>05.8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335</cp:revision>
  <dcterms:created xsi:type="dcterms:W3CDTF">2010-10-18T18:21:56Z</dcterms:created>
  <dcterms:modified xsi:type="dcterms:W3CDTF">2013-01-16T20:32:44Z</dcterms:modified>
</cp:coreProperties>
</file>