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  <a:srgbClr val="FFFF66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1" autoAdjust="0"/>
  </p:normalViewPr>
  <p:slideViewPr>
    <p:cSldViewPr>
      <p:cViewPr>
        <p:scale>
          <a:sx n="90" d="100"/>
          <a:sy n="90" d="100"/>
        </p:scale>
        <p:origin x="-732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095" y="557953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02.1  Zdravý způsob života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3136439" y="2181974"/>
            <a:ext cx="21213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ysClr val="windowText" lastClr="000000"/>
                </a:solidFill>
              </a:rPr>
              <a:t>Ve zdravém těle 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zdravý 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duch.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30754" y="736415"/>
            <a:ext cx="17373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ysClr val="windowText" lastClr="000000"/>
                </a:solidFill>
              </a:rPr>
              <a:t>Zamysli se nad významem tohoto rčení.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516216" y="736415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Může to platit i </a:t>
            </a:r>
            <a:r>
              <a:rPr lang="cs-CZ" dirty="0" smtClean="0"/>
              <a:t>obráceně (tedy že duch ovlivňuje tělo)? </a:t>
            </a:r>
            <a:endParaRPr lang="cs-CZ" dirty="0"/>
          </a:p>
        </p:txBody>
      </p:sp>
      <p:pic>
        <p:nvPicPr>
          <p:cNvPr id="1026" name="Picture 2" descr="C:\Users\lanc\AppData\Local\Microsoft\Windows\Temporary Internet Files\Content.IE5\OZH3UOHK\MP9004393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1"/>
            <a:ext cx="2249374" cy="33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OZH3UOHK\MC9002307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1661434"/>
            <a:ext cx="2311851" cy="24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440360" y="2283718"/>
            <a:ext cx="52118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5355729" y="2294341"/>
            <a:ext cx="52118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>
            <a:stCxn id="11" idx="2"/>
            <a:endCxn id="8" idx="0"/>
          </p:cNvCxnSpPr>
          <p:nvPr/>
        </p:nvCxnSpPr>
        <p:spPr>
          <a:xfrm flipH="1">
            <a:off x="4197127" y="1382746"/>
            <a:ext cx="802322" cy="799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21" idx="2"/>
            <a:endCxn id="8" idx="0"/>
          </p:cNvCxnSpPr>
          <p:nvPr/>
        </p:nvCxnSpPr>
        <p:spPr>
          <a:xfrm flipH="1">
            <a:off x="4197127" y="1382746"/>
            <a:ext cx="3111177" cy="799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20817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Zdraví, zdravý životní styl, správná strava, pohoda, stres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Prezentace,</a:t>
                      </a:r>
                      <a:r>
                        <a:rPr lang="cs-CZ" baseline="0" dirty="0" smtClean="0"/>
                        <a:t> která v obecné rovině představuje některá stěžejní témata vyučovacího předmětu Výchova ke zdraví.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92345"/>
            <a:ext cx="852444" cy="13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3OS7GAXL\MP9004483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2" y="1259249"/>
            <a:ext cx="2201849" cy="14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Vývojový diagram: dokument 1"/>
          <p:cNvSpPr/>
          <p:nvPr/>
        </p:nvSpPr>
        <p:spPr>
          <a:xfrm>
            <a:off x="1689981" y="1778847"/>
            <a:ext cx="2304256" cy="802600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všechno má vliv na naše </a:t>
            </a:r>
            <a:r>
              <a:rPr lang="cs-CZ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zdraví?</a:t>
            </a:r>
            <a:endParaRPr lang="cs-CZ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915816" y="771550"/>
            <a:ext cx="108012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draví</a:t>
            </a:r>
            <a:endParaRPr lang="cs-CZ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lačítko akce: Nápověda 3">
            <a:hlinkClick r:id="" action="ppaction://noaction" highlightClick="1"/>
          </p:cNvPr>
          <p:cNvSpPr/>
          <p:nvPr/>
        </p:nvSpPr>
        <p:spPr>
          <a:xfrm>
            <a:off x="4334154" y="915566"/>
            <a:ext cx="360040" cy="360040"/>
          </a:xfrm>
          <a:prstGeom prst="actionButtonHel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04048" y="864655"/>
            <a:ext cx="223224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ysClr val="windowText" lastClr="000000"/>
                </a:solidFill>
              </a:rPr>
              <a:t>= stav fyzické, psychické, sociální a estetické pohody</a:t>
            </a:r>
          </a:p>
        </p:txBody>
      </p:sp>
      <p:sp>
        <p:nvSpPr>
          <p:cNvPr id="13" name="Šipka ohnutá nahoru 12"/>
          <p:cNvSpPr/>
          <p:nvPr/>
        </p:nvSpPr>
        <p:spPr>
          <a:xfrm rot="5400000" flipV="1">
            <a:off x="4246271" y="1152771"/>
            <a:ext cx="895847" cy="1366056"/>
          </a:xfrm>
          <a:prstGeom prst="bentUpArrow">
            <a:avLst>
              <a:gd name="adj1" fmla="val 12449"/>
              <a:gd name="adj2" fmla="val 14694"/>
              <a:gd name="adj3" fmla="val 2124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hnutá šipka doleva 13"/>
          <p:cNvSpPr/>
          <p:nvPr/>
        </p:nvSpPr>
        <p:spPr>
          <a:xfrm>
            <a:off x="7380312" y="1022759"/>
            <a:ext cx="576064" cy="1188136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881090">
            <a:off x="5886530" y="1900054"/>
            <a:ext cx="180020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solidFill>
                  <a:schemeClr val="tx1"/>
                </a:solidFill>
              </a:rPr>
              <a:t>d</a:t>
            </a:r>
            <a:r>
              <a:rPr lang="cs-CZ" sz="1300" b="1" dirty="0" smtClean="0">
                <a:solidFill>
                  <a:schemeClr val="tx1"/>
                </a:solidFill>
              </a:rPr>
              <a:t>efinice </a:t>
            </a:r>
            <a:r>
              <a:rPr lang="cs-CZ" sz="1300" b="1" dirty="0" smtClean="0">
                <a:solidFill>
                  <a:schemeClr val="tx1"/>
                </a:solidFill>
              </a:rPr>
              <a:t>podle WHO (Světová zdravotnická organizace)</a:t>
            </a:r>
          </a:p>
        </p:txBody>
      </p:sp>
      <p:sp>
        <p:nvSpPr>
          <p:cNvPr id="19" name="Oválný popisek 18"/>
          <p:cNvSpPr/>
          <p:nvPr/>
        </p:nvSpPr>
        <p:spPr>
          <a:xfrm>
            <a:off x="154621" y="3050840"/>
            <a:ext cx="1501316" cy="857036"/>
          </a:xfrm>
          <a:prstGeom prst="wedgeEllipseCallout">
            <a:avLst>
              <a:gd name="adj1" fmla="val 61010"/>
              <a:gd name="adj2" fmla="val -9309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ělesný </a:t>
            </a:r>
            <a:r>
              <a:rPr lang="cs-CZ" dirty="0" smtClean="0">
                <a:solidFill>
                  <a:schemeClr val="tx1"/>
                </a:solidFill>
              </a:rPr>
              <a:t>stav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válný popisek 19"/>
          <p:cNvSpPr/>
          <p:nvPr/>
        </p:nvSpPr>
        <p:spPr>
          <a:xfrm>
            <a:off x="1521872" y="3892852"/>
            <a:ext cx="1635758" cy="801456"/>
          </a:xfrm>
          <a:prstGeom prst="wedgeEllipseCallout">
            <a:avLst>
              <a:gd name="adj1" fmla="val 6535"/>
              <a:gd name="adj2" fmla="val -19658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sychický </a:t>
            </a:r>
            <a:r>
              <a:rPr lang="cs-CZ" dirty="0">
                <a:solidFill>
                  <a:schemeClr val="tx1"/>
                </a:solidFill>
              </a:rPr>
              <a:t>stav</a:t>
            </a:r>
          </a:p>
        </p:txBody>
      </p:sp>
      <p:sp>
        <p:nvSpPr>
          <p:cNvPr id="21" name="Oválný popisek 20"/>
          <p:cNvSpPr/>
          <p:nvPr/>
        </p:nvSpPr>
        <p:spPr>
          <a:xfrm>
            <a:off x="3830098" y="3730091"/>
            <a:ext cx="1678006" cy="785875"/>
          </a:xfrm>
          <a:prstGeom prst="wedgeEllipseCallout">
            <a:avLst>
              <a:gd name="adj1" fmla="val -67130"/>
              <a:gd name="adj2" fmla="val -16712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polečnost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válný popisek 22"/>
          <p:cNvSpPr/>
          <p:nvPr/>
        </p:nvSpPr>
        <p:spPr>
          <a:xfrm>
            <a:off x="5292080" y="2807814"/>
            <a:ext cx="1728192" cy="872184"/>
          </a:xfrm>
          <a:prstGeom prst="wedgeEllipseCallout">
            <a:avLst>
              <a:gd name="adj1" fmla="val -122796"/>
              <a:gd name="adj2" fmla="val -685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stetičnost </a:t>
            </a:r>
            <a:r>
              <a:rPr lang="cs-CZ" dirty="0">
                <a:solidFill>
                  <a:schemeClr val="tx1"/>
                </a:solidFill>
              </a:rPr>
              <a:t>okolí</a:t>
            </a:r>
          </a:p>
        </p:txBody>
      </p:sp>
      <p:pic>
        <p:nvPicPr>
          <p:cNvPr id="2050" name="Picture 2" descr="C:\Users\lanc\AppData\Local\Microsoft\Windows\Temporary Internet Files\Content.IE5\2HLV18TT\MP900448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544">
            <a:off x="6655034" y="3369194"/>
            <a:ext cx="2127870" cy="14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lanc\AppData\Local\Microsoft\Windows\Temporary Internet Files\Content.IE5\OZH3UOHK\MP9004308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024">
            <a:off x="6252407" y="1314633"/>
            <a:ext cx="2096564" cy="1393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anc\AppData\Local\Microsoft\Windows\Temporary Internet Files\Content.IE5\2HLV18TT\MP9004421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301">
            <a:off x="5507845" y="3164030"/>
            <a:ext cx="2557822" cy="1700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nc\AppData\Local\Microsoft\Windows\Temporary Internet Files\Content.IE5\2HLV18TT\MP9003901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732">
            <a:off x="3767911" y="3199268"/>
            <a:ext cx="1376552" cy="19297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nc\AppData\Local\Microsoft\Windows\Temporary Internet Files\Content.IE5\46YONKTK\MP90042267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320">
            <a:off x="467543" y="2719785"/>
            <a:ext cx="2520279" cy="1699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anc\AppData\Local\Microsoft\Windows\Temporary Internet Files\Content.IE5\2HLV18TT\MP90044223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922">
            <a:off x="3162270" y="944797"/>
            <a:ext cx="1422374" cy="2133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02.3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Pětiúhelník 2"/>
          <p:cNvSpPr/>
          <p:nvPr/>
        </p:nvSpPr>
        <p:spPr>
          <a:xfrm>
            <a:off x="323528" y="1275606"/>
            <a:ext cx="1944216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1. </a:t>
            </a:r>
            <a:r>
              <a:rPr lang="cs-CZ" u="sng" dirty="0" smtClean="0">
                <a:solidFill>
                  <a:schemeClr val="tx1"/>
                </a:solidFill>
              </a:rPr>
              <a:t>fyzické </a:t>
            </a:r>
            <a:r>
              <a:rPr lang="cs-CZ" u="sng" dirty="0" smtClean="0">
                <a:solidFill>
                  <a:schemeClr val="tx1"/>
                </a:solidFill>
              </a:rPr>
              <a:t>zdraví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6" name="Výbuch 2 5"/>
          <p:cNvSpPr/>
          <p:nvPr/>
        </p:nvSpPr>
        <p:spPr>
          <a:xfrm rot="21234290">
            <a:off x="3520083" y="1289695"/>
            <a:ext cx="1872208" cy="119993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Výbuch 2 28"/>
          <p:cNvSpPr/>
          <p:nvPr/>
        </p:nvSpPr>
        <p:spPr>
          <a:xfrm rot="1091449">
            <a:off x="1043608" y="2489634"/>
            <a:ext cx="1872208" cy="119993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strava</a:t>
            </a:r>
          </a:p>
        </p:txBody>
      </p:sp>
      <p:sp>
        <p:nvSpPr>
          <p:cNvPr id="30" name="Výbuch 2 29"/>
          <p:cNvSpPr/>
          <p:nvPr/>
        </p:nvSpPr>
        <p:spPr>
          <a:xfrm rot="539456">
            <a:off x="5796136" y="3089603"/>
            <a:ext cx="2592288" cy="119993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</a:t>
            </a:r>
          </a:p>
        </p:txBody>
      </p:sp>
      <p:sp>
        <p:nvSpPr>
          <p:cNvPr id="31" name="Výbuch 2 30"/>
          <p:cNvSpPr/>
          <p:nvPr/>
        </p:nvSpPr>
        <p:spPr>
          <a:xfrm>
            <a:off x="2843808" y="3435846"/>
            <a:ext cx="2611936" cy="119993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prostředí</a:t>
            </a:r>
          </a:p>
        </p:txBody>
      </p:sp>
      <p:sp>
        <p:nvSpPr>
          <p:cNvPr id="32" name="Výbuch 2 31"/>
          <p:cNvSpPr/>
          <p:nvPr/>
        </p:nvSpPr>
        <p:spPr>
          <a:xfrm rot="21282512">
            <a:off x="6444208" y="927664"/>
            <a:ext cx="2160240" cy="119993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návyky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lanc\AppData\Local\Microsoft\Windows\Temporary Internet Files\Content.IE5\3OS7GAXL\MP9004097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823">
            <a:off x="5790668" y="3011681"/>
            <a:ext cx="2654974" cy="1779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nc\AppData\Local\Microsoft\Windows\Temporary Internet Files\Content.IE5\2HLV18TT\MP9002850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615">
            <a:off x="6588224" y="704122"/>
            <a:ext cx="1372271" cy="20897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nc\AppData\Local\Microsoft\Windows\Temporary Internet Files\Content.IE5\46YONKTK\MP9004101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01">
            <a:off x="3500819" y="2835157"/>
            <a:ext cx="1278266" cy="1922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nc\AppData\Local\Microsoft\Windows\Temporary Internet Files\Content.IE5\2HLV18TT\MP9003089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37">
            <a:off x="3386893" y="1053089"/>
            <a:ext cx="2370214" cy="1576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anc\AppData\Local\Microsoft\Windows\Temporary Internet Files\Content.IE5\3OS7GAXL\MP90043318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957">
            <a:off x="509660" y="2726250"/>
            <a:ext cx="2336067" cy="1557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7" name="Pětiúhelník 16"/>
          <p:cNvSpPr/>
          <p:nvPr/>
        </p:nvSpPr>
        <p:spPr>
          <a:xfrm>
            <a:off x="323528" y="1275606"/>
            <a:ext cx="2304256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2</a:t>
            </a:r>
            <a:r>
              <a:rPr lang="cs-CZ" u="sng" dirty="0" smtClean="0">
                <a:solidFill>
                  <a:schemeClr val="tx1"/>
                </a:solidFill>
              </a:rPr>
              <a:t>. </a:t>
            </a:r>
            <a:r>
              <a:rPr lang="cs-CZ" u="sng" dirty="0" smtClean="0">
                <a:solidFill>
                  <a:schemeClr val="tx1"/>
                </a:solidFill>
              </a:rPr>
              <a:t>psychické </a:t>
            </a:r>
            <a:r>
              <a:rPr lang="cs-CZ" u="sng" dirty="0" smtClean="0">
                <a:solidFill>
                  <a:schemeClr val="tx1"/>
                </a:solidFill>
              </a:rPr>
              <a:t>zdraví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2" name="12cípá hvězda 1"/>
          <p:cNvSpPr/>
          <p:nvPr/>
        </p:nvSpPr>
        <p:spPr>
          <a:xfrm rot="21155936">
            <a:off x="3344794" y="1197551"/>
            <a:ext cx="2398150" cy="976883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dpočinek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2cípá hvězda 18"/>
          <p:cNvSpPr/>
          <p:nvPr/>
        </p:nvSpPr>
        <p:spPr>
          <a:xfrm rot="21106537">
            <a:off x="525566" y="2659531"/>
            <a:ext cx="2304256" cy="976883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elaxace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2cípá hvězda 19"/>
          <p:cNvSpPr/>
          <p:nvPr/>
        </p:nvSpPr>
        <p:spPr>
          <a:xfrm rot="20445751">
            <a:off x="6226498" y="3307762"/>
            <a:ext cx="2304256" cy="976883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itové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zázemí</a:t>
            </a:r>
          </a:p>
        </p:txBody>
      </p:sp>
      <p:sp>
        <p:nvSpPr>
          <p:cNvPr id="22" name="12cípá hvězda 21"/>
          <p:cNvSpPr/>
          <p:nvPr/>
        </p:nvSpPr>
        <p:spPr>
          <a:xfrm rot="823760">
            <a:off x="3345185" y="3047259"/>
            <a:ext cx="2304256" cy="976883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stresu</a:t>
            </a:r>
          </a:p>
        </p:txBody>
      </p:sp>
      <p:sp>
        <p:nvSpPr>
          <p:cNvPr id="23" name="12cípá hvězda 22"/>
          <p:cNvSpPr/>
          <p:nvPr/>
        </p:nvSpPr>
        <p:spPr>
          <a:xfrm rot="1322861">
            <a:off x="6177612" y="1204640"/>
            <a:ext cx="2527121" cy="976883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rganizace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:\Users\lanc\AppData\Local\Microsoft\Windows\Temporary Internet Files\Content.IE5\2HLV18TT\MP9002850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236">
            <a:off x="6235647" y="3602716"/>
            <a:ext cx="2071940" cy="13916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nc\AppData\Local\Microsoft\Windows\Temporary Internet Files\Content.IE5\2HLV18TT\MP9004394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540">
            <a:off x="4506794" y="2017209"/>
            <a:ext cx="1417516" cy="2114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anc\AppData\Local\Microsoft\Windows\Temporary Internet Files\Content.IE5\46YONKTK\MP9004065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606">
            <a:off x="6444208" y="1030779"/>
            <a:ext cx="1872208" cy="1497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lanc\AppData\Local\Microsoft\Windows\Temporary Internet Files\Content.IE5\3OS7GAXL\MP9004422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65">
            <a:off x="1052747" y="3191458"/>
            <a:ext cx="2418811" cy="1612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anc\AppData\Local\Microsoft\Windows\Temporary Internet Files\Content.IE5\OZH3UOHK\MP90043310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817">
            <a:off x="2612595" y="1219360"/>
            <a:ext cx="1952066" cy="1258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504" y="516678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8" name="Pětiúhelník 27"/>
          <p:cNvSpPr/>
          <p:nvPr/>
        </p:nvSpPr>
        <p:spPr>
          <a:xfrm>
            <a:off x="323528" y="1275606"/>
            <a:ext cx="2088232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3. </a:t>
            </a:r>
            <a:r>
              <a:rPr lang="cs-CZ" u="sng" dirty="0" smtClean="0">
                <a:solidFill>
                  <a:schemeClr val="tx1"/>
                </a:solidFill>
              </a:rPr>
              <a:t>sociální </a:t>
            </a:r>
            <a:r>
              <a:rPr lang="cs-CZ" u="sng" dirty="0" smtClean="0">
                <a:solidFill>
                  <a:schemeClr val="tx1"/>
                </a:solidFill>
              </a:rPr>
              <a:t>pohoda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5" name="Čtyřiadvaceticípá hvězda 4"/>
          <p:cNvSpPr/>
          <p:nvPr/>
        </p:nvSpPr>
        <p:spPr>
          <a:xfrm rot="21206400">
            <a:off x="2843292" y="1194601"/>
            <a:ext cx="2029718" cy="100811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odinné zázemí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Čtyřiadvaceticípá hvězda 29"/>
          <p:cNvSpPr/>
          <p:nvPr/>
        </p:nvSpPr>
        <p:spPr>
          <a:xfrm rot="352622">
            <a:off x="4211514" y="2508419"/>
            <a:ext cx="2185704" cy="100811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řátelství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Čtyřiadvaceticípá hvězda 30"/>
          <p:cNvSpPr/>
          <p:nvPr/>
        </p:nvSpPr>
        <p:spPr>
          <a:xfrm rot="21239832">
            <a:off x="6399591" y="1177092"/>
            <a:ext cx="1872208" cy="100811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znání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Čtyřiadvaceticípá hvězda 31"/>
          <p:cNvSpPr/>
          <p:nvPr/>
        </p:nvSpPr>
        <p:spPr>
          <a:xfrm rot="928419">
            <a:off x="5973062" y="3607061"/>
            <a:ext cx="2725269" cy="936104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omunikace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Čtyřiadvaceticípá hvězda 32"/>
          <p:cNvSpPr/>
          <p:nvPr/>
        </p:nvSpPr>
        <p:spPr>
          <a:xfrm rot="21127253">
            <a:off x="1187624" y="3291830"/>
            <a:ext cx="2160240" cy="100811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lanc\AppData\Local\Microsoft\Windows\Temporary Internet Files\Content.IE5\2HLV18TT\MP9004117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147">
            <a:off x="3044974" y="3312030"/>
            <a:ext cx="2562989" cy="1707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nc\AppData\Local\Microsoft\Windows\Temporary Internet Files\Content.IE5\OZH3UOHK\MP9004004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235">
            <a:off x="612952" y="2044464"/>
            <a:ext cx="1975080" cy="19522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anc\AppData\Local\Microsoft\Windows\Temporary Internet Files\Content.IE5\3OS7GAXL\MP9004230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643">
            <a:off x="3347864" y="1168896"/>
            <a:ext cx="1851670" cy="18516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anc\AppData\Local\Microsoft\Windows\Temporary Internet Files\Content.IE5\2HLV18TT\MP90039935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520">
            <a:off x="6276337" y="800335"/>
            <a:ext cx="2112062" cy="2110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lanc\AppData\Local\Microsoft\Windows\Temporary Internet Files\Content.IE5\OZH3UOHK\MP90043093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379">
            <a:off x="5883823" y="3258481"/>
            <a:ext cx="2504601" cy="16632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306" y="535978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9" name="Pětiúhelník 18"/>
          <p:cNvSpPr/>
          <p:nvPr/>
        </p:nvSpPr>
        <p:spPr>
          <a:xfrm>
            <a:off x="323528" y="1275606"/>
            <a:ext cx="2160240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4</a:t>
            </a:r>
            <a:r>
              <a:rPr lang="cs-CZ" u="sng" dirty="0" smtClean="0">
                <a:solidFill>
                  <a:schemeClr val="tx1"/>
                </a:solidFill>
              </a:rPr>
              <a:t>. </a:t>
            </a:r>
            <a:r>
              <a:rPr lang="cs-CZ" u="sng" dirty="0" smtClean="0">
                <a:solidFill>
                  <a:schemeClr val="tx1"/>
                </a:solidFill>
              </a:rPr>
              <a:t>estetická </a:t>
            </a:r>
            <a:r>
              <a:rPr lang="cs-CZ" u="sng" dirty="0" smtClean="0">
                <a:solidFill>
                  <a:schemeClr val="tx1"/>
                </a:solidFill>
              </a:rPr>
              <a:t>pohoda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5" name="Výbuch 1 4"/>
          <p:cNvSpPr/>
          <p:nvPr/>
        </p:nvSpPr>
        <p:spPr>
          <a:xfrm rot="235168">
            <a:off x="3573227" y="1275606"/>
            <a:ext cx="2232248" cy="144016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omácí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Výbuch 1 20"/>
          <p:cNvSpPr/>
          <p:nvPr/>
        </p:nvSpPr>
        <p:spPr>
          <a:xfrm rot="572910">
            <a:off x="6372200" y="915566"/>
            <a:ext cx="2232248" cy="144016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ořádek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Výbuch 1 21"/>
          <p:cNvSpPr/>
          <p:nvPr/>
        </p:nvSpPr>
        <p:spPr>
          <a:xfrm rot="21197006">
            <a:off x="5770426" y="3020566"/>
            <a:ext cx="2232248" cy="144016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arevnost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Výbuch 1 22"/>
          <p:cNvSpPr/>
          <p:nvPr/>
        </p:nvSpPr>
        <p:spPr>
          <a:xfrm rot="485917">
            <a:off x="2843808" y="3579862"/>
            <a:ext cx="2232248" cy="144016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lid/hluk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Výbuch 1 23"/>
          <p:cNvSpPr/>
          <p:nvPr/>
        </p:nvSpPr>
        <p:spPr>
          <a:xfrm rot="490245">
            <a:off x="755576" y="1971303"/>
            <a:ext cx="2232248" cy="144016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racovní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nc\AppData\Local\Microsoft\Windows\Temporary Internet Files\Content.IE5\46YONKTK\MP9003372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348">
            <a:off x="6969967" y="907055"/>
            <a:ext cx="1972816" cy="1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Čtyřstranná šipka 2"/>
          <p:cNvSpPr/>
          <p:nvPr/>
        </p:nvSpPr>
        <p:spPr>
          <a:xfrm>
            <a:off x="3239852" y="1203598"/>
            <a:ext cx="2664296" cy="2664296"/>
          </a:xfrm>
          <a:prstGeom prst="quadArrow">
            <a:avLst>
              <a:gd name="adj1" fmla="val 4959"/>
              <a:gd name="adj2" fmla="val 9987"/>
              <a:gd name="adj3" fmla="val 1213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Ovál 1"/>
          <p:cNvSpPr/>
          <p:nvPr/>
        </p:nvSpPr>
        <p:spPr>
          <a:xfrm>
            <a:off x="3779912" y="1779662"/>
            <a:ext cx="1584176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cs-CZ" sz="17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pisek se šipkou doprava 3"/>
          <p:cNvSpPr/>
          <p:nvPr/>
        </p:nvSpPr>
        <p:spPr>
          <a:xfrm>
            <a:off x="1115616" y="2078267"/>
            <a:ext cx="1980220" cy="914958"/>
          </a:xfrm>
          <a:prstGeom prst="rightArrowCallout">
            <a:avLst>
              <a:gd name="adj1" fmla="val 13662"/>
              <a:gd name="adj2" fmla="val 16811"/>
              <a:gd name="adj3" fmla="val 18701"/>
              <a:gd name="adj4" fmla="val 6606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t</a:t>
            </a:r>
            <a:r>
              <a:rPr lang="cs-CZ" i="1" dirty="0" err="1" smtClean="0">
                <a:solidFill>
                  <a:schemeClr val="tx1"/>
                </a:solidFill>
              </a:rPr>
              <a:t>aking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smtClean="0">
                <a:solidFill>
                  <a:schemeClr val="tx1"/>
                </a:solidFill>
              </a:rPr>
              <a:t>care </a:t>
            </a:r>
            <a:r>
              <a:rPr lang="cs-CZ" i="1" dirty="0" err="1" smtClean="0">
                <a:solidFill>
                  <a:schemeClr val="tx1"/>
                </a:solidFill>
              </a:rPr>
              <a:t>of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body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15" name="Popisek se šipkou doleva 14"/>
          <p:cNvSpPr/>
          <p:nvPr/>
        </p:nvSpPr>
        <p:spPr>
          <a:xfrm>
            <a:off x="6052888" y="2078267"/>
            <a:ext cx="1903487" cy="889527"/>
          </a:xfrm>
          <a:prstGeom prst="leftArrowCallout">
            <a:avLst>
              <a:gd name="adj1" fmla="val 13977"/>
              <a:gd name="adj2" fmla="val 17284"/>
              <a:gd name="adj3" fmla="val 23898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t</a:t>
            </a:r>
            <a:r>
              <a:rPr lang="cs-CZ" i="1" dirty="0" err="1" smtClean="0">
                <a:solidFill>
                  <a:schemeClr val="tx1"/>
                </a:solidFill>
              </a:rPr>
              <a:t>aking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</a:rPr>
              <a:t>care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mind</a:t>
            </a:r>
          </a:p>
        </p:txBody>
      </p:sp>
      <p:sp>
        <p:nvSpPr>
          <p:cNvPr id="16" name="Vývojový diagram: předdefinovaný postup 15"/>
          <p:cNvSpPr/>
          <p:nvPr/>
        </p:nvSpPr>
        <p:spPr>
          <a:xfrm>
            <a:off x="2167552" y="555526"/>
            <a:ext cx="4808895" cy="576064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 in a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body.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pisek se šipkou nahoru 18"/>
          <p:cNvSpPr/>
          <p:nvPr/>
        </p:nvSpPr>
        <p:spPr>
          <a:xfrm>
            <a:off x="2699790" y="3939902"/>
            <a:ext cx="3744415" cy="1008112"/>
          </a:xfrm>
          <a:prstGeom prst="upArrowCallout">
            <a:avLst>
              <a:gd name="adj1" fmla="val 13662"/>
              <a:gd name="adj2" fmla="val 16496"/>
              <a:gd name="adj3" fmla="val 18386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h</a:t>
            </a:r>
            <a:r>
              <a:rPr lang="cs-CZ" i="1" dirty="0" err="1" smtClean="0">
                <a:solidFill>
                  <a:schemeClr val="tx1"/>
                </a:solidFill>
              </a:rPr>
              <a:t>aving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good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relationships</a:t>
            </a:r>
            <a:r>
              <a:rPr lang="cs-CZ" i="1" dirty="0">
                <a:solidFill>
                  <a:schemeClr val="tx1"/>
                </a:solidFill>
              </a:rPr>
              <a:t> and </a:t>
            </a:r>
            <a:r>
              <a:rPr lang="cs-CZ" i="1" dirty="0" err="1" smtClean="0">
                <a:solidFill>
                  <a:schemeClr val="tx1"/>
                </a:solidFill>
              </a:rPr>
              <a:t>pleasant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surroundings</a:t>
            </a:r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lanc\AppData\Local\Microsoft\Windows\Temporary Internet Files\Content.IE5\46YONKTK\MC9004127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19689"/>
            <a:ext cx="1526593" cy="20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nc\AppData\Local\Microsoft\Windows\Temporary Internet Files\Content.IE5\2HLV18TT\MC9003325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698">
            <a:off x="1460507" y="3230367"/>
            <a:ext cx="2277368" cy="12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c\AppData\Local\Microsoft\Windows\Temporary Internet Files\Content.IE5\OZH3UOHK\MC9001978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223">
            <a:off x="6029457" y="3097176"/>
            <a:ext cx="2242242" cy="16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4299"/>
              </p:ext>
            </p:extLst>
          </p:nvPr>
        </p:nvGraphicFramePr>
        <p:xfrm>
          <a:off x="107504" y="1027087"/>
          <a:ext cx="7416378" cy="394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189"/>
                <a:gridCol w="3708189"/>
              </a:tblGrid>
              <a:tr h="214716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Co znamená rčení „Ve zdravém těle zdravý duch“?</a:t>
                      </a: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tělo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má přednost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tělo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mysl jsou stejně důležité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duch má přednost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důležité není ani jedno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Jakou zkratku má Mezinárodní zdravotnická organizace?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WHO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WHY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HOW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WHEN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765825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Stres je…?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špatný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dobrý i špatný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vymyšlený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dobrý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 dobré zdraví nám stačí…?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mít dobré známky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jenom dobře jíst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dobře jíst, odpočívat, hýbat se, atd.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rodíme se s ním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02.9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 smtClean="0">
                <a:hlinkClick r:id="rId2"/>
              </a:rPr>
              <a:t>www.who.cz</a:t>
            </a:r>
            <a:r>
              <a:rPr lang="cs-CZ" dirty="0"/>
              <a:t> </a:t>
            </a:r>
            <a:r>
              <a:rPr lang="cs-CZ" dirty="0" smtClean="0"/>
              <a:t>(poslední přístup 18. 11. 2012)</a:t>
            </a:r>
          </a:p>
          <a:p>
            <a:pPr marL="342900" indent="-34290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3540</TotalTime>
  <Words>798</Words>
  <Application>Microsoft Office PowerPoint</Application>
  <PresentationFormat>Předvádění na obrazovce (16:9)</PresentationFormat>
  <Paragraphs>128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02.1  Zdravý způsob života</vt:lpstr>
      <vt:lpstr>02.2 Co již víme?</vt:lpstr>
      <vt:lpstr>02.3 Jaké si řekneme nové termíny a názvy?</vt:lpstr>
      <vt:lpstr>02.4 Co si řekneme nového?</vt:lpstr>
      <vt:lpstr>02.5 Procvičení a příklady</vt:lpstr>
      <vt:lpstr>02.6 Něco navíc pro šikovné</vt:lpstr>
      <vt:lpstr>02.7 CLIL</vt:lpstr>
      <vt:lpstr>02.8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285</cp:revision>
  <dcterms:created xsi:type="dcterms:W3CDTF">2010-10-18T18:21:56Z</dcterms:created>
  <dcterms:modified xsi:type="dcterms:W3CDTF">2013-01-16T20:47:50Z</dcterms:modified>
</cp:coreProperties>
</file>