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F73B"/>
    <a:srgbClr val="FFFF29"/>
    <a:srgbClr val="00CC66"/>
    <a:srgbClr val="00FF00"/>
    <a:srgbClr val="FF66FF"/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6391B7-AF40-458F-B4CC-8F4DEAED3FD5}" type="doc">
      <dgm:prSet loTypeId="urn:microsoft.com/office/officeart/2005/8/layout/radial6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1A783E2B-5845-4955-9218-C6A1AAD53E85}">
      <dgm:prSet phldrT="[Text]" custT="1"/>
      <dgm:spPr/>
      <dgm:t>
        <a:bodyPr/>
        <a:lstStyle/>
        <a:p>
          <a:r>
            <a:rPr lang="cs-CZ" sz="1200" smtClean="0">
              <a:latin typeface="Times New Roman" pitchFamily="18" charset="0"/>
              <a:cs typeface="Times New Roman" pitchFamily="18" charset="0"/>
            </a:rPr>
            <a:t>VLASTNOSTI OSOBNOSTI</a:t>
          </a:r>
          <a:endParaRPr lang="cs-CZ" sz="1200" dirty="0">
            <a:latin typeface="Times New Roman" pitchFamily="18" charset="0"/>
            <a:cs typeface="Times New Roman" pitchFamily="18" charset="0"/>
          </a:endParaRPr>
        </a:p>
      </dgm:t>
    </dgm:pt>
    <dgm:pt modelId="{0D38D7C5-14FE-48AD-92F3-107C2352E2BD}" type="parTrans" cxnId="{941B4068-854C-4F2C-B1EA-246B4F7CE1AA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090B40-20BC-47F5-9DB0-43E903E61808}" type="sibTrans" cxnId="{941B4068-854C-4F2C-B1EA-246B4F7CE1AA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EA55BD-0DF3-4194-92EE-5A7FFCAEA9A1}">
      <dgm:prSet phldrT="[Text]" custT="1"/>
      <dgm:spPr/>
      <dgm:t>
        <a:bodyPr/>
        <a:lstStyle/>
        <a:p>
          <a:r>
            <a:rPr lang="cs-CZ" sz="1400" smtClean="0">
              <a:latin typeface="Times New Roman" pitchFamily="18" charset="0"/>
              <a:cs typeface="Times New Roman" pitchFamily="18" charset="0"/>
            </a:rPr>
            <a:t>charakter</a:t>
          </a:r>
          <a:endParaRPr lang="cs-CZ" sz="1400" dirty="0">
            <a:latin typeface="Times New Roman" pitchFamily="18" charset="0"/>
            <a:cs typeface="Times New Roman" pitchFamily="18" charset="0"/>
          </a:endParaRPr>
        </a:p>
      </dgm:t>
    </dgm:pt>
    <dgm:pt modelId="{88C65E47-5A19-4B9F-B24D-438788BA08CF}" type="parTrans" cxnId="{BBD72301-79D6-48D7-9C74-85CB6C48D100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A65F78-9378-4F3E-9A83-782EF8CD5CDC}" type="sibTrans" cxnId="{BBD72301-79D6-48D7-9C74-85CB6C48D100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8D6729A-193D-4328-BD89-7A7DBF483263}">
      <dgm:prSet phldrT="[Text]" custT="1"/>
      <dgm:spPr/>
      <dgm:t>
        <a:bodyPr/>
        <a:lstStyle/>
        <a:p>
          <a:r>
            <a:rPr lang="cs-CZ" sz="1400" dirty="0" smtClean="0">
              <a:latin typeface="Times New Roman" pitchFamily="18" charset="0"/>
              <a:cs typeface="Times New Roman" pitchFamily="18" charset="0"/>
            </a:rPr>
            <a:t>temperament</a:t>
          </a:r>
          <a:endParaRPr lang="cs-CZ" sz="1400" dirty="0">
            <a:latin typeface="Times New Roman" pitchFamily="18" charset="0"/>
            <a:cs typeface="Times New Roman" pitchFamily="18" charset="0"/>
          </a:endParaRPr>
        </a:p>
      </dgm:t>
    </dgm:pt>
    <dgm:pt modelId="{A10B448A-47A9-4219-813C-98A0963AE0CC}" type="parTrans" cxnId="{FD7AA180-C937-4CCD-AEBB-266E93B67D8C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0CCCA2-5F2F-4B16-9997-0528E3098B7F}" type="sibTrans" cxnId="{FD7AA180-C937-4CCD-AEBB-266E93B67D8C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46D817-EFC9-460A-B535-48048FB6F34B}">
      <dgm:prSet phldrT="[Text]" custT="1"/>
      <dgm:spPr/>
      <dgm:t>
        <a:bodyPr/>
        <a:lstStyle/>
        <a:p>
          <a:r>
            <a:rPr lang="cs-CZ" sz="1400" dirty="0" smtClean="0">
              <a:latin typeface="Times New Roman" pitchFamily="18" charset="0"/>
              <a:cs typeface="Times New Roman" pitchFamily="18" charset="0"/>
            </a:rPr>
            <a:t>potřeby a zájmy</a:t>
          </a:r>
          <a:endParaRPr lang="cs-CZ" sz="1400" dirty="0">
            <a:latin typeface="Times New Roman" pitchFamily="18" charset="0"/>
            <a:cs typeface="Times New Roman" pitchFamily="18" charset="0"/>
          </a:endParaRPr>
        </a:p>
      </dgm:t>
    </dgm:pt>
    <dgm:pt modelId="{471FAAA1-BB61-4F21-829E-B64A491BB928}" type="parTrans" cxnId="{087EE902-98CD-467D-8D63-4671D2D85E16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CEDD1B-C245-4FF5-9AE2-8A55BFB1565E}" type="sibTrans" cxnId="{087EE902-98CD-467D-8D63-4671D2D85E16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7D5217C-6742-440D-8129-2657BBA91DF5}">
      <dgm:prSet phldrT="[Text]" custT="1"/>
      <dgm:spPr/>
      <dgm:t>
        <a:bodyPr/>
        <a:lstStyle/>
        <a:p>
          <a:r>
            <a:rPr lang="cs-CZ" sz="1400" dirty="0" smtClean="0">
              <a:latin typeface="Times New Roman" pitchFamily="18" charset="0"/>
              <a:cs typeface="Times New Roman" pitchFamily="18" charset="0"/>
            </a:rPr>
            <a:t>schopnosti</a:t>
          </a:r>
          <a:endParaRPr lang="cs-CZ" sz="1400" dirty="0">
            <a:latin typeface="Times New Roman" pitchFamily="18" charset="0"/>
            <a:cs typeface="Times New Roman" pitchFamily="18" charset="0"/>
          </a:endParaRPr>
        </a:p>
      </dgm:t>
    </dgm:pt>
    <dgm:pt modelId="{31CF54A7-81E0-4847-A3DD-64C53FA3042C}" type="parTrans" cxnId="{BC8B0D95-63F9-4B0C-B583-5338AE48775C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327F97-DBEF-47CE-917F-04805E6504FB}" type="sibTrans" cxnId="{BC8B0D95-63F9-4B0C-B583-5338AE48775C}">
      <dgm:prSet/>
      <dgm:spPr/>
      <dgm:t>
        <a:bodyPr/>
        <a:lstStyle/>
        <a:p>
          <a:endParaRPr lang="cs-CZ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2E6E77-1F83-4971-A010-C8DB03BA801B}" type="pres">
      <dgm:prSet presAssocID="{B46391B7-AF40-458F-B4CC-8F4DEAED3FD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2D2DFD1-FB23-4B1C-8132-02CD2E26583C}" type="pres">
      <dgm:prSet presAssocID="{1A783E2B-5845-4955-9218-C6A1AAD53E85}" presName="centerShape" presStyleLbl="node0" presStyleIdx="0" presStyleCnt="1" custScaleX="103470" custScaleY="70048"/>
      <dgm:spPr/>
      <dgm:t>
        <a:bodyPr/>
        <a:lstStyle/>
        <a:p>
          <a:endParaRPr lang="cs-CZ"/>
        </a:p>
      </dgm:t>
    </dgm:pt>
    <dgm:pt modelId="{C3DCB49C-121F-4A1E-97C9-FD45570A0846}" type="pres">
      <dgm:prSet presAssocID="{9AEA55BD-0DF3-4194-92EE-5A7FFCAEA9A1}" presName="node" presStyleLbl="node1" presStyleIdx="0" presStyleCnt="4" custScaleX="113115" custScaleY="6738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98CAFF-1512-428C-9A32-BD0347134A4C}" type="pres">
      <dgm:prSet presAssocID="{9AEA55BD-0DF3-4194-92EE-5A7FFCAEA9A1}" presName="dummy" presStyleCnt="0"/>
      <dgm:spPr/>
    </dgm:pt>
    <dgm:pt modelId="{D3E00230-A70D-4B1B-A082-CD6EC476C813}" type="pres">
      <dgm:prSet presAssocID="{E1A65F78-9378-4F3E-9A83-782EF8CD5CDC}" presName="sibTrans" presStyleLbl="sibTrans2D1" presStyleIdx="0" presStyleCnt="4"/>
      <dgm:spPr/>
      <dgm:t>
        <a:bodyPr/>
        <a:lstStyle/>
        <a:p>
          <a:endParaRPr lang="cs-CZ"/>
        </a:p>
      </dgm:t>
    </dgm:pt>
    <dgm:pt modelId="{8A2BBFDE-EF88-4966-AC3B-0322F9676896}" type="pres">
      <dgm:prSet presAssocID="{E8D6729A-193D-4328-BD89-7A7DBF483263}" presName="node" presStyleLbl="node1" presStyleIdx="1" presStyleCnt="4" custScaleX="140027" custScaleY="7018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C9CDF2-D617-434D-A5E8-0AFA1A0F57D7}" type="pres">
      <dgm:prSet presAssocID="{E8D6729A-193D-4328-BD89-7A7DBF483263}" presName="dummy" presStyleCnt="0"/>
      <dgm:spPr/>
    </dgm:pt>
    <dgm:pt modelId="{5903DF98-C2D8-4E0D-9B92-2819FFDA24BD}" type="pres">
      <dgm:prSet presAssocID="{310CCCA2-5F2F-4B16-9997-0528E3098B7F}" presName="sibTrans" presStyleLbl="sibTrans2D1" presStyleIdx="1" presStyleCnt="4"/>
      <dgm:spPr/>
      <dgm:t>
        <a:bodyPr/>
        <a:lstStyle/>
        <a:p>
          <a:endParaRPr lang="cs-CZ"/>
        </a:p>
      </dgm:t>
    </dgm:pt>
    <dgm:pt modelId="{BA19A16B-37CF-4A63-8860-727DB6CF2FFC}" type="pres">
      <dgm:prSet presAssocID="{9B46D817-EFC9-460A-B535-48048FB6F34B}" presName="node" presStyleLbl="node1" presStyleIdx="2" presStyleCnt="4" custScaleX="113115" custScaleY="624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5DE0CA-1646-4D2E-9DC8-6F699ED10523}" type="pres">
      <dgm:prSet presAssocID="{9B46D817-EFC9-460A-B535-48048FB6F34B}" presName="dummy" presStyleCnt="0"/>
      <dgm:spPr/>
    </dgm:pt>
    <dgm:pt modelId="{727EC318-49C4-4F92-8AE4-66104EAEF96C}" type="pres">
      <dgm:prSet presAssocID="{19CEDD1B-C245-4FF5-9AE2-8A55BFB1565E}" presName="sibTrans" presStyleLbl="sibTrans2D1" presStyleIdx="2" presStyleCnt="4"/>
      <dgm:spPr/>
      <dgm:t>
        <a:bodyPr/>
        <a:lstStyle/>
        <a:p>
          <a:endParaRPr lang="cs-CZ"/>
        </a:p>
      </dgm:t>
    </dgm:pt>
    <dgm:pt modelId="{5872A936-1C08-40D1-B437-8A2E14B436E3}" type="pres">
      <dgm:prSet presAssocID="{B7D5217C-6742-440D-8129-2657BBA91DF5}" presName="node" presStyleLbl="node1" presStyleIdx="3" presStyleCnt="4" custScaleX="113115" custScaleY="845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474532-60EB-40A7-9A71-5F6162298E17}" type="pres">
      <dgm:prSet presAssocID="{B7D5217C-6742-440D-8129-2657BBA91DF5}" presName="dummy" presStyleCnt="0"/>
      <dgm:spPr/>
    </dgm:pt>
    <dgm:pt modelId="{88CDC793-4389-456F-BA8E-1C4658888D25}" type="pres">
      <dgm:prSet presAssocID="{60327F97-DBEF-47CE-917F-04805E6504FB}" presName="sibTrans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352FE911-8610-44B9-85BD-C9A01F092FA1}" type="presOf" srcId="{E1A65F78-9378-4F3E-9A83-782EF8CD5CDC}" destId="{D3E00230-A70D-4B1B-A082-CD6EC476C813}" srcOrd="0" destOrd="0" presId="urn:microsoft.com/office/officeart/2005/8/layout/radial6"/>
    <dgm:cxn modelId="{E7590E6C-0D8F-4024-9021-E7A296032123}" type="presOf" srcId="{E8D6729A-193D-4328-BD89-7A7DBF483263}" destId="{8A2BBFDE-EF88-4966-AC3B-0322F9676896}" srcOrd="0" destOrd="0" presId="urn:microsoft.com/office/officeart/2005/8/layout/radial6"/>
    <dgm:cxn modelId="{C8F14D1C-DF9A-4DCF-A902-D752E5E91F98}" type="presOf" srcId="{B7D5217C-6742-440D-8129-2657BBA91DF5}" destId="{5872A936-1C08-40D1-B437-8A2E14B436E3}" srcOrd="0" destOrd="0" presId="urn:microsoft.com/office/officeart/2005/8/layout/radial6"/>
    <dgm:cxn modelId="{07A3B47B-E06E-4D55-A828-69E5ED81007C}" type="presOf" srcId="{B46391B7-AF40-458F-B4CC-8F4DEAED3FD5}" destId="{982E6E77-1F83-4971-A010-C8DB03BA801B}" srcOrd="0" destOrd="0" presId="urn:microsoft.com/office/officeart/2005/8/layout/radial6"/>
    <dgm:cxn modelId="{D442380B-7E4E-4E8E-806F-B4202C7EECCC}" type="presOf" srcId="{310CCCA2-5F2F-4B16-9997-0528E3098B7F}" destId="{5903DF98-C2D8-4E0D-9B92-2819FFDA24BD}" srcOrd="0" destOrd="0" presId="urn:microsoft.com/office/officeart/2005/8/layout/radial6"/>
    <dgm:cxn modelId="{2DE7E3A3-FFA5-403E-A83C-D4A3145E422C}" type="presOf" srcId="{1A783E2B-5845-4955-9218-C6A1AAD53E85}" destId="{B2D2DFD1-FB23-4B1C-8132-02CD2E26583C}" srcOrd="0" destOrd="0" presId="urn:microsoft.com/office/officeart/2005/8/layout/radial6"/>
    <dgm:cxn modelId="{941B4068-854C-4F2C-B1EA-246B4F7CE1AA}" srcId="{B46391B7-AF40-458F-B4CC-8F4DEAED3FD5}" destId="{1A783E2B-5845-4955-9218-C6A1AAD53E85}" srcOrd="0" destOrd="0" parTransId="{0D38D7C5-14FE-48AD-92F3-107C2352E2BD}" sibTransId="{6F090B40-20BC-47F5-9DB0-43E903E61808}"/>
    <dgm:cxn modelId="{087EE902-98CD-467D-8D63-4671D2D85E16}" srcId="{1A783E2B-5845-4955-9218-C6A1AAD53E85}" destId="{9B46D817-EFC9-460A-B535-48048FB6F34B}" srcOrd="2" destOrd="0" parTransId="{471FAAA1-BB61-4F21-829E-B64A491BB928}" sibTransId="{19CEDD1B-C245-4FF5-9AE2-8A55BFB1565E}"/>
    <dgm:cxn modelId="{0638120E-7F50-4FD0-BF46-22A05914956A}" type="presOf" srcId="{60327F97-DBEF-47CE-917F-04805E6504FB}" destId="{88CDC793-4389-456F-BA8E-1C4658888D25}" srcOrd="0" destOrd="0" presId="urn:microsoft.com/office/officeart/2005/8/layout/radial6"/>
    <dgm:cxn modelId="{BBD72301-79D6-48D7-9C74-85CB6C48D100}" srcId="{1A783E2B-5845-4955-9218-C6A1AAD53E85}" destId="{9AEA55BD-0DF3-4194-92EE-5A7FFCAEA9A1}" srcOrd="0" destOrd="0" parTransId="{88C65E47-5A19-4B9F-B24D-438788BA08CF}" sibTransId="{E1A65F78-9378-4F3E-9A83-782EF8CD5CDC}"/>
    <dgm:cxn modelId="{97A245D5-AF8D-485C-B351-DA4DC51F3CC1}" type="presOf" srcId="{19CEDD1B-C245-4FF5-9AE2-8A55BFB1565E}" destId="{727EC318-49C4-4F92-8AE4-66104EAEF96C}" srcOrd="0" destOrd="0" presId="urn:microsoft.com/office/officeart/2005/8/layout/radial6"/>
    <dgm:cxn modelId="{FD7AA180-C937-4CCD-AEBB-266E93B67D8C}" srcId="{1A783E2B-5845-4955-9218-C6A1AAD53E85}" destId="{E8D6729A-193D-4328-BD89-7A7DBF483263}" srcOrd="1" destOrd="0" parTransId="{A10B448A-47A9-4219-813C-98A0963AE0CC}" sibTransId="{310CCCA2-5F2F-4B16-9997-0528E3098B7F}"/>
    <dgm:cxn modelId="{BC8B0D95-63F9-4B0C-B583-5338AE48775C}" srcId="{1A783E2B-5845-4955-9218-C6A1AAD53E85}" destId="{B7D5217C-6742-440D-8129-2657BBA91DF5}" srcOrd="3" destOrd="0" parTransId="{31CF54A7-81E0-4847-A3DD-64C53FA3042C}" sibTransId="{60327F97-DBEF-47CE-917F-04805E6504FB}"/>
    <dgm:cxn modelId="{3C7B60DD-30B3-47BA-84F9-320358F06946}" type="presOf" srcId="{9AEA55BD-0DF3-4194-92EE-5A7FFCAEA9A1}" destId="{C3DCB49C-121F-4A1E-97C9-FD45570A0846}" srcOrd="0" destOrd="0" presId="urn:microsoft.com/office/officeart/2005/8/layout/radial6"/>
    <dgm:cxn modelId="{52C8686A-8AE1-4002-8678-A5E13B5EB71C}" type="presOf" srcId="{9B46D817-EFC9-460A-B535-48048FB6F34B}" destId="{BA19A16B-37CF-4A63-8860-727DB6CF2FFC}" srcOrd="0" destOrd="0" presId="urn:microsoft.com/office/officeart/2005/8/layout/radial6"/>
    <dgm:cxn modelId="{8EA04032-9C5D-49C9-A4CE-788B9EBDDB77}" type="presParOf" srcId="{982E6E77-1F83-4971-A010-C8DB03BA801B}" destId="{B2D2DFD1-FB23-4B1C-8132-02CD2E26583C}" srcOrd="0" destOrd="0" presId="urn:microsoft.com/office/officeart/2005/8/layout/radial6"/>
    <dgm:cxn modelId="{6F6FE87B-2BD0-4A06-A0BF-5479007D3578}" type="presParOf" srcId="{982E6E77-1F83-4971-A010-C8DB03BA801B}" destId="{C3DCB49C-121F-4A1E-97C9-FD45570A0846}" srcOrd="1" destOrd="0" presId="urn:microsoft.com/office/officeart/2005/8/layout/radial6"/>
    <dgm:cxn modelId="{5F592A28-D20E-4A1F-BAED-086F948D9002}" type="presParOf" srcId="{982E6E77-1F83-4971-A010-C8DB03BA801B}" destId="{9D98CAFF-1512-428C-9A32-BD0347134A4C}" srcOrd="2" destOrd="0" presId="urn:microsoft.com/office/officeart/2005/8/layout/radial6"/>
    <dgm:cxn modelId="{16858BB7-0281-45B4-B9A8-FAC15D1C777B}" type="presParOf" srcId="{982E6E77-1F83-4971-A010-C8DB03BA801B}" destId="{D3E00230-A70D-4B1B-A082-CD6EC476C813}" srcOrd="3" destOrd="0" presId="urn:microsoft.com/office/officeart/2005/8/layout/radial6"/>
    <dgm:cxn modelId="{E5B70B8D-625C-47A6-86AD-958D413CE6B3}" type="presParOf" srcId="{982E6E77-1F83-4971-A010-C8DB03BA801B}" destId="{8A2BBFDE-EF88-4966-AC3B-0322F9676896}" srcOrd="4" destOrd="0" presId="urn:microsoft.com/office/officeart/2005/8/layout/radial6"/>
    <dgm:cxn modelId="{E0378A6F-695A-4A53-820D-6E769E1B6102}" type="presParOf" srcId="{982E6E77-1F83-4971-A010-C8DB03BA801B}" destId="{83C9CDF2-D617-434D-A5E8-0AFA1A0F57D7}" srcOrd="5" destOrd="0" presId="urn:microsoft.com/office/officeart/2005/8/layout/radial6"/>
    <dgm:cxn modelId="{AFB43532-AF4F-46F4-AE2A-D287FDEC6622}" type="presParOf" srcId="{982E6E77-1F83-4971-A010-C8DB03BA801B}" destId="{5903DF98-C2D8-4E0D-9B92-2819FFDA24BD}" srcOrd="6" destOrd="0" presId="urn:microsoft.com/office/officeart/2005/8/layout/radial6"/>
    <dgm:cxn modelId="{77C97BA0-B1CB-4154-89A1-735FD5A4AE28}" type="presParOf" srcId="{982E6E77-1F83-4971-A010-C8DB03BA801B}" destId="{BA19A16B-37CF-4A63-8860-727DB6CF2FFC}" srcOrd="7" destOrd="0" presId="urn:microsoft.com/office/officeart/2005/8/layout/radial6"/>
    <dgm:cxn modelId="{9AD5D9C0-C85E-4D65-A166-FBEC6DB5602B}" type="presParOf" srcId="{982E6E77-1F83-4971-A010-C8DB03BA801B}" destId="{C55DE0CA-1646-4D2E-9DC8-6F699ED10523}" srcOrd="8" destOrd="0" presId="urn:microsoft.com/office/officeart/2005/8/layout/radial6"/>
    <dgm:cxn modelId="{AF5A111A-ED99-4E9A-A8FC-E43E6ABA8CCF}" type="presParOf" srcId="{982E6E77-1F83-4971-A010-C8DB03BA801B}" destId="{727EC318-49C4-4F92-8AE4-66104EAEF96C}" srcOrd="9" destOrd="0" presId="urn:microsoft.com/office/officeart/2005/8/layout/radial6"/>
    <dgm:cxn modelId="{A7B10D46-485D-4092-88D2-FBE25D618485}" type="presParOf" srcId="{982E6E77-1F83-4971-A010-C8DB03BA801B}" destId="{5872A936-1C08-40D1-B437-8A2E14B436E3}" srcOrd="10" destOrd="0" presId="urn:microsoft.com/office/officeart/2005/8/layout/radial6"/>
    <dgm:cxn modelId="{04EECF20-C7B8-48E0-95C7-8B52819F1544}" type="presParOf" srcId="{982E6E77-1F83-4971-A010-C8DB03BA801B}" destId="{C9474532-60EB-40A7-9A71-5F6162298E17}" srcOrd="11" destOrd="0" presId="urn:microsoft.com/office/officeart/2005/8/layout/radial6"/>
    <dgm:cxn modelId="{872CAFB3-EABC-436A-87C9-45EB6196A6A6}" type="presParOf" srcId="{982E6E77-1F83-4971-A010-C8DB03BA801B}" destId="{88CDC793-4389-456F-BA8E-1C4658888D2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DC793-4389-456F-BA8E-1C4658888D25}">
      <dsp:nvSpPr>
        <dsp:cNvPr id="0" name=""/>
        <dsp:cNvSpPr/>
      </dsp:nvSpPr>
      <dsp:spPr>
        <a:xfrm>
          <a:off x="1616012" y="479627"/>
          <a:ext cx="3113673" cy="311367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7EC318-49C4-4F92-8AE4-66104EAEF96C}">
      <dsp:nvSpPr>
        <dsp:cNvPr id="0" name=""/>
        <dsp:cNvSpPr/>
      </dsp:nvSpPr>
      <dsp:spPr>
        <a:xfrm>
          <a:off x="1616012" y="479627"/>
          <a:ext cx="3113673" cy="311367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03DF98-C2D8-4E0D-9B92-2819FFDA24BD}">
      <dsp:nvSpPr>
        <dsp:cNvPr id="0" name=""/>
        <dsp:cNvSpPr/>
      </dsp:nvSpPr>
      <dsp:spPr>
        <a:xfrm>
          <a:off x="1616012" y="479627"/>
          <a:ext cx="3113673" cy="3113673"/>
        </a:xfrm>
        <a:prstGeom prst="blockArc">
          <a:avLst>
            <a:gd name="adj1" fmla="val 0"/>
            <a:gd name="adj2" fmla="val 5400000"/>
            <a:gd name="adj3" fmla="val 4641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E00230-A70D-4B1B-A082-CD6EC476C813}">
      <dsp:nvSpPr>
        <dsp:cNvPr id="0" name=""/>
        <dsp:cNvSpPr/>
      </dsp:nvSpPr>
      <dsp:spPr>
        <a:xfrm>
          <a:off x="1616012" y="479627"/>
          <a:ext cx="3113673" cy="3113673"/>
        </a:xfrm>
        <a:prstGeom prst="blockArc">
          <a:avLst>
            <a:gd name="adj1" fmla="val 16200000"/>
            <a:gd name="adj2" fmla="val 0"/>
            <a:gd name="adj3" fmla="val 4641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D2DFD1-FB23-4B1C-8132-02CD2E26583C}">
      <dsp:nvSpPr>
        <dsp:cNvPr id="0" name=""/>
        <dsp:cNvSpPr/>
      </dsp:nvSpPr>
      <dsp:spPr>
        <a:xfrm>
          <a:off x="2431238" y="1534402"/>
          <a:ext cx="1483221" cy="100412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>
              <a:latin typeface="Times New Roman" pitchFamily="18" charset="0"/>
              <a:cs typeface="Times New Roman" pitchFamily="18" charset="0"/>
            </a:rPr>
            <a:t>VLASTNOSTI OSOBNOSTI</a:t>
          </a:r>
          <a:endParaRPr lang="cs-CZ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48451" y="1681452"/>
        <a:ext cx="1048795" cy="710023"/>
      </dsp:txXfrm>
    </dsp:sp>
    <dsp:sp modelId="{C3DCB49C-121F-4A1E-97C9-FD45570A0846}">
      <dsp:nvSpPr>
        <dsp:cNvPr id="0" name=""/>
        <dsp:cNvSpPr/>
      </dsp:nvSpPr>
      <dsp:spPr>
        <a:xfrm>
          <a:off x="2605330" y="177658"/>
          <a:ext cx="1135036" cy="67618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>
              <a:latin typeface="Times New Roman" pitchFamily="18" charset="0"/>
              <a:cs typeface="Times New Roman" pitchFamily="18" charset="0"/>
            </a:rPr>
            <a:t>charakter</a:t>
          </a:r>
          <a:endParaRPr lang="cs-CZ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552" y="276683"/>
        <a:ext cx="802592" cy="478135"/>
      </dsp:txXfrm>
    </dsp:sp>
    <dsp:sp modelId="{8A2BBFDE-EF88-4966-AC3B-0322F9676896}">
      <dsp:nvSpPr>
        <dsp:cNvPr id="0" name=""/>
        <dsp:cNvSpPr/>
      </dsp:nvSpPr>
      <dsp:spPr>
        <a:xfrm>
          <a:off x="3991021" y="1684313"/>
          <a:ext cx="1405080" cy="704301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Times New Roman" pitchFamily="18" charset="0"/>
              <a:cs typeface="Times New Roman" pitchFamily="18" charset="0"/>
            </a:rPr>
            <a:t>temperament</a:t>
          </a:r>
          <a:endParaRPr lang="cs-CZ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96790" y="1787455"/>
        <a:ext cx="993542" cy="498017"/>
      </dsp:txXfrm>
    </dsp:sp>
    <dsp:sp modelId="{BA19A16B-37CF-4A63-8860-727DB6CF2FFC}">
      <dsp:nvSpPr>
        <dsp:cNvPr id="0" name=""/>
        <dsp:cNvSpPr/>
      </dsp:nvSpPr>
      <dsp:spPr>
        <a:xfrm>
          <a:off x="2605330" y="3243789"/>
          <a:ext cx="1135036" cy="626776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Times New Roman" pitchFamily="18" charset="0"/>
              <a:cs typeface="Times New Roman" pitchFamily="18" charset="0"/>
            </a:rPr>
            <a:t>potřeby a zájmy</a:t>
          </a:r>
          <a:endParaRPr lang="cs-CZ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552" y="3335578"/>
        <a:ext cx="802592" cy="443198"/>
      </dsp:txXfrm>
    </dsp:sp>
    <dsp:sp modelId="{5872A936-1C08-40D1-B437-8A2E14B436E3}">
      <dsp:nvSpPr>
        <dsp:cNvPr id="0" name=""/>
        <dsp:cNvSpPr/>
      </dsp:nvSpPr>
      <dsp:spPr>
        <a:xfrm>
          <a:off x="1084617" y="1612307"/>
          <a:ext cx="1135036" cy="848314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Times New Roman" pitchFamily="18" charset="0"/>
              <a:cs typeface="Times New Roman" pitchFamily="18" charset="0"/>
            </a:rPr>
            <a:t>schopnosti</a:t>
          </a:r>
          <a:endParaRPr lang="cs-CZ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50839" y="1736540"/>
        <a:ext cx="802592" cy="599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s.wikipedia.org/wiki/Temperamen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blog.snelling.com/2012/06/a-workers-temperament-impacts-the-workpla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2978785" cy="5708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5496" y="483518"/>
            <a:ext cx="755463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Podobnost a odlišnost lidí (psychologie osobnosti)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203598"/>
            <a:ext cx="3919923" cy="126498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Každý z nás se v běžných životních situacích projevuje odlišně.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Někdy se radujeme, jindy nás ledacos naštve, občas se nudíme, …</a:t>
            </a:r>
          </a:p>
        </p:txBody>
      </p:sp>
      <p:pic>
        <p:nvPicPr>
          <p:cNvPr id="1027" name="Picture 3" descr="C:\Users\Eva Zralá\AppData\Local\Microsoft\Windows\Temporary Internet Files\Content.IE5\EUZ7C3HW\MC90038354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62292" y="1092488"/>
            <a:ext cx="1127840" cy="111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va Zralá\AppData\Local\Microsoft\Windows\Temporary Internet Files\Content.IE5\I63F7OTC\MC90038922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2716510"/>
            <a:ext cx="1038525" cy="150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Eva Zralá\AppData\Local\Microsoft\Windows\Temporary Internet Files\Content.IE5\I63F7OTC\MC90039099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25763"/>
            <a:ext cx="792088" cy="1385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Eva Zralá\AppData\Local\Microsoft\Windows\Temporary Internet Files\Content.IE5\YVLV21P1\MC90038916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93437"/>
            <a:ext cx="1314330" cy="125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Eva Zralá\AppData\Local\Microsoft\Windows\Temporary Internet Files\Content.IE5\EUZ7C3HW\MC90039099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5659" y="1703832"/>
            <a:ext cx="936104" cy="112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Eva Zralá\AppData\Local\Microsoft\Windows\Temporary Internet Files\Content.IE5\EUZ7C3HW\MC90038358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8304" y="3075806"/>
            <a:ext cx="1043536" cy="139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5224264" y="3075806"/>
            <a:ext cx="2151856" cy="983873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Proč nereagují všichni lidé stejně?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92291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1849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Osobnost, vlastnosti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osobnosti, temperament, charakter, schopnosti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inteligence.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zabývající se podobnostmi a odlišnostmi lidí z hlediska psychologie osobnosti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508636"/>
            <a:ext cx="590465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.2 Co již víme o etapách lidského života?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2" y="1277347"/>
            <a:ext cx="3240358" cy="646331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Člověk se mění v průběhu celého svého života.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Poznává nové věci, učí se, získává vědomosti, utváří si dovednosti.</a:t>
            </a:r>
          </a:p>
        </p:txBody>
      </p:sp>
      <p:pic>
        <p:nvPicPr>
          <p:cNvPr id="9" name="Obrázek 8" descr="img004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07904" y="1277347"/>
            <a:ext cx="5400599" cy="3742675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51522" y="2283718"/>
            <a:ext cx="3240358" cy="461665"/>
          </a:xfrm>
          <a:prstGeom prst="rect">
            <a:avLst/>
          </a:prstGeom>
          <a:ln>
            <a:solidFill>
              <a:srgbClr val="0070C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Proč jsou mezi lidmi často velké rozdíly?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Jak nás může ovlivnit prostředí, v němž žijeme?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56176" y="836369"/>
            <a:ext cx="2161358" cy="27699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ETAPY LIDSKÉHO ŽIVOTA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3302863"/>
            <a:ext cx="3168352" cy="276999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To, jací jsme a jakými budeme, ovlivňují :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67544" y="4198317"/>
            <a:ext cx="1152128" cy="461665"/>
          </a:xfrm>
          <a:prstGeom prst="wedgeRectCallout">
            <a:avLst>
              <a:gd name="adj1" fmla="val 43238"/>
              <a:gd name="adj2" fmla="val -130315"/>
            </a:avLst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vrozené 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předpoklady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979712" y="4187284"/>
            <a:ext cx="1296144" cy="461665"/>
          </a:xfrm>
          <a:prstGeom prst="wedgeRectCallout">
            <a:avLst>
              <a:gd name="adj1" fmla="val -40137"/>
              <a:gd name="adj2" fmla="val -130315"/>
            </a:avLst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prostředí, v němž vyrůstáme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0290" y="492443"/>
            <a:ext cx="678395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80259" y="782583"/>
            <a:ext cx="108012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OSOBNOST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932040" y="1347613"/>
            <a:ext cx="1800200" cy="461665"/>
          </a:xfrm>
          <a:prstGeom prst="wedgeRectCallout">
            <a:avLst>
              <a:gd name="adj1" fmla="val 34614"/>
              <a:gd name="adj2" fmla="val -10577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společensky významný člověk (celebrita)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804248" y="1347612"/>
            <a:ext cx="2232248" cy="461665"/>
          </a:xfrm>
          <a:prstGeom prst="wedgeRectCallout">
            <a:avLst>
              <a:gd name="adj1" fmla="val -33602"/>
              <a:gd name="adj2" fmla="val -10577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každý z nás jsme osobností (jsme jedineční a neopakovatelní)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31351852"/>
              </p:ext>
            </p:extLst>
          </p:nvPr>
        </p:nvGraphicFramePr>
        <p:xfrm>
          <a:off x="-900608" y="843558"/>
          <a:ext cx="6480720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ovéPole 13"/>
          <p:cNvSpPr txBox="1"/>
          <p:nvPr/>
        </p:nvSpPr>
        <p:spPr>
          <a:xfrm rot="10800000">
            <a:off x="5148064" y="1923678"/>
            <a:ext cx="2662612" cy="576064"/>
          </a:xfrm>
          <a:prstGeom prst="bentArrow">
            <a:avLst>
              <a:gd name="adj1" fmla="val 47409"/>
              <a:gd name="adj2" fmla="val 50000"/>
              <a:gd name="adj3" fmla="val 41807"/>
              <a:gd name="adj4" fmla="val 4375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381248" y="2073210"/>
            <a:ext cx="219624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VLASTNOSTI OSOBNOSTI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932040" y="2571749"/>
            <a:ext cx="3096344" cy="646331"/>
          </a:xfrm>
          <a:prstGeom prst="rect">
            <a:avLst/>
          </a:prstGeom>
          <a:solidFill>
            <a:srgbClr val="00CC66"/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temperament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způsob reagování člověka na různé podněty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je spíše vrozený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156176" y="3340240"/>
            <a:ext cx="2915816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charakter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povaha („morální pevnost“)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utváří se v průběhu života (zejména v předškolním a školním věku - výchovou)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813307" y="3340239"/>
            <a:ext cx="2237466" cy="830997"/>
          </a:xfrm>
          <a:prstGeom prst="rect">
            <a:avLst/>
          </a:prstGeom>
          <a:solidFill>
            <a:srgbClr val="AAF73B"/>
          </a:solidFill>
          <a:ln>
            <a:solidFill>
              <a:srgbClr val="00FF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potřeby a zájmy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pohnutky -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motivy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koníčky - předcházení nudě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souvisejí s našimi 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hodnotami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08005" y="4261033"/>
            <a:ext cx="3060339" cy="830997"/>
          </a:xfrm>
          <a:prstGeom prst="rect">
            <a:avLst/>
          </a:prstGeom>
          <a:solidFill>
            <a:schemeClr val="accent6"/>
          </a:solidFill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schopnosti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předpoklad pro vykonávání určité činnosti</a:t>
            </a:r>
          </a:p>
          <a:p>
            <a:pPr marL="171450" indent="-171450">
              <a:buFontTx/>
              <a:buChar char="-"/>
            </a:pP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vlohy  → schopnosti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 dovednosti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stupně: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nadání – talent - genialita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Graphic spid="2" grpId="0">
        <p:bldAsOne/>
      </p:bldGraphic>
      <p:bldP spid="14" grpId="0" animBg="1"/>
      <p:bldP spid="13" grpId="0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4627" y="492443"/>
            <a:ext cx="4063317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ázek 8" descr="img075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3688" y="1635646"/>
            <a:ext cx="5544616" cy="3240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ovéPole 9"/>
          <p:cNvSpPr txBox="1"/>
          <p:nvPr/>
        </p:nvSpPr>
        <p:spPr>
          <a:xfrm>
            <a:off x="179512" y="1347614"/>
            <a:ext cx="1872208" cy="954107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MELANCHOLIK</a:t>
            </a:r>
          </a:p>
          <a:p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přemýšlivý a zasněný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živel 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voda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barva 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modrá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79512" y="3363838"/>
            <a:ext cx="1872208" cy="954107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CC66"/>
                </a:solidFill>
                <a:latin typeface="Times New Roman" pitchFamily="18" charset="0"/>
                <a:cs typeface="Times New Roman" pitchFamily="18" charset="0"/>
              </a:rPr>
              <a:t>FLEGMATIK</a:t>
            </a:r>
          </a:p>
          <a:p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klidný a rozvážný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živel 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země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barva 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zelená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732240" y="1347614"/>
            <a:ext cx="1872208" cy="954107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CHOLERIK</a:t>
            </a:r>
          </a:p>
          <a:p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aktivní a vznětlivý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živel 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oheň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barva 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červená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804248" y="3417262"/>
            <a:ext cx="1872208" cy="954107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>
            <a:glow rad="101600">
              <a:srgbClr val="FFFF29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SANGVINIK</a:t>
            </a:r>
            <a:endParaRPr lang="cs-CZ" sz="1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bezstarostný a radostný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živel 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vzduch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barva –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žlutá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419872" y="1070615"/>
            <a:ext cx="2088232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TYPY TEMPERAMENTŮ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lačítko akce: Informace 2">
            <a:hlinkClick r:id="rId4" highlightClick="1"/>
          </p:cNvPr>
          <p:cNvSpPr/>
          <p:nvPr/>
        </p:nvSpPr>
        <p:spPr>
          <a:xfrm>
            <a:off x="5724128" y="838042"/>
            <a:ext cx="504056" cy="509572"/>
          </a:xfrm>
          <a:prstGeom prst="actionButtonInform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5496" y="483518"/>
            <a:ext cx="381642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19" y="1131590"/>
            <a:ext cx="5904657" cy="1015663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Pokus se určit, o jaký typ temperamentu se jedná: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hovorný, vnímavý, nesoustředěný, lehkomyslný, společenský, bezstarostný, optimistický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pasivní, rozvážný, spolehlivý, pomalý, lhostejný, klidný, necitlivý, trpělivý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náladový, tichý, věrný, nedůvěřivý, obětavý, vážný, citlivý, uzavřený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aktivní, soutěživý, nedůtklivý, vznětlivý, výkonný, žárlivý, samostatný, netrpělivý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2355726"/>
            <a:ext cx="3024336" cy="1200329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Vysvětli podstatu následujících rčení a urči, ke kterému typu temperamentu se hodí: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Má horkou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krev.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Krev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se v 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něm vařila.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Může se na něm dříví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štípat.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Mouchy, snězte si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mě.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48636" y="1124039"/>
            <a:ext cx="1251756" cy="1015663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sangvinik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flegmatik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melancholik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cholerik</a:t>
            </a:r>
          </a:p>
        </p:txBody>
      </p:sp>
      <p:pic>
        <p:nvPicPr>
          <p:cNvPr id="4099" name="Picture 3" descr="C:\Users\Eva Zralá\AppData\Local\Microsoft\Windows\Temporary Internet Files\Content.IE5\I63F7OTC\MC90007872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423130"/>
            <a:ext cx="437982" cy="158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Eva Zralá\AppData\Local\Microsoft\Windows\Temporary Internet Files\Content.IE5\I63F7OTC\MC90007872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841" y="401738"/>
            <a:ext cx="756551" cy="94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Eva Zralá\AppData\Local\Microsoft\Windows\Temporary Internet Files\Content.IE5\I63F7OTC\MC90007873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61" y="699542"/>
            <a:ext cx="353579" cy="76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4139952" y="2499742"/>
            <a:ext cx="4211961" cy="1015663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Má horkou krev = snadno vzplane (cholerik).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Krev se v něm vařila =  dostal vztek (cholerik).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Může se na něm dříví štípat = nechá si všechno líbit (flegmatik).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Mouchy, snězte si mě – je mi všechno jedno (flegmatik).</a:t>
            </a:r>
          </a:p>
        </p:txBody>
      </p:sp>
      <p:pic>
        <p:nvPicPr>
          <p:cNvPr id="4102" name="Picture 6" descr="C:\Users\Eva Zralá\AppData\Local\Microsoft\Windows\Temporary Internet Files\Content.IE5\YVLV21P1\MC90007882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51670"/>
            <a:ext cx="870030" cy="96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838582" y="3708455"/>
            <a:ext cx="6010053" cy="1200329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 definicím přiřaď správné pojmy: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rozumová schopnost řešit obtížné nebo nově vzniklé situace	MENSA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vrozené předpoklady k nadprůměrnému výkonu		TALENT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zcela výjimečně rozvinuté schopnosti			INTELIGENCE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mimořádně rozvinutý talent				NADÁNÍ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společnost sdružující nadprůměrně inteligentní lidi		GENIALITA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4644008" y="4083918"/>
            <a:ext cx="79208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627784" y="4591327"/>
            <a:ext cx="280831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3275856" y="4227934"/>
            <a:ext cx="2224846" cy="169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4040052" y="4083918"/>
            <a:ext cx="1396044" cy="680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3855370" y="4184690"/>
            <a:ext cx="1645332" cy="376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3" name="Picture 7" descr="C:\Users\Eva Zralá\AppData\Local\Microsoft\Windows\Temporary Internet Files\Content.IE5\EUZ7C3HW\MC90031822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283" y="3599922"/>
            <a:ext cx="989217" cy="142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483518"/>
            <a:ext cx="403244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55777" y="937046"/>
            <a:ext cx="6552727" cy="4154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Je dána řada čísel: 1, 5, 2, 7, 9, 1, 5, 2, 7 ...  doplň řadu.		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b) 1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d) 3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Kolik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malých krychlí o hraně 2cm se vejde do krychle o objemu 64 cm krychlových?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4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c)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d) 10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Vyber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protiklad slova skromný:			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bohatý	b) hamižný	c) lakomý 	d) rozdavačný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Písmeno E má hodnotu 5, CH má hodnotu 9, O má hodnotu 16. Jakou hodnotu má S?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20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c)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d) 24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Které z uvedených zvířat do skupiny kos, pes, los, rys nepatří?	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kos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pes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c)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los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d) rys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Kladivo a hřebík je podobné jako...?			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pštros a písek     b) kámen a baterka    c) sekera a poleno   d) člověk a hrnek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Které slovo se nehodí do skupiny: voda, země, oheň, dřevo?	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voda	b) země	c) oheň	d) dřevo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Honza je silnější než Vojta ale slabší než Jarda. Vojta je silnější než Tomáš. Kdo je třetí nejsilnější?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Honza	b) Vojta	c) Tomáš	d) Jarda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Narození a smrt jsou jako ...			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oheň a voda  b) dřevo a hlína   c) pila a vzduch   d) kráva a tele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Modrá se žlutou mají nejvíce společného s ...?		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fialovou 	b) červenou 	c) černou 	d) zelenou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Kolik nohou má vesmírná kočka? (Má jich stejně jako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pětinohej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králík.)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3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c) 5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Eva Zralá\AppData\Local\Microsoft\Windows\Temporary Internet Files\Content.IE5\E93304AY\MC90044152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795886"/>
            <a:ext cx="1224136" cy="126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79512" y="1131590"/>
            <a:ext cx="2160241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Pokus se správně odpovědět na vybrané otázky z IQ testu.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5496" y="1901026"/>
            <a:ext cx="2448272" cy="30469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5496" y="2085692"/>
            <a:ext cx="2448272" cy="2862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c)  9  číslice se opakují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c)  8 malá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krychle o hraně 2cm má objem 8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cs-CZ" sz="1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velké krychle se jich vejde 64/8=8.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b) hamižný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a) 20 podle pořadí v abecedě bez háčků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a) kos – je to pták, ostatní savci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c) sekera a poleno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d) dřevo – nepatří mezi živly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b) Vojta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a) oheň a voda – protiklady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d) zelená – vznikne smícháním modré a žluté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c) 5 stejně jako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pětinohej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králík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.7 CLIL (Temperament)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4048" y="411510"/>
            <a:ext cx="3024336" cy="4708981"/>
          </a:xfrm>
          <a:prstGeom prst="rect">
            <a:avLst/>
          </a:prstGeom>
          <a:gradFill flip="none" rotWithShape="1">
            <a:gsLst>
              <a:gs pos="0">
                <a:srgbClr val="AAF73B">
                  <a:tint val="66000"/>
                  <a:satMod val="160000"/>
                </a:srgbClr>
              </a:gs>
              <a:gs pos="50000">
                <a:srgbClr val="AAF73B">
                  <a:tint val="44500"/>
                  <a:satMod val="160000"/>
                </a:srgbClr>
              </a:gs>
              <a:gs pos="100000">
                <a:srgbClr val="AAF73B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moody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anxious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rigid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sober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reserved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unsociable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quiet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touchy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restless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excitable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changeable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careful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thoughtful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peaceful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reliable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even-tempered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calm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sociable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outgoing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talkative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responsive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easygoing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lively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carefree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leadership</a:t>
            </a:r>
          </a:p>
        </p:txBody>
      </p:sp>
      <p:pic>
        <p:nvPicPr>
          <p:cNvPr id="5124" name="Picture 4" descr="http://blog.snelling.com/files/2012/06/personality-and-individual-differences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4" b="96909" l="727" r="97455">
                        <a14:foregroundMark x1="25818" y1="30909" x2="45273" y2="19455"/>
                        <a14:foregroundMark x1="11091" y1="41273" x2="44364" y2="9455"/>
                        <a14:foregroundMark x1="30727" y1="13273" x2="58364" y2="10000"/>
                        <a14:foregroundMark x1="25455" y1="18909" x2="12909" y2="54545"/>
                        <a14:foregroundMark x1="46182" y1="92182" x2="59273" y2="84364"/>
                        <a14:foregroundMark x1="74727" y1="53818" x2="84727" y2="450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655"/>
          <a:stretch/>
        </p:blipFill>
        <p:spPr bwMode="auto">
          <a:xfrm>
            <a:off x="-36512" y="733504"/>
            <a:ext cx="4608512" cy="439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6130489" y="411510"/>
            <a:ext cx="1565920" cy="470898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náladový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úzkostlivý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přísný</a:t>
            </a: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střízlivý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odměřený</a:t>
            </a: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nespolečenský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tichý</a:t>
            </a: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nedůtklivý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neklidný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vzrušivý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proměnlivý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opatrný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přemýšlivý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mírumilovný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spolehlivý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vyrovnaný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klidný</a:t>
            </a: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společenský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vstřícný</a:t>
            </a: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povídavý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vnímavý</a:t>
            </a: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ležérní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živý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bezstarostný</a:t>
            </a:r>
            <a:br>
              <a:rPr lang="cs-CZ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vůdčí postavení</a:t>
            </a:r>
            <a:endParaRPr lang="cs-CZ" sz="12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124540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758379"/>
              </p:ext>
            </p:extLst>
          </p:nvPr>
        </p:nvGraphicFramePr>
        <p:xfrm>
          <a:off x="179512" y="1131590"/>
          <a:ext cx="7416824" cy="387096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998290"/>
                <a:gridCol w="4418534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Doplň následující tvrzení: </a:t>
                      </a:r>
                      <a:r>
                        <a:rPr lang="cs-CZ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Každý z nás jsme osobností, jsme…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originální a inteligentní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subjektivní a reální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objektivní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realističtí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jedineční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neopakovatelní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Kterému typu</a:t>
                      </a:r>
                      <a:r>
                        <a:rPr lang="cs-CZ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temperamentu odpovídá následující charakteristika: </a:t>
                      </a:r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bezstarostný, vnímavý, společenský a hovorný optimista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melancholik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sangvinik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cholerik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flegmatik</a:t>
                      </a: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Mezi vlastnosti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osobnosti </a:t>
                      </a:r>
                      <a:r>
                        <a:rPr lang="cs-CZ" sz="16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nepatří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schopnosti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vnímání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temperament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charakter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Mensa</a:t>
                      </a:r>
                      <a:r>
                        <a:rPr lang="cs-CZ" sz="16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je mezinárodní organizace sdružující lidi s nadprůměrným:</a:t>
                      </a:r>
                      <a:endParaRPr lang="cs-CZ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inteligenčním kvocientem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prospěchem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talentem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sluchem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8172400" y="1515437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Eva Zralá\AppData\Local\Microsoft\Windows\Temporary Internet Files\Content.IE5\E93304AY\MC90033423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693" y="3391896"/>
            <a:ext cx="1998998" cy="155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203598"/>
            <a:ext cx="8712968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Valenta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Milan: Občanská výchova pro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ročník,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vydání, Praha, Práce,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1998,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80-208-0459-5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Janošková, Dagmar a kol.: Občanská výchova 8 s blokem Rodinná výchova pro základní školy a víceletá gymnázia, 1. vydání, Plzeň, FRAUS, 2005,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80-7238-393-0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4, 5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http://blog.snelling.com/2012/06/a-workers-temperament-impacts-the-workplace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slide7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kliparty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9601</TotalTime>
  <Words>1111</Words>
  <Application>Microsoft Office PowerPoint</Application>
  <PresentationFormat>Předvádění na obrazovce (16:9)</PresentationFormat>
  <Paragraphs>227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9.8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Jitka Šolcová</cp:lastModifiedBy>
  <cp:revision>249</cp:revision>
  <dcterms:created xsi:type="dcterms:W3CDTF">2010-10-18T18:21:56Z</dcterms:created>
  <dcterms:modified xsi:type="dcterms:W3CDTF">2012-08-13T09:05:39Z</dcterms:modified>
</cp:coreProperties>
</file>