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66FF"/>
    <a:srgbClr val="00FF00"/>
    <a:srgbClr val="512373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Světlý styl 1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92" y="-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1707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37682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0"/>
            <a:lum/>
          </a:blip>
          <a:srcRect/>
          <a:stretch>
            <a:fillRect t="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wmf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nastrani.cz/pro-rodice/vychovne-poradenstvi" TargetMode="External"/><Relationship Id="rId5" Type="http://schemas.openxmlformats.org/officeDocument/2006/relationships/image" Target="../media/image16.jpeg"/><Relationship Id="rId4" Type="http://schemas.openxmlformats.org/officeDocument/2006/relationships/hyperlink" Target="http://www.zsnastrani.cz/pro-rodice/skolni-psycholo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zsnastrani.cz/pro-rodice" TargetMode="External"/><Relationship Id="rId3" Type="http://schemas.openxmlformats.org/officeDocument/2006/relationships/hyperlink" Target="http://hubblesite.org/" TargetMode="External"/><Relationship Id="rId7" Type="http://schemas.openxmlformats.org/officeDocument/2006/relationships/hyperlink" Target="http://cs.wikipedia.org/wiki/Sexismu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cs.wikipedia.org/wiki/Feminismus" TargetMode="External"/><Relationship Id="rId5" Type="http://schemas.openxmlformats.org/officeDocument/2006/relationships/hyperlink" Target="http://cs.wikipedia.org/wiki/Diskriminace" TargetMode="External"/><Relationship Id="rId4" Type="http://schemas.openxmlformats.org/officeDocument/2006/relationships/hyperlink" Target="http://cs.wikipedia.org/wiki/%C5%A0ikan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Mgr. Eva Zralá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/>
          </a:p>
        </p:txBody>
      </p:sp>
      <p:pic>
        <p:nvPicPr>
          <p:cNvPr id="5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0740" y="4550290"/>
            <a:ext cx="2978785" cy="57086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5496" y="483518"/>
            <a:ext cx="4320480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.1 Lidská setkání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Eva Zralá\AppData\Local\Microsoft\Windows\Temporary Internet Files\Content.IE5\E93304AY\MP900427741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2205" y="699542"/>
            <a:ext cx="2950275" cy="3688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395536" y="1317997"/>
            <a:ext cx="2340261" cy="46166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Lidé jsou si v mnohém podobní, v mnohém se naopak odlišují.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259632" y="3507854"/>
            <a:ext cx="4320480" cy="46166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I přes všechny vnější a vnitřní odlišnosti nikdy nezapomínejme na to, že VŠICHNI LIDÉ JSOU SI ROVNI.</a:t>
            </a:r>
          </a:p>
        </p:txBody>
      </p:sp>
      <p:pic>
        <p:nvPicPr>
          <p:cNvPr id="1028" name="Picture 4" descr="C:\Users\Eva Zralá\AppData\Local\Microsoft\Windows\Temporary Internet Files\Content.IE5\EUZ7C3HW\MC900441912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2904" y="1131590"/>
            <a:ext cx="2471184" cy="835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092280" y="800585"/>
            <a:ext cx="1800200" cy="276999"/>
          </a:xfrm>
          <a:prstGeom prst="rect">
            <a:avLst/>
          </a:prstGeom>
          <a:solidFill>
            <a:srgbClr val="FFFF66"/>
          </a:solidFill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Člověk není nikdy sám.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683568" y="2427734"/>
            <a:ext cx="3600400" cy="46166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V průběhu života se budeme setkávat s mnoha lidmi v různých situacích.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2" grpId="0" animBg="1"/>
      <p:bldP spid="1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7240" y="481802"/>
            <a:ext cx="5922912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0503293"/>
              </p:ext>
            </p:extLst>
          </p:nvPr>
        </p:nvGraphicFramePr>
        <p:xfrm>
          <a:off x="1043608" y="1275606"/>
          <a:ext cx="7272808" cy="324997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Eva Zralá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12/2011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7.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Rovnost a nerovnost, rozdíly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mezi lidmi,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diskriminace,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šikana, solidarita, pomoc lidem v nouzi.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zabývající se přirozenými a sociálními rozdíly mezi lidmi, problémy v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mezilidských vztazích, lidskou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solidaritou, pomocí lidem v nouzi.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653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5496" y="508636"/>
            <a:ext cx="5904656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.2 Co již víme o odlišnosti lidí?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51519" y="1131590"/>
            <a:ext cx="2736305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oučasná moderní doba přináší stále více příležitostí setkávat se  s lidmi z různých koutů světa.</a:t>
            </a:r>
          </a:p>
        </p:txBody>
      </p:sp>
      <p:pic>
        <p:nvPicPr>
          <p:cNvPr id="4098" name="Picture 2" descr="C:\Users\Eva Zralá\AppData\Local\Microsoft\Windows\Temporary Internet Files\Content.IE5\E93304AY\MP900400668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04467"/>
            <a:ext cx="2081784" cy="2255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3758207" y="1131590"/>
            <a:ext cx="2397969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Často vedle sebe žijí lidé s různou národností, rasou, náboženským vyznáním a dalšími odlišnostmi.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403648" y="2067694"/>
            <a:ext cx="3159968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Lidé se od sebe mohou lišit z mnoha hledisek: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79512" y="2787774"/>
            <a:ext cx="2525232" cy="461665"/>
          </a:xfrm>
          <a:prstGeom prst="wedgeRectCallout">
            <a:avLst>
              <a:gd name="adj1" fmla="val 37924"/>
              <a:gd name="adj2" fmla="val -13674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přirozené rozdíly (biologické)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např. věk, pohlaví, rasa,  postava, …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2915816" y="2787774"/>
            <a:ext cx="3168351" cy="646331"/>
          </a:xfrm>
          <a:prstGeom prst="wedgeRectCallout">
            <a:avLst>
              <a:gd name="adj1" fmla="val -34285"/>
              <a:gd name="adj2" fmla="val -10862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sociální rozdíly (kulturní, ekonomické)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např. jazyk, náboženství, vzdělání, zaměstnání, majetek, …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03919" y="3723878"/>
            <a:ext cx="5104185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I když si uvědomujeme pravidlo rovnosti všech lidí, často si můžeme všimnout, že se toto pravidlo zcela nedodržuje.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Možná se i ty sám někdy přistihneš, jak na někoho nepohlížíš jako na sobě rovného, ani se k němu tak nechováš.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Co s tím???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Zkus se řídit zásadou: CO SÁM NECHCEŠ, NEČIŇ DRUHÉMU.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6012160" y="3182937"/>
            <a:ext cx="3096343" cy="1693069"/>
          </a:xfrm>
          <a:prstGeom prst="verticalScroll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Všeobecná deklarace lidských práv</a:t>
            </a:r>
          </a:p>
          <a:p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Všichni lidé se rodí svobodní a rovní v důstojnosti i v právech.</a:t>
            </a:r>
          </a:p>
          <a:p>
            <a:endParaRPr lang="cs-CZ" sz="12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i="1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 descr="C:\Users\Eva Zralá\AppData\Local\Microsoft\Windows\Temporary Internet Files\Content.IE5\E93304AY\MC90019917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227934"/>
            <a:ext cx="1331443" cy="647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Eva Zralá\AppData\Local\Microsoft\Windows\Temporary Internet Files\Content.IE5\I63F7OTC\MP900448468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701979"/>
            <a:ext cx="1979712" cy="1689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20290" y="492443"/>
            <a:ext cx="6783958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.3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41224" y="1086509"/>
            <a:ext cx="3384376" cy="2769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PROBLÉMY V MEZILIDSKÝCH VZTAZÍCH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89196" y="1844119"/>
            <a:ext cx="3888432" cy="10156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diskriminace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negativní rozlišování lidí na základě příslušnosti k nějaké skupině  bez ohledu na vlastnosti a schopnosti konkrétního člověka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např. diskriminace rasová, náboženská, podle pohlaví, …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572000" y="1203598"/>
            <a:ext cx="2592288" cy="1200329"/>
          </a:xfrm>
          <a:prstGeom prst="rect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šikana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opakované fyzické či psychické omezování (týrání) jedince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setkáváme se s ní ve školách, v armádě, ve vězení, ale i v rodině, zaměstnání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mobbing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bossing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004048" y="2527032"/>
            <a:ext cx="3888432" cy="249299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Ministerstvo školství šikanu definuje následovně:</a:t>
            </a:r>
          </a:p>
          <a:p>
            <a:pPr algn="just"/>
            <a:r>
              <a:rPr lang="cs-CZ" sz="1200" i="1" dirty="0">
                <a:latin typeface="Times New Roman" pitchFamily="18" charset="0"/>
                <a:cs typeface="Times New Roman" pitchFamily="18" charset="0"/>
              </a:rPr>
              <a:t>Šikanování je jakékoliv chování, jehož záměrem je ublížit jedinci, ohrozit nebo zastrašovat jiného žáka, případně skupinu žáků. Je to cílené a obvykle opakované užití násilí jedincem nebo skupinou vůči jedinci či skupině žáků, kteří se neumí nebo z nejrůznějších důvodů nemohou bránit. Zahrnuje jak fyzické útoky v podobě bití, vydírání, loupeží, poškozování věcí druhé osobě, tak i útoky slovní v podobě nadávek, pomluv, vyhrožování či ponižování. Může mít i formu sexuálního obtěžování až zneužívání. Šikana se projevuje i v nepřímé podobě jako nápadné přehlížení a ignorování žáka či žáků třídní nebo jinou skupinou spolužáků.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02479" y="3459653"/>
            <a:ext cx="4369521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novodobá diskriminační hnutí související s rovností mužů a žen</a:t>
            </a:r>
          </a:p>
          <a:p>
            <a:endParaRPr lang="cs-CZ" sz="1200" b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feminismus –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ženské hnutí zaměřující se především na zkoumání nerovnosti pohlaví a změny v sociálním postavení žen</a:t>
            </a: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sexismus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– přesvědčení, že jedno pohlaví je nižší, méně důležité, méně schopné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4627" y="492443"/>
            <a:ext cx="4063317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.4 Co si řekneme nového?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971599" y="1059582"/>
            <a:ext cx="2088233" cy="2769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POMOC LIDEM V NOUZI</a:t>
            </a:r>
          </a:p>
        </p:txBody>
      </p:sp>
      <p:pic>
        <p:nvPicPr>
          <p:cNvPr id="6146" name="Picture 2" descr="C:\Users\Eva Zralá\AppData\Local\Microsoft\Windows\Temporary Internet Files\Content.IE5\E93304AY\MC90029029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95886"/>
            <a:ext cx="1071043" cy="1203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Eva Zralá\AppData\Local\Microsoft\Windows\Temporary Internet Files\Content.IE5\EUZ7C3HW\MC90028898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538189"/>
            <a:ext cx="2016224" cy="850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Eva Zralá\AppData\Local\Microsoft\Windows\Temporary Internet Files\Content.IE5\YVLV21P1\MC900056622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501" y="3795886"/>
            <a:ext cx="1531943" cy="1215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C:\Users\Eva Zralá\AppData\Local\Microsoft\Windows\Temporary Internet Files\Content.IE5\I63F7OTC\MC90015360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6921" y="3831890"/>
            <a:ext cx="1622046" cy="1143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394970" y="1563638"/>
            <a:ext cx="3961006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V průběhu života se může každý z nás dostat do obtížné životní situace.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907592" y="2307525"/>
            <a:ext cx="2728304" cy="12003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Zamysli se a diskutuj se spolužáky:</a:t>
            </a:r>
          </a:p>
          <a:p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Jakými způsoby se mohou lidé dostat do obtížných situací – ocitnout se v nouzi? 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Lze tomu nějak předejít?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Jak lze těmto lidem pomoci?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148064" y="1419036"/>
            <a:ext cx="3816425" cy="36009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u="sng" dirty="0">
                <a:latin typeface="Times New Roman" pitchFamily="18" charset="0"/>
                <a:cs typeface="Times New Roman" pitchFamily="18" charset="0"/>
              </a:rPr>
              <a:t>Pomoc lidem v </a:t>
            </a:r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nouzi - SOLIDARITA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u="sng" dirty="0">
                <a:latin typeface="Times New Roman" pitchFamily="18" charset="0"/>
                <a:cs typeface="Times New Roman" pitchFamily="18" charset="0"/>
              </a:rPr>
              <a:t>lidé v nouzi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: 	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např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. bezdomovci, nezaměstnaní,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postižení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příčinou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nouze mohou být </a:t>
            </a:r>
            <a:r>
              <a:rPr lang="cs-CZ" sz="1200" u="sng" dirty="0">
                <a:latin typeface="Times New Roman" pitchFamily="18" charset="0"/>
                <a:cs typeface="Times New Roman" pitchFamily="18" charset="0"/>
              </a:rPr>
              <a:t>nešťastné události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171450" lvl="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požár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domu, povodně (bez pojištění) </a:t>
            </a:r>
          </a:p>
          <a:p>
            <a:pPr marL="171450" lvl="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dluhy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→ exekuce 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171450" lvl="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autonehoda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(úraz) 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171450" lvl="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nezaměstnanost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(vlivem ekonomické situace, vlastním zaviněním)</a:t>
            </a: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pomoc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1200" u="sng" dirty="0">
                <a:latin typeface="Times New Roman" pitchFamily="18" charset="0"/>
                <a:cs typeface="Times New Roman" pitchFamily="18" charset="0"/>
              </a:rPr>
              <a:t>solidarita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171450" lvl="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pomoc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jedince (pošlu DMS, přispěju na sbírku, budu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všímavější)</a:t>
            </a:r>
          </a:p>
          <a:p>
            <a:pPr marL="171450" lvl="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pomoc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různých center (azylové domy,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poradny)</a:t>
            </a:r>
          </a:p>
          <a:p>
            <a:pPr marL="171450" lvl="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pomoc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státu = </a:t>
            </a:r>
            <a:r>
              <a:rPr lang="cs-CZ" sz="1200" u="sng" dirty="0">
                <a:latin typeface="Times New Roman" pitchFamily="18" charset="0"/>
                <a:cs typeface="Times New Roman" pitchFamily="18" charset="0"/>
              </a:rPr>
              <a:t>sociální politika státu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(např. podpora v nezaměstnanosti, invalidní důchod, různé přídavky a příspěvky)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395536" y="1635646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5496" y="483518"/>
            <a:ext cx="3816424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.5 Procvičení a příklady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427983" y="2498476"/>
            <a:ext cx="4608512" cy="23083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NA ZÁKLADĚ HRY DISKUTUJTE A POKUSTE SE ODPOVĚDĚT NA NÁSLEDUJÍCÍ OTÁZKY:  </a:t>
            </a:r>
          </a:p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	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Byli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na určité straně vždy ti samí žáci? Proč ne?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 čem se ve třídě všichni podobáte, jaké jsou vaše společné vlastnosti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Čím se jeden od druhého ve třídě odlišujete?</a:t>
            </a:r>
          </a:p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Myslíš si o sobě, že přistupuješ ke všem spolužákům stejně?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 čem jsou si podobni obyvatelé naší republiky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V čem jsou si rovni lidé na celém světě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Co 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dělá lidi rozdílnými?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– tuto otázku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vypracuj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písemně do sešitu </a:t>
            </a:r>
          </a:p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179512" y="1220119"/>
            <a:ext cx="4104456" cy="36009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ZAHRAJTE SI SPOLEČNĚ HRU: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středem učebny vede cesta, kam se postaví všichni žáci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učitel/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ka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postupně čte různá tvrzení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pokud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žák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dané tvrzení splňuje –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postaví se k 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oknu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pokud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žák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tvrzení nesplňuje –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postaví se ke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dveřím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každý se snaží zapamatovat si, kolikrát byl u okna / u dveří</a:t>
            </a: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příklady tvrzení: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	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Mám 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mladšího bratra nebo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sestru.</a:t>
            </a: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Jezdím 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kole.</a:t>
            </a: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Nosím brýle.</a:t>
            </a: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Čistím 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si zuby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minimálně dvakrát denně.</a:t>
            </a: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Snadno 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naštvu.</a:t>
            </a: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Mám 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domácí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zvíře.</a:t>
            </a: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Rád 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chodím do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školy.</a:t>
            </a: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Mám 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jedničku z 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matematiky.</a:t>
            </a: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Hraju 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na hudební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nástroj.</a:t>
            </a: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Mám 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modré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oči.</a:t>
            </a: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 descr="C:\Users\Eva Zralá\AppData\Local\Microsoft\Windows\Temporary Internet Files\Content.IE5\E93304AY\MC90034334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273688"/>
            <a:ext cx="1656183" cy="1530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Eva Zralá\AppData\Local\Microsoft\Windows\Temporary Internet Files\Content.IE5\EUZ7C3HW\MC90034335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0350" y="495716"/>
            <a:ext cx="1948154" cy="1932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Eva Zralá\AppData\Local\Microsoft\Windows\Temporary Internet Files\Content.IE5\I63F7OTC\MC900343351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509490"/>
            <a:ext cx="1984857" cy="1918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5496" y="483518"/>
            <a:ext cx="4032448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.6 Něco navíc pro šikovné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67544" y="1779661"/>
            <a:ext cx="3456384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Zjisti, kam se můžeš obrátit v případě potřeby.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Vyhledej kontakty na nejbližší nápomocné instituce.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Zjisti, jakou konkrétní pomoc nabízejí.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61240" y="1193374"/>
            <a:ext cx="2583904" cy="27699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JAK ŘEŠIT KRIZOVÉ SITUACE?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852479" y="3018573"/>
            <a:ext cx="1728192" cy="702766"/>
          </a:xfrm>
          <a:prstGeom prst="cloud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krizové centrum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622554" y="4208218"/>
            <a:ext cx="1728192" cy="421660"/>
          </a:xfrm>
          <a:prstGeom prst="cloud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azylový dům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707905" y="3529909"/>
            <a:ext cx="1728192" cy="421660"/>
          </a:xfrm>
          <a:prstGeom prst="cloud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linka důvěry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5341424" y="4168888"/>
            <a:ext cx="1728192" cy="421660"/>
          </a:xfrm>
          <a:prstGeom prst="cloud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linka bezpečí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4735000" y="814989"/>
            <a:ext cx="3528392" cy="983873"/>
          </a:xfrm>
          <a:prstGeom prst="cloud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lidé v naší škole</a:t>
            </a:r>
          </a:p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(psycholog, výchovný poradce, metodik primární prevence)</a:t>
            </a:r>
          </a:p>
        </p:txBody>
      </p:sp>
      <p:pic>
        <p:nvPicPr>
          <p:cNvPr id="3077" name="Picture 5" descr="http://www.zsnastrani.cz/img/projekty/tomasburia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1" y="1995686"/>
            <a:ext cx="1538846" cy="1025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lačítko akce: Informace 1">
            <a:hlinkClick r:id="rId4" highlightClick="1"/>
          </p:cNvPr>
          <p:cNvSpPr/>
          <p:nvPr/>
        </p:nvSpPr>
        <p:spPr>
          <a:xfrm>
            <a:off x="5868144" y="2859782"/>
            <a:ext cx="432048" cy="360040"/>
          </a:xfrm>
          <a:prstGeom prst="actionButtonInformati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079" name="Picture 7" descr="http://www.zsnastrani.cz/img/projekty/solcova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812" y="1995686"/>
            <a:ext cx="1547580" cy="1160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lačítko akce: Informace 2">
            <a:hlinkClick r:id="rId6" highlightClick="1"/>
          </p:cNvPr>
          <p:cNvSpPr/>
          <p:nvPr/>
        </p:nvSpPr>
        <p:spPr>
          <a:xfrm>
            <a:off x="8047368" y="2868439"/>
            <a:ext cx="413064" cy="351383"/>
          </a:xfrm>
          <a:prstGeom prst="actionButtonInformati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7240" y="481802"/>
            <a:ext cx="5850904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.7 CLIL (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Human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meeting)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Civics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427984" y="1075868"/>
            <a:ext cx="3888432" cy="138499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b="1" dirty="0" err="1" smtClean="0">
                <a:latin typeface="Times New Roman" pitchFamily="18" charset="0"/>
                <a:cs typeface="Times New Roman" pitchFamily="18" charset="0"/>
              </a:rPr>
              <a:t>help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		pomoc</a:t>
            </a:r>
          </a:p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solidarity		solidarita</a:t>
            </a:r>
          </a:p>
          <a:p>
            <a:r>
              <a:rPr lang="cs-CZ" sz="1400" b="1" dirty="0" err="1" smtClean="0">
                <a:latin typeface="Times New Roman" pitchFamily="18" charset="0"/>
                <a:cs typeface="Times New Roman" pitchFamily="18" charset="0"/>
              </a:rPr>
              <a:t>bullying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		šikana</a:t>
            </a:r>
          </a:p>
          <a:p>
            <a:r>
              <a:rPr lang="cs-CZ" sz="1400" b="1" dirty="0" err="1" smtClean="0">
                <a:latin typeface="Times New Roman" pitchFamily="18" charset="0"/>
                <a:cs typeface="Times New Roman" pitchFamily="18" charset="0"/>
              </a:rPr>
              <a:t>discrimination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	diskriminace</a:t>
            </a:r>
          </a:p>
          <a:p>
            <a:r>
              <a:rPr lang="cs-CZ" sz="1400" b="1" dirty="0" err="1" smtClean="0">
                <a:latin typeface="Times New Roman" pitchFamily="18" charset="0"/>
                <a:cs typeface="Times New Roman" pitchFamily="18" charset="0"/>
              </a:rPr>
              <a:t>crisis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latin typeface="Times New Roman" pitchFamily="18" charset="0"/>
                <a:cs typeface="Times New Roman" pitchFamily="18" charset="0"/>
              </a:rPr>
              <a:t>hotline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	linka důvěry</a:t>
            </a:r>
          </a:p>
          <a:p>
            <a:r>
              <a:rPr lang="cs-CZ" sz="1400" b="1" dirty="0" err="1" smtClean="0">
                <a:latin typeface="Times New Roman" pitchFamily="18" charset="0"/>
                <a:cs typeface="Times New Roman" pitchFamily="18" charset="0"/>
              </a:rPr>
              <a:t>shelter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		azylový dům, útulek</a:t>
            </a:r>
          </a:p>
        </p:txBody>
      </p:sp>
      <p:sp>
        <p:nvSpPr>
          <p:cNvPr id="2" name="Vodorovný svitek 1"/>
          <p:cNvSpPr/>
          <p:nvPr/>
        </p:nvSpPr>
        <p:spPr>
          <a:xfrm>
            <a:off x="1115616" y="3577059"/>
            <a:ext cx="6264696" cy="1226939"/>
          </a:xfrm>
          <a:prstGeom prst="horizontalScroll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All human beings are born free and equal in dignity and rights. They are endowed with reason and conscience and should act towards one another in a spirit of brotherhood.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854920" y="3221374"/>
            <a:ext cx="4581176" cy="30777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UNIVERSAL DECLARATION OF HUMAN RIGHTS</a:t>
            </a:r>
          </a:p>
        </p:txBody>
      </p:sp>
      <p:pic>
        <p:nvPicPr>
          <p:cNvPr id="7170" name="Picture 2" descr="C:\Users\Eva Zralá\AppData\Local\Microsoft\Windows\Temporary Internet Files\Content.IE5\YVLV21P1\MC90043801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55948"/>
            <a:ext cx="19208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452320" y="1245409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0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403394"/>
              </p:ext>
            </p:extLst>
          </p:nvPr>
        </p:nvGraphicFramePr>
        <p:xfrm>
          <a:off x="467544" y="1131590"/>
          <a:ext cx="7200800" cy="3810000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3191264"/>
                <a:gridCol w="4009536"/>
              </a:tblGrid>
              <a:tr h="370840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Jak se jmenuje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dokument, který mimo jiné zaručuje rovnost všech lidí na světě?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Listina </a:t>
                      </a:r>
                      <a:r>
                        <a:rPr lang="cs-CZ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justica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Všeobecná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deklarace lidských práv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Bruselská dohoda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Úmluva o rovnosti a nerovnosti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3"/>
                        <a:tabLst/>
                        <a:defRPr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Negativní rozlišování lidí na základě příslušnosti k nějaké skupině  bez ohledu na vlastnosti a schopnosti konkrétního člověka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se nazývá: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l">
                        <a:buNone/>
                      </a:pP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solidarita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dyslexie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diskriminace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feminismus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  <a:defRPr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Kterou situaci lze považovat za šikanu?</a:t>
                      </a:r>
                    </a:p>
                    <a:p>
                      <a:pPr marL="0" indent="0" algn="l">
                        <a:buNone/>
                      </a:pP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Spolužák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do tebe nechtěně vrazil.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Při vybíjené tě spolužák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vybil.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Spolužák ti zapomněl vrátit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sešit.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Spolužáci se ti posmívají.</a:t>
                      </a:r>
                    </a:p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Napiš jméno současného výchovného poradce na naší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škole?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884368" y="1515437"/>
            <a:ext cx="504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228600" indent="-228600"/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Nadpis 1"/>
          <p:cNvSpPr>
            <a:spLocks noGrp="1"/>
          </p:cNvSpPr>
          <p:nvPr>
            <p:ph type="ctrTitle"/>
          </p:nvPr>
        </p:nvSpPr>
        <p:spPr>
          <a:xfrm>
            <a:off x="35496" y="526376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C:\Users\Eva Zralá\AppData\Local\Microsoft\Windows\Temporary Internet Files\Content.IE5\EUZ7C3HW\MC90029370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540" y="3472589"/>
            <a:ext cx="1368152" cy="1368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7240" y="481802"/>
            <a:ext cx="5850904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51520" y="1275606"/>
            <a:ext cx="8712968" cy="188701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2860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Janošková, Dagmar a kol.: Občanská výchova 7 s blokem Rodinná výchova pro základní školy a víceletá gymnázia, 1. vydání, Plzeň, FRAUS, 2004, ISBN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80-7238-325-6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2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</a:t>
            </a:r>
            <a:r>
              <a:rPr lang="cs-CZ" sz="1200" dirty="0">
                <a:latin typeface="Times New Roman" pitchFamily="18" charset="0"/>
                <a:cs typeface="Times New Roman" pitchFamily="18" charset="0"/>
                <a:hlinkClick r:id="rId4"/>
              </a:rPr>
              <a:t>://cs.wikipedia.org/wiki/%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4"/>
              </a:rPr>
              <a:t>C5%A0ikana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5"/>
              </a:rPr>
              <a:t>cs.wikipedia.org/wiki/Diskriminace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6"/>
              </a:rPr>
              <a:t>cs.wikipedia.org/wiki/Feminismus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7"/>
              </a:rPr>
              <a:t>cs.wikipedia.org/wiki/Sexismus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8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8"/>
              </a:rPr>
              <a:t>www.zsnastrani.cz/pro-rodice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6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kliparty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53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9060</TotalTime>
  <Words>1261</Words>
  <Application>Microsoft Office PowerPoint</Application>
  <PresentationFormat>Předvádění na obrazovce (16:9)</PresentationFormat>
  <Paragraphs>186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6.8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Jitka Šolcová</cp:lastModifiedBy>
  <cp:revision>246</cp:revision>
  <dcterms:created xsi:type="dcterms:W3CDTF">2010-10-18T18:21:56Z</dcterms:created>
  <dcterms:modified xsi:type="dcterms:W3CDTF">2012-08-13T09:06:02Z</dcterms:modified>
</cp:coreProperties>
</file>