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FF"/>
    <a:srgbClr val="00FF00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nastrani.cz/pro-rodice/vychovne-poradenstvi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zsnastrani.cz/pro-rodice/skolni-psycholo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snastrani.cz/pro-rodice" TargetMode="External"/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cs.wikipedia.org/wiki/Sexism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Feminismus" TargetMode="External"/><Relationship Id="rId5" Type="http://schemas.openxmlformats.org/officeDocument/2006/relationships/hyperlink" Target="http://cs.wikipedia.org/wiki/Diskriminace" TargetMode="External"/><Relationship Id="rId4" Type="http://schemas.openxmlformats.org/officeDocument/2006/relationships/hyperlink" Target="http://cs.wikipedia.org/wiki/%C5%A0ika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5496" y="483518"/>
            <a:ext cx="4320480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Lidská setkání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Eva Zralá\AppData\Local\Microsoft\Windows\Temporary Internet Files\Content.IE5\E93304AY\MP90042774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205" y="699542"/>
            <a:ext cx="2950275" cy="368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95536" y="1317997"/>
            <a:ext cx="2340261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Lidé jsou si v mnohém podobní, v mnohém se naopak odlišují.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3507854"/>
            <a:ext cx="432048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I přes všechny vnější a vnitřní odlišnosti nikdy nezapomínejme na to, že VŠICHNI LIDÉ JSOU SI ROVNI.</a:t>
            </a:r>
          </a:p>
        </p:txBody>
      </p:sp>
      <p:pic>
        <p:nvPicPr>
          <p:cNvPr id="1028" name="Picture 4" descr="C:\Users\Eva Zralá\AppData\Local\Microsoft\Windows\Temporary Internet Files\Content.IE5\EUZ7C3HW\MC9004419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904" y="1131590"/>
            <a:ext cx="2471184" cy="83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092280" y="800585"/>
            <a:ext cx="1800200" cy="276999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Člověk není nikdy sám.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83568" y="2427734"/>
            <a:ext cx="3600400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 průběhu života se budeme setkávat s mnoha lidmi v různých situacích.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92291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03293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Rovnost a nerovnost, rozdíly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mezi lidmi,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diskriminace,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šikana, solidarita, pomoc lidem v nouzi.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 se přirozenými a sociálními rozdíly mezi lidmi, problémy v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mezilidských vztazích, lidskou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solidaritou, pomocí lidem v nouzi.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508636"/>
            <a:ext cx="59046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Co již víme o odlišnosti lidí?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19" y="1131590"/>
            <a:ext cx="273630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oučasná moderní doba přináší stále více příležitostí setkávat se  s lidmi z různých koutů světa.</a:t>
            </a:r>
          </a:p>
        </p:txBody>
      </p:sp>
      <p:pic>
        <p:nvPicPr>
          <p:cNvPr id="4098" name="Picture 2" descr="C:\Users\Eva Zralá\AppData\Local\Microsoft\Windows\Temporary Internet Files\Content.IE5\E93304AY\MP90040066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4467"/>
            <a:ext cx="2081784" cy="225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758207" y="1131590"/>
            <a:ext cx="2397969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Často vedle sebe žijí lidé s různou národností, rasou, náboženským vyznáním a dalšími odlišnostmi.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2067694"/>
            <a:ext cx="3159968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Lidé se od sebe mohou lišit z mnoha hledisek: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2787774"/>
            <a:ext cx="2525232" cy="461665"/>
          </a:xfrm>
          <a:prstGeom prst="wedgeRectCallout">
            <a:avLst>
              <a:gd name="adj1" fmla="val 37924"/>
              <a:gd name="adj2" fmla="val -13674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přirozené rozdíly (biologické)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věk, pohlaví, rasa,  postava, …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2787774"/>
            <a:ext cx="3168351" cy="646331"/>
          </a:xfrm>
          <a:prstGeom prst="wedgeRectCallout">
            <a:avLst>
              <a:gd name="adj1" fmla="val -34285"/>
              <a:gd name="adj2" fmla="val -10862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sociální rozdíly (kulturní, ekonomické)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jazyk, náboženství, vzdělání, zaměstnání, majetek, …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3919" y="3723878"/>
            <a:ext cx="510418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I když si uvědomujeme pravidlo rovnosti všech lidí, často si můžeme všimnout, že se toto pravidlo zcela nedodržuje.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Možná se i ty sám někdy přistihneš, jak na někoho nepohlížíš jako na sobě rovného, ani se k němu tak nechováš.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Co s tím???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Zkus se řídit zásadou: CO SÁM NECHCEŠ, NEČIŇ DRUHÉMU.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12160" y="3182937"/>
            <a:ext cx="3096343" cy="1693069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Všeobecná deklarace lidských práv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Všichni lidé se rodí svobodní a rovní v důstojnosti i v právech.</a:t>
            </a:r>
          </a:p>
          <a:p>
            <a:endParaRPr lang="cs-CZ" sz="1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Eva Zralá\AppData\Local\Microsoft\Windows\Temporary Internet Files\Content.IE5\E93304AY\MC9001991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27934"/>
            <a:ext cx="1331443" cy="64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va Zralá\AppData\Local\Microsoft\Windows\Temporary Internet Files\Content.IE5\I63F7OTC\MP90044846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01979"/>
            <a:ext cx="1979712" cy="168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0290" y="492443"/>
            <a:ext cx="678395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41224" y="1086509"/>
            <a:ext cx="3384376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PROBLÉMY V MEZILIDSKÝCH VZTAZÍCH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89196" y="1844119"/>
            <a:ext cx="3888432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diskriminace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negativní rozlišování lidí na základě příslušnosti k nějaké skupině  bez ohledu na vlastnosti a schopnosti konkrétního člověka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diskriminace rasová, náboženská, podle pohlaví, …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72000" y="1203598"/>
            <a:ext cx="2592288" cy="1200329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šikana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opakované fyzické či psychické omezování (týrání) jedince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setkáváme se s ní ve školách, v armádě, ve vězení, ale i v rodině, zaměstnání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bossing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2527032"/>
            <a:ext cx="3888432" cy="249299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Ministerstvo školství šikanu definuje následovně:</a:t>
            </a:r>
          </a:p>
          <a:p>
            <a:pPr algn="just"/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Šikanování je jakékoliv chování, jehož záměrem je ublížit jedinci, ohrozit nebo zastrašovat jiného žáka, případně skupinu žáků. Je to cílené a obvykle opakované užití násilí jedincem nebo skupinou vůči jedinci či skupině žáků, kteří se neumí nebo z nejrůznějších důvodů nemohou bránit. Zahrnuje jak fyzické útoky v podobě bití, vydírání, loupeží, poškozování věcí druhé osobě, tak i útoky slovní v podobě nadávek, pomluv, vyhrožování či ponižování. Může mít i formu sexuálního obtěžování až zneužívání. Šikana se projevuje i v nepřímé podobě jako nápadné přehlížení a ignorování žáka či žáků třídní nebo jinou skupinou spolužáků.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02479" y="3459653"/>
            <a:ext cx="436952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novodobá diskriminační hnutí související s rovností mužů a žen</a:t>
            </a: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feminismus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ženské hnutí zaměřující se především na zkoumání nerovnosti pohlaví a změny v sociálním postavení žen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sexismus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přesvědčení, že jedno pohlaví je nižší, méně důležité, méně schopné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4627" y="492443"/>
            <a:ext cx="406331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599" y="1059582"/>
            <a:ext cx="2088233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POMOC LIDEM V NOUZI</a:t>
            </a:r>
          </a:p>
        </p:txBody>
      </p:sp>
      <p:pic>
        <p:nvPicPr>
          <p:cNvPr id="6146" name="Picture 2" descr="C:\Users\Eva Zralá\AppData\Local\Microsoft\Windows\Temporary Internet Files\Content.IE5\E93304AY\MC9002902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95886"/>
            <a:ext cx="1071043" cy="120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Eva Zralá\AppData\Local\Microsoft\Windows\Temporary Internet Files\Content.IE5\EUZ7C3HW\MC9002889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38189"/>
            <a:ext cx="2016224" cy="85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Eva Zralá\AppData\Local\Microsoft\Windows\Temporary Internet Files\Content.IE5\YVLV21P1\MC9000566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01" y="3795886"/>
            <a:ext cx="1531943" cy="121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Eva Zralá\AppData\Local\Microsoft\Windows\Temporary Internet Files\Content.IE5\I63F7OTC\MC9001536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921" y="3831890"/>
            <a:ext cx="1622046" cy="114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94970" y="1563638"/>
            <a:ext cx="396100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 průběhu života se může každý z nás dostat do obtížné životní situace.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07592" y="2307525"/>
            <a:ext cx="272830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Zamysli se a diskutuj se spolužáky: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Jakými způsoby se mohou lidé dostat do obtížných situací – ocitnout se v nouzi?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Lze tomu nějak předejít?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 lze těmto lidem pomoci?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48064" y="1419036"/>
            <a:ext cx="3816425" cy="36009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Pomoc lidem v 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nouzi - SOLIDARITA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lidé v nouzi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: 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bezdomovci, nezaměstnaní,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postižení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příčinou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nouze mohou být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nešťastné události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požár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domu, povodně (bez pojištění) </a:t>
            </a: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dluhy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→ exekuce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autonehoda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(úraz)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nezaměstnanost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(vlivem ekonomické situace, vlastním zaviněním)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solidarita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jedince (pošlu DMS, přispěju na sbírku, budu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všímavější)</a:t>
            </a: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různých center (azylové domy,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poradny)</a:t>
            </a: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pomoc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státu =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sociální politika státu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(např. podpora v nezaměstnanosti, invalidní důchod, různé přídavky a příspěvky)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5496" y="483518"/>
            <a:ext cx="381642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27983" y="2498476"/>
            <a:ext cx="460851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 ZÁKLADĚ HRY DISKUTUJTE A POKUSTE SE ODPOVĚDĚT NA NÁSLEDUJÍCÍ OTÁZKY:  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Byli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 určité straně vždy ti samí žáci? Proč ne?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čem se ve třídě všichni podobáte, jaké jsou vaše společné vlastnosti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Čím se jeden od druhého ve třídě odlišujete?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Myslíš si o sobě, že přistupuješ ke všem spolužákům stejně?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čem jsou si podobni obyvatelé naší republiky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 čem jsou si rovni lidé na celém světě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dělá lidi rozdílnými?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tuto otázku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vypracuj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písemně do sešitu 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1220119"/>
            <a:ext cx="4104456" cy="36009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ZAHRAJTE SI SPOLEČNĚ HRU: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středem učebny vede cesta, kam se postaví všichni žáci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učitel/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postupně čte různá tvrzení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žák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dané tvrzení splňuje –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postaví se k 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oknu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žák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tvrzení nesplňuje –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postaví se ke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dveřím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každý se snaží zapamatovat si, kolikrát byl u okna / u dveří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příklady tvrzení: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Mám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mladšího bratra nebo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sestru.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Jezdím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kole.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Nosím brýle.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Čistím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si zuby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minimálně dvakrát denně.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Snadno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naštvu.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Mám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domácí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zvíře.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Rád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chodím do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školy.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Mám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jedničku z 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matematiky.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Hraju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na hudební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nástroj.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Mám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modré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oči.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Eva Zralá\AppData\Local\Microsoft\Windows\Temporary Internet Files\Content.IE5\E93304AY\MC9003433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73688"/>
            <a:ext cx="1656183" cy="153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Eva Zralá\AppData\Local\Microsoft\Windows\Temporary Internet Files\Content.IE5\EUZ7C3HW\MC9003433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350" y="495716"/>
            <a:ext cx="1948154" cy="193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Eva Zralá\AppData\Local\Microsoft\Windows\Temporary Internet Files\Content.IE5\I63F7OTC\MC90034335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9490"/>
            <a:ext cx="1984857" cy="191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483518"/>
            <a:ext cx="403244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779661"/>
            <a:ext cx="345638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Zjisti, kam se můžeš obrátit v případě potřeby.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Vyhledej kontakty na nejbližší nápomocné instituce.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Zjisti, jakou konkrétní pomoc nabízejí.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61240" y="1193374"/>
            <a:ext cx="2583904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 ŘEŠIT KRIZOVÉ SITUACE?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52479" y="3018573"/>
            <a:ext cx="1728192" cy="702766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krizové centrum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22554" y="4208218"/>
            <a:ext cx="1728192" cy="42166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azylový dům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707905" y="3529909"/>
            <a:ext cx="1728192" cy="42166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linka důvěry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341424" y="4168888"/>
            <a:ext cx="1728192" cy="42166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linka bezpečí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735000" y="814989"/>
            <a:ext cx="3528392" cy="983873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lidé v naší škole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(psycholog, výchovný poradce, metodik primární prevence)</a:t>
            </a:r>
          </a:p>
        </p:txBody>
      </p:sp>
      <p:pic>
        <p:nvPicPr>
          <p:cNvPr id="3077" name="Picture 5" descr="http://www.zsnastrani.cz/img/projekty/tomasburi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1995686"/>
            <a:ext cx="1538846" cy="102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lačítko akce: Informace 1">
            <a:hlinkClick r:id="rId4" highlightClick="1"/>
          </p:cNvPr>
          <p:cNvSpPr/>
          <p:nvPr/>
        </p:nvSpPr>
        <p:spPr>
          <a:xfrm>
            <a:off x="5868144" y="2859782"/>
            <a:ext cx="432048" cy="360040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9" name="Picture 7" descr="http://www.zsnastrani.cz/img/projekty/solcov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812" y="1995686"/>
            <a:ext cx="1547580" cy="116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lačítko akce: Informace 2">
            <a:hlinkClick r:id="rId6" highlightClick="1"/>
          </p:cNvPr>
          <p:cNvSpPr/>
          <p:nvPr/>
        </p:nvSpPr>
        <p:spPr>
          <a:xfrm>
            <a:off x="8047368" y="2868439"/>
            <a:ext cx="413064" cy="351383"/>
          </a:xfrm>
          <a:prstGeom prst="actionButtonInform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meeting)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7984" y="1075868"/>
            <a:ext cx="3888432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pomoc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solidarity		solidarita</a:t>
            </a: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bullying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šikana</a:t>
            </a: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discrimination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diskriminace</a:t>
            </a: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crisis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hotline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linka důvěry</a:t>
            </a:r>
          </a:p>
          <a:p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shelter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azylový dům, útulek</a:t>
            </a:r>
          </a:p>
        </p:txBody>
      </p:sp>
      <p:sp>
        <p:nvSpPr>
          <p:cNvPr id="2" name="Vodorovný svitek 1"/>
          <p:cNvSpPr/>
          <p:nvPr/>
        </p:nvSpPr>
        <p:spPr>
          <a:xfrm>
            <a:off x="1115616" y="3577059"/>
            <a:ext cx="6264696" cy="1226939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All human beings are born free and equal in dignity and rights. They are endowed with reason and conscience and should act towards one another in a spirit of brotherhood.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54920" y="3221374"/>
            <a:ext cx="4581176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UNIVERSAL DECLARATION OF HUMAN RIGHTS</a:t>
            </a:r>
          </a:p>
        </p:txBody>
      </p:sp>
      <p:pic>
        <p:nvPicPr>
          <p:cNvPr id="7170" name="Picture 2" descr="C:\Users\Eva Zralá\AppData\Local\Microsoft\Windows\Temporary Internet Files\Content.IE5\YVLV21P1\MC9004380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55948"/>
            <a:ext cx="19208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124540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03394"/>
              </p:ext>
            </p:extLst>
          </p:nvPr>
        </p:nvGraphicFramePr>
        <p:xfrm>
          <a:off x="467544" y="1131590"/>
          <a:ext cx="7200800" cy="381000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191264"/>
                <a:gridCol w="4009536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Jak se jmenuje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dokument, který mimo jiné zaručuje rovnost všech lidí na světě?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Listina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justica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Všeobecná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deklarace lidských práv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Bruselská dohoda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Úmluva o rovnosti a nerovnosti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Negativní rozlišování lidí na základě příslušnosti k nějaké skupině  bez ohledu na vlastnosti a schopnosti konkrétního člověka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nazývá: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solidarita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dyslexie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diskriminace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feminismus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Kterou situaci lze považovat za šikanu?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Spolužák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 tebe nechtěně vrazil.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Při vybíjené tě spolužák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vybil.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Spolužák ti zapomněl vrátit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sešit.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Spolužáci se ti posmívají.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Napiš jméno současného výchovného poradce na naší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škole?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84368" y="1515437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Eva Zralá\AppData\Local\Microsoft\Windows\Temporary Internet Files\Content.IE5\EUZ7C3HW\MC9002937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540" y="3472589"/>
            <a:ext cx="1368152" cy="136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275606"/>
            <a:ext cx="8712968" cy="18870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Janošková, Dagmar a kol.: Občanská výchova 7 s blokem Rodinná výchova pro základní školy a víceletá gymnázia, 1. vydání, Plzeň, FRAUS, 2004,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80-7238-325-6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://cs.wikipedia.org/wiki/%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C5%A0ikana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cs.wikipedia.org/wiki/Diskriminace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cs.wikipedia.org/wiki/Feminismus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cs.wikipedia.org/wiki/Sexismus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www.zsnastrani.cz/pro-rodice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9060</TotalTime>
  <Words>1261</Words>
  <Application>Microsoft Office PowerPoint</Application>
  <PresentationFormat>Předvádění na obrazovce (16:9)</PresentationFormat>
  <Paragraphs>186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Jitka Šolcová</cp:lastModifiedBy>
  <cp:revision>246</cp:revision>
  <dcterms:created xsi:type="dcterms:W3CDTF">2010-10-18T18:21:56Z</dcterms:created>
  <dcterms:modified xsi:type="dcterms:W3CDTF">2012-08-13T09:06:02Z</dcterms:modified>
</cp:coreProperties>
</file>