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00"/>
    <a:srgbClr val="512373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22.1.2012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22.1.2012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8.wmf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wmf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hyperlink" Target="http://www.ceskatelevize.cz/porady/10177109865-dejiny-udatneho-ceskeho-naroda/208552116230008-praotec-cech/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://cs.wikipedia.org/wiki/%C4%8Cesk%C3%A1_hymna" TargetMode="External"/><Relationship Id="rId3" Type="http://schemas.openxmlformats.org/officeDocument/2006/relationships/hyperlink" Target="http://portal.gov.cz/wps/portal/_s.155/701?kam=zakon&amp;c=3/1993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wmf"/><Relationship Id="rId10" Type="http://schemas.openxmlformats.org/officeDocument/2006/relationships/image" Target="../media/image23.png"/><Relationship Id="rId4" Type="http://schemas.openxmlformats.org/officeDocument/2006/relationships/hyperlink" Target="http://www.ceskavlajka.mysteria.cz/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wikipedie.cz/" TargetMode="External"/><Relationship Id="rId4" Type="http://schemas.openxmlformats.org/officeDocument/2006/relationships/hyperlink" Target="http://www.ceskatelevize.cz/porady/10177109865-dejiny-udatneho-ceskeho-naroda/208552116230008-praotec-ce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Eva Zralá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0" y="4550290"/>
            <a:ext cx="3043260" cy="5932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5496" y="483518"/>
            <a:ext cx="388843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Naše vlast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14832" y="1243094"/>
            <a:ext cx="1514475" cy="51536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vlast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763688" y="3651870"/>
            <a:ext cx="3744416" cy="702766"/>
          </a:xfrm>
          <a:prstGeom prst="cloudCallout">
            <a:avLst>
              <a:gd name="adj1" fmla="val -3033"/>
              <a:gd name="adj2" fmla="val -20452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Dokážeš vysvětlit vlastními slovy, co se skrývá pod těmito pojmy?</a:t>
            </a:r>
          </a:p>
        </p:txBody>
      </p:sp>
      <p:pic>
        <p:nvPicPr>
          <p:cNvPr id="1026" name="Picture 2" descr="img0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47" l="0" r="99582">
                        <a14:foregroundMark x1="10149" y1="43920" x2="13134" y2="52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01" y="699542"/>
            <a:ext cx="400235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174055" y="1758456"/>
            <a:ext cx="2079850" cy="51536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vlastenectví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203848" y="1026795"/>
            <a:ext cx="1080121" cy="51536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stát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79712" y="2458085"/>
            <a:ext cx="1080121" cy="51536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národ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868143" y="2874298"/>
            <a:ext cx="3168353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vlast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 stát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ve kterém se člověk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zpravidla narodil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byl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 něm vychováván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má v něm příbuzné a přátelé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má k němu citové vazby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národ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= skupina lidí, kterou spojují zejména tyto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znaky: jazyk, kultura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 zvyky (tradice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), způsob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života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stát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 území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vymezené státními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hranicemi,  v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 jednom státě může žít více národů</a:t>
            </a:r>
          </a:p>
        </p:txBody>
      </p:sp>
      <p:pic>
        <p:nvPicPr>
          <p:cNvPr id="1028" name="Picture 4" descr="C:\Users\Evik\AppData\Local\Microsoft\Windows\Temporary Internet Files\Content.IE5\82LVOLUD\MC90023339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51670"/>
            <a:ext cx="1809411" cy="202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92291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90809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Eva Zralá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Vlast, co nás proslavilo, státní symboly, prezidenti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o naší vlasti,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 významných osobnostech, místech a zajímavostech České republiky, o státních symbolech ČR, o prezidentech Československa a Česka.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5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5496" y="508636"/>
            <a:ext cx="590465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Co již víme o naší vlasti?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19" y="1131590"/>
            <a:ext cx="259228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 historie naší vlasti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praotec Čech, Krok a jeho dcery, Bořivoj, Horymír, Šemík,                   sv. Václav, sv. Ludmila, …</a:t>
            </a:r>
          </a:p>
        </p:txBody>
      </p:sp>
      <p:pic>
        <p:nvPicPr>
          <p:cNvPr id="2050" name="Picture 2" descr="Dějiny udatného českého národa&#10;Praotec Č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987574"/>
            <a:ext cx="15430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lačítko akce: Video 1">
            <a:hlinkClick r:id="rId4" highlightClick="1"/>
          </p:cNvPr>
          <p:cNvSpPr/>
          <p:nvPr/>
        </p:nvSpPr>
        <p:spPr>
          <a:xfrm>
            <a:off x="2411760" y="1547088"/>
            <a:ext cx="360040" cy="376590"/>
          </a:xfrm>
          <a:prstGeom prst="actionButtonMovi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1519" y="2283718"/>
            <a:ext cx="259228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Slavní umělci: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Bedřich Smetana, Antonín Dvořák, Božena Němcová, Karel Havlíček Borovský, Mikoláš Aleš, Josef Skupa, Ema Destinnová, Karel Čapek, Jaroslav Seifert, …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932040" y="723349"/>
            <a:ext cx="259228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Vynálezy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ruchadlo - bratranci Veverkové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lodní šroub - Josef Ressel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oblouková lampa - František Křižík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genetika - Gregor Johann Mendel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krevní skupiny - Jan Janský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51520" y="3860343"/>
            <a:ext cx="2376263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Známí sportovci: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Emil Zátopek, Dominik Hašek, Martina Navrátilová, Jan Železný, Tomáš Rosický, Martina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Sáblíková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Jaromír Jágr, …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004048" y="3651870"/>
            <a:ext cx="3816424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Výrobky, významná místa, přírodní útvary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plzeňské pivo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automobily Škoda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české sklo, polodrahokamy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lázeňství (Karlovy Vary)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příroda (České Švýcarsko, Moravský kras, Český ráj, …)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památky (Praha, …)</a:t>
            </a:r>
          </a:p>
        </p:txBody>
      </p:sp>
      <p:pic>
        <p:nvPicPr>
          <p:cNvPr id="2052" name="Picture 4" descr="C:\Users\Evik\AppData\Local\Microsoft\Windows\Temporary Internet Files\Content.IE5\82LVOLUD\MC90030492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99" y="3775560"/>
            <a:ext cx="553000" cy="81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vik\AppData\Local\Microsoft\Windows\Temporary Internet Files\Content.IE5\82LVOLUD\MC90044173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13961"/>
            <a:ext cx="723528" cy="7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vik\AppData\Local\Microsoft\Windows\Temporary Internet Files\Content.IE5\2DNQ1Z08\MC90037039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7534"/>
            <a:ext cx="901824" cy="12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vik\AppData\Local\Microsoft\Windows\Temporary Internet Files\Content.IE5\2DNQ1Z08\MC90028709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88" y="1204052"/>
            <a:ext cx="616390" cy="12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Jaromír Jág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83" y="3939902"/>
            <a:ext cx="987549" cy="105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mil Zátope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824" y="3607985"/>
            <a:ext cx="1032148" cy="140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Ema Destinnová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19426"/>
            <a:ext cx="937111" cy="118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Karel Čape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60" y="2425240"/>
            <a:ext cx="943319" cy="115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upload.wikimedia.org/wikipedia/commons/thumb/1/13/Ruchadlo_bratranc%C5%AF_Veverkov%C3%BDch.jpg/120px-Ruchadlo_bratranc%C5%AF_Veverkov%C3%BDch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678" y="2033669"/>
            <a:ext cx="11430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Martina Sáblíková (Vancouver 2010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11710"/>
            <a:ext cx="1668401" cy="125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Bedřich Smetana (před rokem 1880)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13014"/>
            <a:ext cx="1072134" cy="12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Evik\AppData\Local\Microsoft\Windows\Temporary Internet Files\Content.IE5\2DNQ1Z08\MC900415120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504" y="2931790"/>
            <a:ext cx="1143000" cy="84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0290" y="492443"/>
            <a:ext cx="678395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512" y="1059582"/>
            <a:ext cx="237626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Státní symboly České republiky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jsou stanoveny zákonem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 jich celkem 7</a:t>
            </a:r>
          </a:p>
        </p:txBody>
      </p:sp>
      <p:sp>
        <p:nvSpPr>
          <p:cNvPr id="2" name="Tlačítko akce: Informace 1">
            <a:hlinkClick r:id="rId3" highlightClick="1"/>
          </p:cNvPr>
          <p:cNvSpPr/>
          <p:nvPr/>
        </p:nvSpPr>
        <p:spPr>
          <a:xfrm>
            <a:off x="2051720" y="1347614"/>
            <a:ext cx="288032" cy="252899"/>
          </a:xfrm>
          <a:prstGeom prst="actionButtonInform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07504" y="1779662"/>
            <a:ext cx="288032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VELKÝ STÁTNÍ ZNAK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1. a 4. pole český dvouocasý lev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2. pole moravská šachovnicová orlice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3. pole slezská černá orlice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slouží k reprezentaci státu, označení budov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4227934"/>
            <a:ext cx="270593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MALÝ STÁTNÍ ZNAK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český dvouocasý lev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používá se na razítkách, na pečetidlech, značí se jím památné stromy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15816" y="3291830"/>
            <a:ext cx="205222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STÁTNÍ BARVY (trikolóra)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bílá, červená, modrá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užívá se např. na stuhách k medailím, na různých linkách a šňůrkách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355976" y="2141518"/>
            <a:ext cx="214640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STÁTNÍ PEČEŤ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slouží k pečetění státních listin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574390" y="2137562"/>
            <a:ext cx="251002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STÁTNÍ HYMNA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první sloka písně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Kde domov můj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slova Josef Kajetán Tyl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hudba František Škroup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pochází z div. hry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Fidlovačka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(1834)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24229" y="3284279"/>
            <a:ext cx="1908211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STÁTNÍ VLAJKA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smí se užívat jen vhodným a důstojným způsobem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pravidla pro užívání a vyvěšování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ZDE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051422" y="1020673"/>
            <a:ext cx="2816721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VLAJKA PREZIDENTA REPUBLIKY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(standarta prezidenta)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užívá se k označení sídla či dopravního prostředku prezidenta ČR</a:t>
            </a:r>
          </a:p>
        </p:txBody>
      </p:sp>
      <p:pic>
        <p:nvPicPr>
          <p:cNvPr id="3074" name="Picture 2" descr="Soubor:Coat of arms of the Czech Republic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94" y="2824327"/>
            <a:ext cx="1167333" cy="14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bor:Small coat of arms of the Czech Republic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52" y="2864779"/>
            <a:ext cx="1058740" cy="129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5/58/Tricolour_of_the_Czech_Republic.svg/220px-Tricolour_of_the_Czech_Republic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85696"/>
            <a:ext cx="1872208" cy="7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oubor:Flag of the Czech Republic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06" y="4334702"/>
            <a:ext cx="1008112" cy="6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oubor:Flag of Czech Republic (vertical hoisting)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1" y="3322643"/>
            <a:ext cx="575003" cy="86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oubor:Flag of the president of the Czech Republic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23678"/>
            <a:ext cx="1229547" cy="12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oubor:Seal of the Czech Republi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85424"/>
            <a:ext cx="1426326" cy="141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oubor:Skroup-Anthe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98525"/>
            <a:ext cx="2376264" cy="14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lačítko akce: Zvuk 2">
            <a:hlinkClick r:id="rId13" highlightClick="1"/>
          </p:cNvPr>
          <p:cNvSpPr/>
          <p:nvPr/>
        </p:nvSpPr>
        <p:spPr>
          <a:xfrm>
            <a:off x="8465021" y="1086509"/>
            <a:ext cx="499466" cy="514004"/>
          </a:xfrm>
          <a:prstGeom prst="actionButtonSou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076056" y="4371950"/>
            <a:ext cx="275334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neoficiální státní symboly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české korunovační klenoty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národní strom - lípa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0" name="Picture 18" descr="http://upload.wikimedia.org/wikipedia/commons/thumb/d/dc/Czech_crown_Scheiwl.png/120px-Czech_crown_Scheiw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4488857"/>
            <a:ext cx="468052" cy="4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Evik\AppData\Local\Microsoft\Windows\Temporary Internet Files\Content.IE5\2DNQ1Z08\MC900053129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07" y="4442032"/>
            <a:ext cx="437653" cy="40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627" y="492443"/>
            <a:ext cx="4063317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.4 Co si řekneme nového?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3" descr="img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59998"/>
            <a:ext cx="6048672" cy="407382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444208" y="990265"/>
            <a:ext cx="208823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NAŠI PREZIDENTI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156176" y="1707654"/>
            <a:ext cx="2987824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1918-1935 Tomáš Garrigue Masaryk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1935-1938, 1945-1948 Edvard Beneš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1938-1945 Emil Hácha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1948-1953 Klement Gottwald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1953-1957 Antonín Zápotocký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1957-1968 Antonín Novotný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1968-1975 Ludvík Svoboda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1975-1989 Gustáv Husák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1989-1992 Václav Havel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1993-2003 Václav Havel</a:t>
            </a:r>
          </a:p>
          <a:p>
            <a:pPr algn="l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2003-(2013) Václav Klaus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 descr="Soubor:Flag of the president of the Czech Republic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327040"/>
            <a:ext cx="716968" cy="7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95536" y="16356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496" y="483518"/>
            <a:ext cx="381642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.5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55575" y="2067694"/>
            <a:ext cx="3024337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Doplň chybějící slova naší státní hymny:</a:t>
            </a:r>
          </a:p>
          <a:p>
            <a:pPr>
              <a:buNone/>
            </a:pP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Kde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domov můj,</a:t>
            </a:r>
            <a:br>
              <a:rPr lang="cs-CZ" sz="1600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kde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…………můj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cs-CZ" sz="1600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Voda hučí po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………..,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bory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…………. po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skalinách,</a:t>
            </a:r>
            <a:br>
              <a:rPr lang="cs-CZ" sz="1600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 sadě skví se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……… květ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cs-CZ" sz="1600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………. ráj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to na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………!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 to je ta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………. země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cs-CZ" sz="1600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země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………..,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domov můj,</a:t>
            </a:r>
            <a:br>
              <a:rPr lang="cs-CZ" sz="1600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………. česká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……… můj!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Zástupný symbol pro obsah 3" descr="img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5098" y="492443"/>
            <a:ext cx="4854257" cy="336372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47664" y="1071135"/>
            <a:ext cx="280831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Co k sobě patří? Najdi správné dvojice.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20233" y="3939902"/>
            <a:ext cx="410445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řešení: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J.G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Mendel 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genetika, bratranci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Veverkové 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ruchadlo, Plzeň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Škoda, Karlovy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Vary 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Vřídlo, polodrahokam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vltavín, J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Seifert 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básník, A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Dvořák – Z Nového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světa, Moravský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kras – Punkevní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jeskyně, Leoš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Janáček – Její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pastorkyňa, MUDr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Jánský – krevní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skupiny, Železný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Brod – české sklo</a:t>
            </a:r>
          </a:p>
        </p:txBody>
      </p:sp>
      <p:pic>
        <p:nvPicPr>
          <p:cNvPr id="4098" name="Picture 2" descr="C:\Users\Evik\AppData\Local\Microsoft\Windows\Temporary Internet Files\Content.IE5\EMJWCJV1\MC9001860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8" y="1023640"/>
            <a:ext cx="987094" cy="106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5496" y="483518"/>
            <a:ext cx="403244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.6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1271538"/>
            <a:ext cx="36004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Dokážeš přiřadit významné události z historie naší vlasti  k jednotlivým prezidentům?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referendum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ke vstupu do Evropské unie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vznik Československa (r. 1918)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Sametová revoluce (r. 1989)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měnová reforma (r. 1953)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Benešovy dekrety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Protektorát Čechy a Morava (r. 1939-1945)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krize totalitního systému, pád komunismu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Pražské jaro (r. 1968)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znárodnění průmyslu a kolektivizace zemědělství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nová ústava a vznik ČSSR (r. 1960)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3675677"/>
            <a:ext cx="136815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řešení: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Klaus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Masaryk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Husák, Havel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Zápotocký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Beneš</a:t>
            </a:r>
          </a:p>
        </p:txBody>
      </p:sp>
      <p:pic>
        <p:nvPicPr>
          <p:cNvPr id="8" name="Zástupný symbol pro obsah 3" descr="img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1158" y="1348767"/>
            <a:ext cx="5145338" cy="367125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475656" y="3860343"/>
            <a:ext cx="1368152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6"/>
            </a:pP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Hácha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Husák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Svoboda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Gottwald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Novotný</a:t>
            </a:r>
            <a:endParaRPr lang="cs-CZ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72000" y="926599"/>
            <a:ext cx="3744416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Najdeš na obrázcích z našeho hlavního města chyby?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85090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CLIL (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homeland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Civics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11400" y="794859"/>
            <a:ext cx="2084936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NATIONAL SYMBOLS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277928"/>
            <a:ext cx="2664296" cy="861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CZECH REPUBLIC</a:t>
            </a:r>
          </a:p>
          <a:p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Prague</a:t>
            </a:r>
          </a:p>
          <a:p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official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Czech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motto  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Thruth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prevails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(Pravda vítězí)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920372" y="4011910"/>
            <a:ext cx="828092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flag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76056" y="2366759"/>
            <a:ext cx="1548172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anthem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733760" y="2139702"/>
            <a:ext cx="1518760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coat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arms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78854" y="4449474"/>
            <a:ext cx="1518760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seal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land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upload.wikimedia.org/wikipedia/commons/thumb/c/cb/Flag_of_the_Czech_Republic.svg/125px-Flag_of_the_Czech_Republic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14305"/>
            <a:ext cx="11906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e/ed/Coat_of_arms_of_the_Czech_Republic.svg/85px-Coat_of_arms_of_the_Czech_Republic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43" y="1202213"/>
            <a:ext cx="80962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cation of  Czech Republic  (dark green)– in Europe  (green &amp; dark grey)– in the European Union  (green)  —  [Legend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9" y="2325294"/>
            <a:ext cx="2693665" cy="226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004048" y="1894061"/>
            <a:ext cx="165618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Kde domov můj?</a:t>
            </a:r>
          </a:p>
          <a:p>
            <a:pPr algn="ctr"/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7" name="Picture 7" descr="C:\Users\Evik\AppData\Local\Microsoft\Windows\Temporary Internet Files\Content.IE5\EMJWCJV1\MC90033147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143" y="1100312"/>
            <a:ext cx="1813711" cy="125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3341272" y="3878927"/>
            <a:ext cx="1518760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colours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" descr="http://upload.wikimedia.org/wikipedia/commons/thumb/5/58/Tricolour_of_the_Czech_Republic.svg/220px-Tricolour_of_the_Czech_Republic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85" y="3233568"/>
            <a:ext cx="1872208" cy="7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Soubor:Seal of the Czech Republi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30" y="3029440"/>
            <a:ext cx="1426326" cy="141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452320" y="124540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0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74444"/>
              </p:ext>
            </p:extLst>
          </p:nvPr>
        </p:nvGraphicFramePr>
        <p:xfrm>
          <a:off x="395536" y="1131590"/>
          <a:ext cx="6840760" cy="377952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384376"/>
                <a:gridCol w="3456384"/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 Vyber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vhodné synonymum ke slovu vlastenectví?</a:t>
                      </a:r>
                    </a:p>
                    <a:p>
                      <a:pPr marL="342900" indent="-342900" algn="l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xenofobie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rasismus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patriotismus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populismus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Ve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které řadě jsou naši prezidenti seřazeni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chronologicky správně?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Masaryk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Beneš, Gottwald, Husák, Havel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Masaryk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Husák, Hácha, Zápotocký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Klaus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Beneš,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Husák, Novotný, Havel, Klaus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Hácha,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Gottwald, Svoboda, Zápotocký, Klaus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Jak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vypadá vlajka prezidenta republiky? Vyber vhodný popis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obdélníkový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prapor s malým státním znakem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bílá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vlajka s trojbarevným lemováním, uprostřed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je velký státní znak a nápis </a:t>
                      </a:r>
                      <a:r>
                        <a:rPr lang="cs-CZ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Pravda vítězí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bílá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vlajka s modrým klínem, uprostřed je český</a:t>
                      </a:r>
                    </a:p>
                    <a:p>
                      <a:pPr marL="342900" indent="-342900" algn="l"/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lev, který drží lipové ratolesti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bílá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vlajka s dvojbarevným lemováním a </a:t>
                      </a:r>
                    </a:p>
                    <a:p>
                      <a:pPr marL="342900" indent="-342900" algn="l"/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lipovými ratolestmi, pod státním znakem je nápis </a:t>
                      </a:r>
                    </a:p>
                    <a:p>
                      <a:pPr marL="342900" indent="-342900" algn="l"/>
                      <a:r>
                        <a:rPr lang="cs-CZ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Pravda vyhraje.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Státní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hymna ČR pochází z divadelní hry J. K. Tyla. Jak zní celý název této hry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Fidlovačka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aneb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Žádný strach a žádná obava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Fidlovačka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aneb Pravda zvítězí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Fidlovačka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aneb Proč bychom se netěšili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Fidlovačka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aneb Žádný hněv a žádná rvačka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884368" y="1515437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35496" y="526376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Evik\AppData\Local\Microsoft\Windows\Temporary Internet Files\Content.IE5\2DNQ1Z08\MP90043399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73" y="3544571"/>
            <a:ext cx="1477749" cy="11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85090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075868"/>
            <a:ext cx="8712968" cy="235997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http://www.ceskatelevize.cz/porady/10177109865-dejiny-udatneho-ceskeho-naroda/208552116230008-praotec-cech/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Janošková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Dagmar a kol.: Občanská výchova 6 s blokem Rodinná výchova pro základní školy a víceletá gymnázia, 1. vydání, Plzeň, FRAUS, 2003, ISBN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80-7238-207-1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Janošková, Dagmar a kol.: Občanská výchova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 blokem Rodinná výchova pro základní školy a víceletá gymnázia, 1. vydání, Plzeň, FRAUS,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2004,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80-7238-325-6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Valenta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Milan: Občanská výchova pro 6. ročník, 1. vydání, Praha, Práce, 1995, ISBN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80-208-0368-8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obrázky: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www.wikipedie.cz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kliparty, výše uvedené učebnice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10069</TotalTime>
  <Words>1351</Words>
  <Application>Microsoft Office PowerPoint</Application>
  <PresentationFormat>Předvádění na obrazovce (16:9)</PresentationFormat>
  <Paragraphs>200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241</cp:revision>
  <dcterms:created xsi:type="dcterms:W3CDTF">2010-10-18T18:21:56Z</dcterms:created>
  <dcterms:modified xsi:type="dcterms:W3CDTF">2012-01-22T17:57:23Z</dcterms:modified>
</cp:coreProperties>
</file>