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3763"/>
    <a:srgbClr val="F78911"/>
    <a:srgbClr val="EA7E08"/>
    <a:srgbClr val="FFFFFF"/>
    <a:srgbClr val="00FF00"/>
    <a:srgbClr val="03996B"/>
    <a:srgbClr val="FFFF99"/>
    <a:srgbClr val="FF66FF"/>
    <a:srgbClr val="512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5FC897-2A91-4122-B33A-471709181D7F}" type="doc">
      <dgm:prSet loTypeId="urn:microsoft.com/office/officeart/2005/8/layout/pyramid1" loCatId="pyramid" qsTypeId="urn:microsoft.com/office/officeart/2005/8/quickstyle/3d1" qsCatId="3D" csTypeId="urn:microsoft.com/office/officeart/2005/8/colors/colorful5" csCatId="colorful" phldr="1"/>
      <dgm:spPr/>
    </dgm:pt>
    <dgm:pt modelId="{17A699C9-FE57-4869-941D-7CBB53E76E09}">
      <dgm:prSet phldrT="[Text]" custT="1"/>
      <dgm:spPr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cs-CZ" sz="1400" dirty="0" smtClean="0">
              <a:latin typeface="Times New Roman" pitchFamily="18" charset="0"/>
              <a:cs typeface="Times New Roman" pitchFamily="18" charset="0"/>
            </a:rPr>
            <a:t>globální </a:t>
          </a:r>
          <a:endParaRPr lang="cs-CZ" sz="1400" dirty="0">
            <a:latin typeface="Times New Roman" pitchFamily="18" charset="0"/>
            <a:cs typeface="Times New Roman" pitchFamily="18" charset="0"/>
          </a:endParaRPr>
        </a:p>
      </dgm:t>
    </dgm:pt>
    <dgm:pt modelId="{2274DD4B-3EF7-4E44-93B4-D4D64F6E88BD}" type="parTrans" cxnId="{148D5CC7-825A-4A9F-947F-187155B3AE81}">
      <dgm:prSet/>
      <dgm:spPr/>
      <dgm:t>
        <a:bodyPr/>
        <a:lstStyle/>
        <a:p>
          <a:endParaRPr lang="cs-CZ" sz="1050">
            <a:latin typeface="Times New Roman" pitchFamily="18" charset="0"/>
            <a:cs typeface="Times New Roman" pitchFamily="18" charset="0"/>
          </a:endParaRPr>
        </a:p>
      </dgm:t>
    </dgm:pt>
    <dgm:pt modelId="{978B95D5-3AE3-4B8D-9866-A79CD0B21ED5}" type="sibTrans" cxnId="{148D5CC7-825A-4A9F-947F-187155B3AE81}">
      <dgm:prSet/>
      <dgm:spPr/>
      <dgm:t>
        <a:bodyPr/>
        <a:lstStyle/>
        <a:p>
          <a:endParaRPr lang="cs-CZ" sz="1050">
            <a:latin typeface="Times New Roman" pitchFamily="18" charset="0"/>
            <a:cs typeface="Times New Roman" pitchFamily="18" charset="0"/>
          </a:endParaRPr>
        </a:p>
      </dgm:t>
    </dgm:pt>
    <dgm:pt modelId="{EA4B15DD-B1D8-47B1-AAD6-CE9228861B1C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národní</a:t>
          </a:r>
          <a:endParaRPr lang="cs-CZ" sz="1800" dirty="0">
            <a:latin typeface="Times New Roman" pitchFamily="18" charset="0"/>
            <a:cs typeface="Times New Roman" pitchFamily="18" charset="0"/>
          </a:endParaRPr>
        </a:p>
      </dgm:t>
    </dgm:pt>
    <dgm:pt modelId="{7DAB5AFB-9BEE-40E0-8EA7-D598B5A76CF5}" type="parTrans" cxnId="{259BC640-F72B-447C-8C84-56169E7F374A}">
      <dgm:prSet/>
      <dgm:spPr/>
      <dgm:t>
        <a:bodyPr/>
        <a:lstStyle/>
        <a:p>
          <a:endParaRPr lang="cs-CZ" sz="1050">
            <a:latin typeface="Times New Roman" pitchFamily="18" charset="0"/>
            <a:cs typeface="Times New Roman" pitchFamily="18" charset="0"/>
          </a:endParaRPr>
        </a:p>
      </dgm:t>
    </dgm:pt>
    <dgm:pt modelId="{35665050-0242-4307-9304-1E2FE817BA51}" type="sibTrans" cxnId="{259BC640-F72B-447C-8C84-56169E7F374A}">
      <dgm:prSet/>
      <dgm:spPr/>
      <dgm:t>
        <a:bodyPr/>
        <a:lstStyle/>
        <a:p>
          <a:endParaRPr lang="cs-CZ" sz="1050">
            <a:latin typeface="Times New Roman" pitchFamily="18" charset="0"/>
            <a:cs typeface="Times New Roman" pitchFamily="18" charset="0"/>
          </a:endParaRPr>
        </a:p>
      </dgm:t>
    </dgm:pt>
    <dgm:pt modelId="{E897C22D-6A17-47BC-A50F-50C26292CA6D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regionální</a:t>
          </a:r>
          <a:endParaRPr lang="cs-CZ" sz="1800" dirty="0">
            <a:latin typeface="Times New Roman" pitchFamily="18" charset="0"/>
            <a:cs typeface="Times New Roman" pitchFamily="18" charset="0"/>
          </a:endParaRPr>
        </a:p>
      </dgm:t>
    </dgm:pt>
    <dgm:pt modelId="{A0715917-DD50-4325-88A2-3CCCBB04B94A}" type="parTrans" cxnId="{F4356344-4819-47AB-99EC-68E9B9EB2273}">
      <dgm:prSet/>
      <dgm:spPr/>
      <dgm:t>
        <a:bodyPr/>
        <a:lstStyle/>
        <a:p>
          <a:endParaRPr lang="cs-CZ" sz="1050">
            <a:latin typeface="Times New Roman" pitchFamily="18" charset="0"/>
            <a:cs typeface="Times New Roman" pitchFamily="18" charset="0"/>
          </a:endParaRPr>
        </a:p>
      </dgm:t>
    </dgm:pt>
    <dgm:pt modelId="{E7EAA451-F9B9-4568-B16D-FDC288F48EDC}" type="sibTrans" cxnId="{F4356344-4819-47AB-99EC-68E9B9EB2273}">
      <dgm:prSet/>
      <dgm:spPr/>
      <dgm:t>
        <a:bodyPr/>
        <a:lstStyle/>
        <a:p>
          <a:endParaRPr lang="cs-CZ" sz="1050">
            <a:latin typeface="Times New Roman" pitchFamily="18" charset="0"/>
            <a:cs typeface="Times New Roman" pitchFamily="18" charset="0"/>
          </a:endParaRPr>
        </a:p>
      </dgm:t>
    </dgm:pt>
    <dgm:pt modelId="{5D25B2B6-7369-427C-ACFE-1577CE7BADDB}">
      <dgm:prSet phldrT="[Text]" custT="1"/>
      <dgm:spPr/>
      <dgm:t>
        <a:bodyPr/>
        <a:lstStyle/>
        <a:p>
          <a:r>
            <a:rPr lang="cs-CZ" sz="1600" dirty="0" smtClean="0">
              <a:latin typeface="Times New Roman" pitchFamily="18" charset="0"/>
              <a:cs typeface="Times New Roman" pitchFamily="18" charset="0"/>
            </a:rPr>
            <a:t>lokální</a:t>
          </a:r>
          <a:endParaRPr lang="cs-CZ" sz="1800" dirty="0">
            <a:latin typeface="Times New Roman" pitchFamily="18" charset="0"/>
            <a:cs typeface="Times New Roman" pitchFamily="18" charset="0"/>
          </a:endParaRPr>
        </a:p>
      </dgm:t>
    </dgm:pt>
    <dgm:pt modelId="{72425FFE-94D0-458B-A449-272F44EA6054}" type="parTrans" cxnId="{AB081781-A791-4ACA-8DBD-ED8831BF235B}">
      <dgm:prSet/>
      <dgm:spPr/>
      <dgm:t>
        <a:bodyPr/>
        <a:lstStyle/>
        <a:p>
          <a:endParaRPr lang="cs-CZ" sz="1050">
            <a:latin typeface="Times New Roman" pitchFamily="18" charset="0"/>
            <a:cs typeface="Times New Roman" pitchFamily="18" charset="0"/>
          </a:endParaRPr>
        </a:p>
      </dgm:t>
    </dgm:pt>
    <dgm:pt modelId="{F049CAE5-6308-496B-8B1B-8F4C0BCAE48B}" type="sibTrans" cxnId="{AB081781-A791-4ACA-8DBD-ED8831BF235B}">
      <dgm:prSet/>
      <dgm:spPr/>
      <dgm:t>
        <a:bodyPr/>
        <a:lstStyle/>
        <a:p>
          <a:endParaRPr lang="cs-CZ" sz="1050">
            <a:latin typeface="Times New Roman" pitchFamily="18" charset="0"/>
            <a:cs typeface="Times New Roman" pitchFamily="18" charset="0"/>
          </a:endParaRPr>
        </a:p>
      </dgm:t>
    </dgm:pt>
    <dgm:pt modelId="{9F10C3FE-EFB2-44FA-A3A3-671DACA12D9C}" type="pres">
      <dgm:prSet presAssocID="{C45FC897-2A91-4122-B33A-471709181D7F}" presName="Name0" presStyleCnt="0">
        <dgm:presLayoutVars>
          <dgm:dir/>
          <dgm:animLvl val="lvl"/>
          <dgm:resizeHandles val="exact"/>
        </dgm:presLayoutVars>
      </dgm:prSet>
      <dgm:spPr/>
    </dgm:pt>
    <dgm:pt modelId="{CA39480A-B1A4-43CD-8E49-A6FDB6EB2C39}" type="pres">
      <dgm:prSet presAssocID="{17A699C9-FE57-4869-941D-7CBB53E76E09}" presName="Name8" presStyleCnt="0"/>
      <dgm:spPr/>
    </dgm:pt>
    <dgm:pt modelId="{92981259-5C1B-4256-8054-0B4F738FFBB0}" type="pres">
      <dgm:prSet presAssocID="{17A699C9-FE57-4869-941D-7CBB53E76E09}" presName="level" presStyleLbl="node1" presStyleIdx="0" presStyleCnt="4" custScaleX="122821" custLinFactNeighborY="-1999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B03EE7DF-EC78-40F8-805E-95E0B3E4C5AD}" type="pres">
      <dgm:prSet presAssocID="{17A699C9-FE57-4869-941D-7CBB53E76E09}" presName="levelTx" presStyleLbl="revTx" presStyleIdx="0" presStyleCnt="0">
        <dgm:presLayoutVars>
          <dgm:chMax val="1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cs-CZ"/>
        </a:p>
      </dgm:t>
    </dgm:pt>
    <dgm:pt modelId="{7F2B2732-5C11-45B0-941D-AEB672A5FCFD}" type="pres">
      <dgm:prSet presAssocID="{EA4B15DD-B1D8-47B1-AAD6-CE9228861B1C}" presName="Name8" presStyleCnt="0"/>
      <dgm:spPr/>
    </dgm:pt>
    <dgm:pt modelId="{B446CFFF-96D1-4EC9-97BF-A12BB8C3969F}" type="pres">
      <dgm:prSet presAssocID="{EA4B15DD-B1D8-47B1-AAD6-CE9228861B1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C907A1-FE2D-4427-9F59-9AC92A347ED7}" type="pres">
      <dgm:prSet presAssocID="{EA4B15DD-B1D8-47B1-AAD6-CE9228861B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D6AEF92-4A80-4AB7-AAA9-EF8F65B67011}" type="pres">
      <dgm:prSet presAssocID="{E897C22D-6A17-47BC-A50F-50C26292CA6D}" presName="Name8" presStyleCnt="0"/>
      <dgm:spPr/>
    </dgm:pt>
    <dgm:pt modelId="{0D7A30D4-4C8F-4A4D-868D-296A2EBE1556}" type="pres">
      <dgm:prSet presAssocID="{E897C22D-6A17-47BC-A50F-50C26292CA6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DD039F4-C88F-446C-8BB7-A3EDBE64AD2D}" type="pres">
      <dgm:prSet presAssocID="{E897C22D-6A17-47BC-A50F-50C26292CA6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07EB79-F5F3-457B-9F2B-A6D432D16CB2}" type="pres">
      <dgm:prSet presAssocID="{5D25B2B6-7369-427C-ACFE-1577CE7BADDB}" presName="Name8" presStyleCnt="0"/>
      <dgm:spPr/>
    </dgm:pt>
    <dgm:pt modelId="{38D1CFA7-C205-4B41-A1A5-56CB1870A66F}" type="pres">
      <dgm:prSet presAssocID="{5D25B2B6-7369-427C-ACFE-1577CE7BADD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1724AB-F38D-4771-B4E1-E0BEA8D8ED0F}" type="pres">
      <dgm:prSet presAssocID="{5D25B2B6-7369-427C-ACFE-1577CE7BADD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49B808A-1914-4D77-9CA3-1B21CC6332F6}" type="presOf" srcId="{17A699C9-FE57-4869-941D-7CBB53E76E09}" destId="{92981259-5C1B-4256-8054-0B4F738FFBB0}" srcOrd="0" destOrd="0" presId="urn:microsoft.com/office/officeart/2005/8/layout/pyramid1"/>
    <dgm:cxn modelId="{92A334C6-9E23-40EB-990C-663C8386A41B}" type="presOf" srcId="{5D25B2B6-7369-427C-ACFE-1577CE7BADDB}" destId="{38D1CFA7-C205-4B41-A1A5-56CB1870A66F}" srcOrd="0" destOrd="0" presId="urn:microsoft.com/office/officeart/2005/8/layout/pyramid1"/>
    <dgm:cxn modelId="{01568BFB-FCF9-47AC-9759-4ED53B6174FA}" type="presOf" srcId="{17A699C9-FE57-4869-941D-7CBB53E76E09}" destId="{B03EE7DF-EC78-40F8-805E-95E0B3E4C5AD}" srcOrd="1" destOrd="0" presId="urn:microsoft.com/office/officeart/2005/8/layout/pyramid1"/>
    <dgm:cxn modelId="{87C9D6C9-42FA-436C-9A3A-05DE84FA2CAA}" type="presOf" srcId="{5D25B2B6-7369-427C-ACFE-1577CE7BADDB}" destId="{191724AB-F38D-4771-B4E1-E0BEA8D8ED0F}" srcOrd="1" destOrd="0" presId="urn:microsoft.com/office/officeart/2005/8/layout/pyramid1"/>
    <dgm:cxn modelId="{C30C2B19-479B-4F9E-A628-C3D7E2589EF6}" type="presOf" srcId="{E897C22D-6A17-47BC-A50F-50C26292CA6D}" destId="{EDD039F4-C88F-446C-8BB7-A3EDBE64AD2D}" srcOrd="1" destOrd="0" presId="urn:microsoft.com/office/officeart/2005/8/layout/pyramid1"/>
    <dgm:cxn modelId="{F4356344-4819-47AB-99EC-68E9B9EB2273}" srcId="{C45FC897-2A91-4122-B33A-471709181D7F}" destId="{E897C22D-6A17-47BC-A50F-50C26292CA6D}" srcOrd="2" destOrd="0" parTransId="{A0715917-DD50-4325-88A2-3CCCBB04B94A}" sibTransId="{E7EAA451-F9B9-4568-B16D-FDC288F48EDC}"/>
    <dgm:cxn modelId="{43284743-598C-4469-AFDB-293319840251}" type="presOf" srcId="{C45FC897-2A91-4122-B33A-471709181D7F}" destId="{9F10C3FE-EFB2-44FA-A3A3-671DACA12D9C}" srcOrd="0" destOrd="0" presId="urn:microsoft.com/office/officeart/2005/8/layout/pyramid1"/>
    <dgm:cxn modelId="{6D4F2CF0-3A68-4012-BF18-296A9A6E0DA6}" type="presOf" srcId="{EA4B15DD-B1D8-47B1-AAD6-CE9228861B1C}" destId="{30C907A1-FE2D-4427-9F59-9AC92A347ED7}" srcOrd="1" destOrd="0" presId="urn:microsoft.com/office/officeart/2005/8/layout/pyramid1"/>
    <dgm:cxn modelId="{148D5CC7-825A-4A9F-947F-187155B3AE81}" srcId="{C45FC897-2A91-4122-B33A-471709181D7F}" destId="{17A699C9-FE57-4869-941D-7CBB53E76E09}" srcOrd="0" destOrd="0" parTransId="{2274DD4B-3EF7-4E44-93B4-D4D64F6E88BD}" sibTransId="{978B95D5-3AE3-4B8D-9866-A79CD0B21ED5}"/>
    <dgm:cxn modelId="{259BC640-F72B-447C-8C84-56169E7F374A}" srcId="{C45FC897-2A91-4122-B33A-471709181D7F}" destId="{EA4B15DD-B1D8-47B1-AAD6-CE9228861B1C}" srcOrd="1" destOrd="0" parTransId="{7DAB5AFB-9BEE-40E0-8EA7-D598B5A76CF5}" sibTransId="{35665050-0242-4307-9304-1E2FE817BA51}"/>
    <dgm:cxn modelId="{34EAC324-BBA1-43FA-8FD5-FAF6069571C1}" type="presOf" srcId="{EA4B15DD-B1D8-47B1-AAD6-CE9228861B1C}" destId="{B446CFFF-96D1-4EC9-97BF-A12BB8C3969F}" srcOrd="0" destOrd="0" presId="urn:microsoft.com/office/officeart/2005/8/layout/pyramid1"/>
    <dgm:cxn modelId="{AB081781-A791-4ACA-8DBD-ED8831BF235B}" srcId="{C45FC897-2A91-4122-B33A-471709181D7F}" destId="{5D25B2B6-7369-427C-ACFE-1577CE7BADDB}" srcOrd="3" destOrd="0" parTransId="{72425FFE-94D0-458B-A449-272F44EA6054}" sibTransId="{F049CAE5-6308-496B-8B1B-8F4C0BCAE48B}"/>
    <dgm:cxn modelId="{9091955E-19E7-4604-A860-AC0C6C636EFE}" type="presOf" srcId="{E897C22D-6A17-47BC-A50F-50C26292CA6D}" destId="{0D7A30D4-4C8F-4A4D-868D-296A2EBE1556}" srcOrd="0" destOrd="0" presId="urn:microsoft.com/office/officeart/2005/8/layout/pyramid1"/>
    <dgm:cxn modelId="{7C2AB277-2D05-4F57-95DF-5B2834C0BBC4}" type="presParOf" srcId="{9F10C3FE-EFB2-44FA-A3A3-671DACA12D9C}" destId="{CA39480A-B1A4-43CD-8E49-A6FDB6EB2C39}" srcOrd="0" destOrd="0" presId="urn:microsoft.com/office/officeart/2005/8/layout/pyramid1"/>
    <dgm:cxn modelId="{35815A23-7730-4E93-980D-8D26CF123A52}" type="presParOf" srcId="{CA39480A-B1A4-43CD-8E49-A6FDB6EB2C39}" destId="{92981259-5C1B-4256-8054-0B4F738FFBB0}" srcOrd="0" destOrd="0" presId="urn:microsoft.com/office/officeart/2005/8/layout/pyramid1"/>
    <dgm:cxn modelId="{511FCF5B-B4BD-4E3A-A115-FB1226328F1E}" type="presParOf" srcId="{CA39480A-B1A4-43CD-8E49-A6FDB6EB2C39}" destId="{B03EE7DF-EC78-40F8-805E-95E0B3E4C5AD}" srcOrd="1" destOrd="0" presId="urn:microsoft.com/office/officeart/2005/8/layout/pyramid1"/>
    <dgm:cxn modelId="{C0C4CFBE-7B62-41E2-A50E-B598523FF9CA}" type="presParOf" srcId="{9F10C3FE-EFB2-44FA-A3A3-671DACA12D9C}" destId="{7F2B2732-5C11-45B0-941D-AEB672A5FCFD}" srcOrd="1" destOrd="0" presId="urn:microsoft.com/office/officeart/2005/8/layout/pyramid1"/>
    <dgm:cxn modelId="{6B74EEC6-3B02-407B-BAAD-1326A9748C89}" type="presParOf" srcId="{7F2B2732-5C11-45B0-941D-AEB672A5FCFD}" destId="{B446CFFF-96D1-4EC9-97BF-A12BB8C3969F}" srcOrd="0" destOrd="0" presId="urn:microsoft.com/office/officeart/2005/8/layout/pyramid1"/>
    <dgm:cxn modelId="{AAD0D398-5949-493D-AFFE-024A996C5569}" type="presParOf" srcId="{7F2B2732-5C11-45B0-941D-AEB672A5FCFD}" destId="{30C907A1-FE2D-4427-9F59-9AC92A347ED7}" srcOrd="1" destOrd="0" presId="urn:microsoft.com/office/officeart/2005/8/layout/pyramid1"/>
    <dgm:cxn modelId="{92E4A750-C1D3-4412-B622-D3897DBBCB68}" type="presParOf" srcId="{9F10C3FE-EFB2-44FA-A3A3-671DACA12D9C}" destId="{8D6AEF92-4A80-4AB7-AAA9-EF8F65B67011}" srcOrd="2" destOrd="0" presId="urn:microsoft.com/office/officeart/2005/8/layout/pyramid1"/>
    <dgm:cxn modelId="{F1E1E621-5FA1-40E0-9219-0C1AAF6C1B19}" type="presParOf" srcId="{8D6AEF92-4A80-4AB7-AAA9-EF8F65B67011}" destId="{0D7A30D4-4C8F-4A4D-868D-296A2EBE1556}" srcOrd="0" destOrd="0" presId="urn:microsoft.com/office/officeart/2005/8/layout/pyramid1"/>
    <dgm:cxn modelId="{86B4557F-4167-47E4-B165-4E1273CFB495}" type="presParOf" srcId="{8D6AEF92-4A80-4AB7-AAA9-EF8F65B67011}" destId="{EDD039F4-C88F-446C-8BB7-A3EDBE64AD2D}" srcOrd="1" destOrd="0" presId="urn:microsoft.com/office/officeart/2005/8/layout/pyramid1"/>
    <dgm:cxn modelId="{03CFBB02-A895-4D3F-AC51-E1605EDED35B}" type="presParOf" srcId="{9F10C3FE-EFB2-44FA-A3A3-671DACA12D9C}" destId="{F407EB79-F5F3-457B-9F2B-A6D432D16CB2}" srcOrd="3" destOrd="0" presId="urn:microsoft.com/office/officeart/2005/8/layout/pyramid1"/>
    <dgm:cxn modelId="{45E8E6E0-15F7-482C-B5AD-236940ED00B3}" type="presParOf" srcId="{F407EB79-F5F3-457B-9F2B-A6D432D16CB2}" destId="{38D1CFA7-C205-4B41-A1A5-56CB1870A66F}" srcOrd="0" destOrd="0" presId="urn:microsoft.com/office/officeart/2005/8/layout/pyramid1"/>
    <dgm:cxn modelId="{EC942D30-572C-44FB-AA58-4A87A1EA1E7A}" type="presParOf" srcId="{F407EB79-F5F3-457B-9F2B-A6D432D16CB2}" destId="{191724AB-F38D-4771-B4E1-E0BEA8D8ED0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81259-5C1B-4256-8054-0B4F738FFBB0}">
      <dsp:nvSpPr>
        <dsp:cNvPr id="0" name=""/>
        <dsp:cNvSpPr/>
      </dsp:nvSpPr>
      <dsp:spPr>
        <a:xfrm>
          <a:off x="1183449" y="0"/>
          <a:ext cx="1048797" cy="87212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latin typeface="Times New Roman" pitchFamily="18" charset="0"/>
              <a:cs typeface="Times New Roman" pitchFamily="18" charset="0"/>
            </a:rPr>
            <a:t>globální </a:t>
          </a:r>
          <a:endParaRPr lang="cs-CZ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37042" y="127720"/>
        <a:ext cx="741611" cy="616689"/>
      </dsp:txXfrm>
    </dsp:sp>
    <dsp:sp modelId="{B446CFFF-96D1-4EC9-97BF-A12BB8C3969F}">
      <dsp:nvSpPr>
        <dsp:cNvPr id="0" name=""/>
        <dsp:cNvSpPr/>
      </dsp:nvSpPr>
      <dsp:spPr>
        <a:xfrm>
          <a:off x="853924" y="872129"/>
          <a:ext cx="1707848" cy="872129"/>
        </a:xfrm>
        <a:prstGeom prst="trapezoid">
          <a:avLst>
            <a:gd name="adj" fmla="val 48956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Times New Roman" pitchFamily="18" charset="0"/>
              <a:cs typeface="Times New Roman" pitchFamily="18" charset="0"/>
            </a:rPr>
            <a:t>národní</a:t>
          </a:r>
          <a:endParaRPr lang="cs-CZ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52797" y="872129"/>
        <a:ext cx="1110101" cy="872129"/>
      </dsp:txXfrm>
    </dsp:sp>
    <dsp:sp modelId="{0D7A30D4-4C8F-4A4D-868D-296A2EBE1556}">
      <dsp:nvSpPr>
        <dsp:cNvPr id="0" name=""/>
        <dsp:cNvSpPr/>
      </dsp:nvSpPr>
      <dsp:spPr>
        <a:xfrm>
          <a:off x="426962" y="1744258"/>
          <a:ext cx="2561771" cy="872129"/>
        </a:xfrm>
        <a:prstGeom prst="trapezoid">
          <a:avLst>
            <a:gd name="adj" fmla="val 48956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Times New Roman" pitchFamily="18" charset="0"/>
              <a:cs typeface="Times New Roman" pitchFamily="18" charset="0"/>
            </a:rPr>
            <a:t>regionální</a:t>
          </a:r>
          <a:endParaRPr lang="cs-CZ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5272" y="1744258"/>
        <a:ext cx="1665151" cy="872129"/>
      </dsp:txXfrm>
    </dsp:sp>
    <dsp:sp modelId="{38D1CFA7-C205-4B41-A1A5-56CB1870A66F}">
      <dsp:nvSpPr>
        <dsp:cNvPr id="0" name=""/>
        <dsp:cNvSpPr/>
      </dsp:nvSpPr>
      <dsp:spPr>
        <a:xfrm>
          <a:off x="0" y="2616387"/>
          <a:ext cx="3415696" cy="872129"/>
        </a:xfrm>
        <a:prstGeom prst="trapezoid">
          <a:avLst>
            <a:gd name="adj" fmla="val 4895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>
              <a:latin typeface="Times New Roman" pitchFamily="18" charset="0"/>
              <a:cs typeface="Times New Roman" pitchFamily="18" charset="0"/>
            </a:rPr>
            <a:t>lokální</a:t>
          </a:r>
          <a:endParaRPr lang="cs-CZ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7746" y="2616387"/>
        <a:ext cx="2220202" cy="872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20.8.2012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wmf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s.wikipedia.org/wiki/Organizace_spojen%C3%BDch_n%C3%A1rod%C5%A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hubblesite.org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4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ubblesite.org/" TargetMode="Externa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EU_and_NATO.svg" TargetMode="External"/><Relationship Id="rId13" Type="http://schemas.openxmlformats.org/officeDocument/2006/relationships/hyperlink" Target="http://cs.wikipedia.org/wiki/UNICEF" TargetMode="External"/><Relationship Id="rId3" Type="http://schemas.openxmlformats.org/officeDocument/2006/relationships/hyperlink" Target="http://hubblesite.org/" TargetMode="External"/><Relationship Id="rId7" Type="http://schemas.openxmlformats.org/officeDocument/2006/relationships/hyperlink" Target="http://cs.wikipedia.org/wiki/Globalizace" TargetMode="External"/><Relationship Id="rId12" Type="http://schemas.openxmlformats.org/officeDocument/2006/relationships/hyperlink" Target="http://cs.wikipedia.org/wiki/Nat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pravy.ihned.cz/c1-53441570-na-zemi-zije-uz-sedm-miliard-lidi-duvod-k-jasotu-ci-k-obavam-z-katastrofy" TargetMode="External"/><Relationship Id="rId11" Type="http://schemas.openxmlformats.org/officeDocument/2006/relationships/hyperlink" Target="http://cs.wikipedia.org/wiki/Evropsk%C3%A1_unie" TargetMode="External"/><Relationship Id="rId5" Type="http://schemas.openxmlformats.org/officeDocument/2006/relationships/hyperlink" Target="http://aktualne.centrum.cz/zahranici/evropa/clanek.phtml?id=719647" TargetMode="External"/><Relationship Id="rId10" Type="http://schemas.openxmlformats.org/officeDocument/2006/relationships/hyperlink" Target="http://cs.wikipedia.org/wiki/Unesco" TargetMode="External"/><Relationship Id="rId4" Type="http://schemas.openxmlformats.org/officeDocument/2006/relationships/hyperlink" Target="http://aktualne.centrum.cz/zahranici/afrika/fotogalerie/2011/08/02/tiziva-situace-v-africe-somalsky-hladomor-v-obraze/foto/393962/" TargetMode="External"/><Relationship Id="rId9" Type="http://schemas.openxmlformats.org/officeDocument/2006/relationships/hyperlink" Target="http://cs.wikipedia.org/wiki/Sv%C4%9Btov%C3%A1_zdravotnick%C3%A1_organizace" TargetMode="External"/><Relationship Id="rId14" Type="http://schemas.openxmlformats.org/officeDocument/2006/relationships/hyperlink" Target="http://cs.wikipedia.org/wiki/OS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5496" y="483518"/>
            <a:ext cx="727280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26.1 Mezinárodní spolupráce, globalizace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1249598"/>
            <a:ext cx="2448272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Naše planeta Země a celé lidstvo silně trpí nepřiměřenými zásahy člověka do přírody i netolerantním chováním lidí vůči sobě navzájem.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va Zralá\AppData\Local\Microsoft\Windows\Temporary Internet Files\Content.IE5\K07DAEJE\MC90043821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199" y="872468"/>
            <a:ext cx="184467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g.aktualne.centrum.cz/427/63/4276366-hladomor-v-somalsk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" y="2894889"/>
            <a:ext cx="2476762" cy="160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Eva Zralá\AppData\Local\Microsoft\Windows\Temporary Internet Files\Content.IE5\ISSHEN0M\MP90039015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871" y="2751914"/>
            <a:ext cx="2534654" cy="180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Eva Zralá\AppData\Local\Microsoft\Windows\Temporary Internet Files\Content.IE5\ISSHEN0M\MP900437215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59256"/>
            <a:ext cx="2505429" cy="188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Eva Zralá\AppData\Local\Microsoft\Windows\Temporary Internet Files\Content.IE5\K07DAEJE\MP900180771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04234"/>
            <a:ext cx="1361256" cy="215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:\Users\Eva Zralá\AppData\Local\Microsoft\Windows\Temporary Internet Files\Content.IE5\EEC3BW7P\MP900437226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81" y="1165599"/>
            <a:ext cx="2304256" cy="172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92291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393546"/>
              </p:ext>
            </p:extLst>
          </p:nvPr>
        </p:nvGraphicFramePr>
        <p:xfrm>
          <a:off x="827584" y="1275606"/>
          <a:ext cx="7488832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63958"/>
                <a:gridCol w="5524874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Mezinárodní organizace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globalizace, globální problémy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seznamuje s klady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zápory 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globalizace, </a:t>
                      </a:r>
                    </a:p>
                    <a:p>
                      <a:pPr algn="l"/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s 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globálními problémy světa, s mezinárodní spoluprací – významnými mezinárodními organizacemi.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va Zralá\AppData\Local\Microsoft\Windows\Temporary Internet Files\Content.IE5\1G7MBO1X\MP900400459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1" t="1" b="20468"/>
          <a:stretch/>
        </p:blipFill>
        <p:spPr bwMode="auto">
          <a:xfrm>
            <a:off x="3995936" y="1275606"/>
            <a:ext cx="5076056" cy="3793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5496" y="508636"/>
            <a:ext cx="648072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26.2 Co již víme o globálních problémech?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1131590"/>
            <a:ext cx="3816424" cy="215443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Problémy současného světa – globální problémy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znečišťování ovzduší, narušování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ozonové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vrstvy, globální oteplování, změna podnebí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kácení lesů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znečišťování řek a moří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ohrožené živočišné a rostlinné druhy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neustálý růst počtu obyvatel na Zemi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nedostatek potravin, hlad, chudoba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ekonomická zaostalost rozvojových zemí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civilizační choroby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 mnoho dalších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860032" y="3259089"/>
            <a:ext cx="3672408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"Je to milník, který představuje úspěch i výzvu," tvrdí materiály OSN o dovršení sedmé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miliardy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duší ve skóre populační exploze. Nepochybně zjištění o to radostnější, že podle prognóz z pera expertů téže OSN sepsaných roku 2004 nás mělo být 7 miliard až za dva roky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zdroj: ihned.cz 31.10.2011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860032" y="1635646"/>
            <a:ext cx="360040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Počet lidí na Zemi v pondělí oficiálně dosáhl sedmi miliard. Potvrdila to OSN s tím, že podle propočtů se "jubilejním"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sedmimiliardtým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člověkem stal chlapec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Pjotr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Nikolajev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narozený v ruském Kaliningradu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zdroj: aktuálně.cz 31.10.2011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2699792" y="2256135"/>
            <a:ext cx="1296144" cy="315615"/>
          </a:xfrm>
          <a:prstGeom prst="rightArrow">
            <a:avLst>
              <a:gd name="adj1" fmla="val 1707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287524" y="3363838"/>
            <a:ext cx="334837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Zatímco lidem z méně rozvinutých států musí stačit k životu málo, lidé z vyspělých zemí často spotřebovávají mnohem více, než skutečně potřebují.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72206" y="4331884"/>
            <a:ext cx="227958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Jak dlouho toto vše naše planeta vydrží?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Eva Zralá\AppData\Local\Microsoft\Windows\Temporary Internet Files\Content.IE5\ISSHEN0M\MC90040426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06" y="4244305"/>
            <a:ext cx="919162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290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51520" y="1779662"/>
            <a:ext cx="6048672" cy="830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narůstající propojenost celého světa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vzájemná závislost států a lidí na celém světě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důsledky: některé části světa se relativně přibližují, ale některé se naopak relativně oddalují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globální problémy = problémy, které se týkají celého světa, mají celosvětový dosah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3528" y="1262234"/>
            <a:ext cx="1512168" cy="2769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GLOBALIZACE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012160" y="914450"/>
            <a:ext cx="1296144" cy="6491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globální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celosvětový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668344" y="914450"/>
            <a:ext cx="1255456" cy="64918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lokální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místní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ásobení 1"/>
          <p:cNvSpPr/>
          <p:nvPr/>
        </p:nvSpPr>
        <p:spPr>
          <a:xfrm>
            <a:off x="7308304" y="1035024"/>
            <a:ext cx="360040" cy="360040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2884021"/>
            <a:ext cx="1512168" cy="98387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globalizace v obchodu a ekonomice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75856" y="2851939"/>
            <a:ext cx="1512168" cy="702766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globalizace v kultuře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78469" y="3939902"/>
            <a:ext cx="2428732" cy="990124"/>
          </a:xfrm>
          <a:prstGeom prst="up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spolupráce firem po celém světě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zrychlení dopravy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podpora rozvojových zemí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2863348" y="3696851"/>
            <a:ext cx="2428732" cy="707231"/>
          </a:xfrm>
          <a:prstGeom prst="upArrow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přistěhovalectví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prolínání jednotlivých kultur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64246702"/>
              </p:ext>
            </p:extLst>
          </p:nvPr>
        </p:nvGraphicFramePr>
        <p:xfrm>
          <a:off x="5652120" y="1539233"/>
          <a:ext cx="3415696" cy="3488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27" y="492443"/>
            <a:ext cx="4063317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26.4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23528" y="1122297"/>
            <a:ext cx="2520280" cy="27699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MEZINÁRODNÍ ORGANIZACE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79512" y="1654974"/>
            <a:ext cx="3888432" cy="120032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OSN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(Organizace </a:t>
            </a:r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spojených 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národů)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založena po 2.světové válce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snaha zachovat mír a bezpečnost na celém světě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snaha prohlubovat mezinárodní spolupráci v mnoha oblastech (hospodářství, kultura, humanitární pomoc, …)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OSN má řadu odborných organizací – např.: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635896" y="4419647"/>
            <a:ext cx="2803553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RE (Rada Evropy)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organizace evropských států 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zabývá se dodržováním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lidských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práv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84666" y="3111902"/>
            <a:ext cx="4176464" cy="2769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UNESCO (Organizace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OSN pro výchovu, vědu 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kulturu)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564091" y="4564457"/>
            <a:ext cx="2472406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NATO (Severoatlantická aliance)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mezinárodní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vojenská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organizace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01195" y="4656791"/>
            <a:ext cx="2969909" cy="2769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WHO (Světová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zdravotnická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organizace)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01195" y="3626877"/>
            <a:ext cx="2682144" cy="2769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UNICEF (Mezinárodní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dětský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fond)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4819319" y="3681405"/>
            <a:ext cx="3240260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EU (Evropská unie)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politická a ekonomická unie evropských států</a:t>
            </a:r>
          </a:p>
          <a:p>
            <a:pPr marL="171450" indent="-171450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více viz DUM VKO 25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01195" y="4185348"/>
            <a:ext cx="2566423" cy="27699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MMF (Mezinárodní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měnový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fond)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Soubor:EU and NAT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536" y="506703"/>
            <a:ext cx="3897989" cy="30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3889497" y="685333"/>
            <a:ext cx="1296144" cy="31278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státy pouze v EU</a:t>
            </a:r>
            <a:endParaRPr lang="cs-CZ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779912" y="1034827"/>
            <a:ext cx="1584176" cy="312787"/>
          </a:xfrm>
          <a:prstGeom prst="rect">
            <a:avLst/>
          </a:prstGeom>
          <a:solidFill>
            <a:srgbClr val="F789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státy pouze v NATO</a:t>
            </a:r>
            <a:endParaRPr lang="cs-CZ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779912" y="1394867"/>
            <a:ext cx="1584176" cy="312787"/>
          </a:xfrm>
          <a:prstGeom prst="rect">
            <a:avLst/>
          </a:prstGeom>
          <a:solidFill>
            <a:srgbClr val="8137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státy v NATO a EU</a:t>
            </a:r>
            <a:endParaRPr lang="cs-CZ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Informace 2">
            <a:hlinkClick r:id="rId4" highlightClick="1"/>
          </p:cNvPr>
          <p:cNvSpPr/>
          <p:nvPr/>
        </p:nvSpPr>
        <p:spPr>
          <a:xfrm>
            <a:off x="3083339" y="1707654"/>
            <a:ext cx="287765" cy="299625"/>
          </a:xfrm>
          <a:prstGeom prst="actionButtonInform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3203848" y="2715766"/>
            <a:ext cx="120776" cy="288032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496" y="483518"/>
            <a:ext cx="381642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26.5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19" y="1131590"/>
            <a:ext cx="4680521" cy="1723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Spoj k sobě – která organizace se zabývá danou oblastí.</a:t>
            </a:r>
          </a:p>
          <a:p>
            <a:pPr lvl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Které vlajky patří jednotlivým organizacím?</a:t>
            </a:r>
          </a:p>
          <a:p>
            <a:pPr lvl="0"/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ochranou kulturních a přírodních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památek	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WHO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integrací evropských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států		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UNESCO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podporou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dětí postižených válkou		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EU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klasifikací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nemocí			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NATO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cs-CZ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vojenskou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bezpečností			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UNICEF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3125926"/>
            <a:ext cx="4210402" cy="1650742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Zamysli se nad příčinami a důsledky některých globálních problémů.</a:t>
            </a:r>
          </a:p>
          <a:p>
            <a:pPr lvl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Jaký je tvůj podíl na daném problému?</a:t>
            </a:r>
          </a:p>
          <a:p>
            <a:pPr lvl="0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Co můžeš ty a tvoje okolí udělat pro zlepšení?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upload.wikimedia.org/wikipedia/commons/thumb/3/34/WHO.png/220px-W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905" y="613582"/>
            <a:ext cx="1269039" cy="96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d/d0/Flag_of_UNESCO.svg/250px-Flag_of_UNESCO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808698"/>
            <a:ext cx="1390524" cy="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vropská vlaj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13583"/>
            <a:ext cx="1247095" cy="82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Vlajka NATO/OT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611" y="613581"/>
            <a:ext cx="1316701" cy="9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upload.wikimedia.org/wikipedia/commons/thumb/d/d1/Flag_of_UNICEF.svg/250px-Flag_of_UNICE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174" y="1755046"/>
            <a:ext cx="1372074" cy="91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Eva Zralá\AppData\Local\Microsoft\Windows\Temporary Internet Files\Content.IE5\EEC3BW7P\MP900437321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189" y="3152296"/>
            <a:ext cx="1135018" cy="116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7678793" y="4310975"/>
            <a:ext cx="1429711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globální oteplování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427984" y="4418956"/>
            <a:ext cx="11239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kontaminace půdy a vod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10" name="Picture 14" descr="C:\Users\Eva Zralá\AppData\Local\Microsoft\Windows\Temporary Internet Files\Content.IE5\K07DAEJE\MC900199273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52296"/>
            <a:ext cx="1161715" cy="1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:\Users\Eva Zralá\AppData\Local\Microsoft\Windows\Temporary Internet Files\Content.IE5\1G7MBO1X\MP900437383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52296"/>
            <a:ext cx="1904256" cy="12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5819094" y="4452687"/>
            <a:ext cx="1809290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znečišťování ovzduší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Přímá spojnice 2"/>
          <p:cNvCxnSpPr/>
          <p:nvPr/>
        </p:nvCxnSpPr>
        <p:spPr>
          <a:xfrm>
            <a:off x="3347864" y="1820312"/>
            <a:ext cx="648072" cy="247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>
            <a:off x="2267743" y="2024440"/>
            <a:ext cx="1728193" cy="247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807803" y="2271822"/>
            <a:ext cx="1188133" cy="399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V="1">
            <a:off x="1711540" y="1820312"/>
            <a:ext cx="2284396" cy="651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V="1">
            <a:off x="1996108" y="2471707"/>
            <a:ext cx="1999828" cy="199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26.6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35744"/>
              </p:ext>
            </p:extLst>
          </p:nvPr>
        </p:nvGraphicFramePr>
        <p:xfrm>
          <a:off x="6876256" y="627534"/>
          <a:ext cx="2016224" cy="4212000"/>
        </p:xfrm>
        <a:graphic>
          <a:graphicData uri="http://schemas.openxmlformats.org/drawingml/2006/table">
            <a:tbl>
              <a:tblPr firstCol="1" bandRow="1">
                <a:tableStyleId>{FABFCF23-3B69-468F-B69F-88F6DE6A72F2}</a:tableStyleId>
              </a:tblPr>
              <a:tblGrid>
                <a:gridCol w="1512168"/>
                <a:gridCol w="504056"/>
              </a:tblGrid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Rusko</a:t>
                      </a: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Charta </a:t>
                      </a:r>
                      <a:r>
                        <a:rPr lang="cs-C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OSN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Valné </a:t>
                      </a:r>
                      <a:r>
                        <a:rPr lang="cs-C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shromáždění</a:t>
                      </a: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OSN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etnické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Rada bezpečnosti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modré přilby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nestálí členové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veta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modré barety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vojenská síla 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endParaRPr lang="cs-CZ" sz="105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generální </a:t>
                      </a:r>
                      <a:r>
                        <a:rPr lang="cs-CZ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tajemník</a:t>
                      </a: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cs-CZ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1960" marR="419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7168"/>
              </p:ext>
            </p:extLst>
          </p:nvPr>
        </p:nvGraphicFramePr>
        <p:xfrm>
          <a:off x="532609" y="1635646"/>
          <a:ext cx="5849620" cy="640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{22838BEF-8BB2-4498-84A7-C5851F593DF1}</a:tableStyleId>
              </a:tblPr>
              <a:tblGrid>
                <a:gridCol w="365125"/>
                <a:gridCol w="365125"/>
                <a:gridCol w="365125"/>
                <a:gridCol w="365125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  <a:gridCol w="365760"/>
              </a:tblGrid>
              <a:tr h="0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cs-CZ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endParaRPr lang="cs-CZ" sz="120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4875" algn="l"/>
                        </a:tabLst>
                      </a:pP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cs-CZ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67544" y="2283718"/>
            <a:ext cx="619268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...........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……....vznikla koncem roku 1945 ratifikací ………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………Tato mnohostranná smlouva zavázala státy, které ji přijaly, zdržet se v mezinárodních vztazích hrozby i použití ……..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………proti územní celistvosti nebo nezávislosti jiné země.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V čele sekretariátu stojí ………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 Hlavními orgány jsou ……..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………, v němž zasedají zástupci všech členských zemí, a ……..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………, která má hlavní odpovědnost za bezpečnost ve světě. Pět stálých členů – Británie, Čína, Francie, ……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 a …….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 má právo ….…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………Deset ……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………volí Valné shromáždění.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Mírové síly (tzv. …..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 nebo …….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………) se starají o bezpečnost nebo zajištění humanitární pomoci i v jiných částech světa, ohrožených …….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………, náboženským či vojenským násilím nebo hospodářským kolapsem.	</a:t>
            </a:r>
          </a:p>
        </p:txBody>
      </p:sp>
      <p:sp>
        <p:nvSpPr>
          <p:cNvPr id="8" name="Obdélník 7"/>
          <p:cNvSpPr/>
          <p:nvPr/>
        </p:nvSpPr>
        <p:spPr>
          <a:xfrm>
            <a:off x="539552" y="1029965"/>
            <a:ext cx="54726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Doplň do textu vynechaná slova a dosaď do tabulky jednotlivá písmena.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Ke splnění úkolu budeš potřebovat mapu světa - tajenka ti řekne, co máš udělat.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259632" y="1921412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495860" y="1925167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754940" y="1923678"/>
            <a:ext cx="3048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94700" y="1923678"/>
            <a:ext cx="3048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2032316" y="1902444"/>
            <a:ext cx="260145" cy="3092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131840" y="1923678"/>
            <a:ext cx="2551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650492" y="1918240"/>
            <a:ext cx="31451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884754" y="1924422"/>
            <a:ext cx="25519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012160" y="1923678"/>
            <a:ext cx="314510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cs-CZ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292080" y="1923678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4572000" y="1918239"/>
            <a:ext cx="30489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909281" y="1921412"/>
            <a:ext cx="32412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5677013" y="1923678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26.7 CLIL (International 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organizations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upload.wikimedia.org/wikipedia/commons/thumb/d/d1/Flag_of_UNICEF.svg/250px-Flag_of_UNICE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17" y="2804319"/>
            <a:ext cx="1731914" cy="115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79511" y="4282249"/>
            <a:ext cx="1408335" cy="523220"/>
          </a:xfrm>
          <a:prstGeom prst="wedgeRectCallout">
            <a:avLst>
              <a:gd name="adj1" fmla="val -5040"/>
              <a:gd name="adj2" fmla="val -1289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Nations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Children’s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Fund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Vlajka NATO/OT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23" y="675598"/>
            <a:ext cx="1792041" cy="134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ircle of 12 gold stars on a blue background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557" y="2990847"/>
            <a:ext cx="1656184" cy="109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ový popisek 9"/>
          <p:cNvSpPr/>
          <p:nvPr/>
        </p:nvSpPr>
        <p:spPr>
          <a:xfrm>
            <a:off x="7270769" y="4389971"/>
            <a:ext cx="1569086" cy="307777"/>
          </a:xfrm>
          <a:prstGeom prst="wedgeRectCallout">
            <a:avLst>
              <a:gd name="adj1" fmla="val -5821"/>
              <a:gd name="adj2" fmla="val -1704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cs-CZ" sz="1400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Union</a:t>
            </a:r>
            <a:endParaRPr lang="cs-CZ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6" name="Picture 8" descr="http://upload.wikimedia.org/wikipedia/commons/thumb/d/d0/Flag_of_UNESCO.svg/250px-Flag_of_UNESCO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238380"/>
            <a:ext cx="1633251" cy="109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2123727" y="4543859"/>
            <a:ext cx="2883621" cy="523220"/>
          </a:xfrm>
          <a:prstGeom prst="wedgeRectCallout">
            <a:avLst>
              <a:gd name="adj1" fmla="val -25158"/>
              <a:gd name="adj2" fmla="val -10829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United Nations Educational, Scientific and Cultural Organization</a:t>
            </a:r>
            <a:endParaRPr lang="cs-CZ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bdélníkový popisek 1"/>
          <p:cNvSpPr/>
          <p:nvPr/>
        </p:nvSpPr>
        <p:spPr>
          <a:xfrm>
            <a:off x="6120950" y="2213339"/>
            <a:ext cx="2699522" cy="307777"/>
          </a:xfrm>
          <a:prstGeom prst="wedgeRectCallout">
            <a:avLst>
              <a:gd name="adj1" fmla="val -5821"/>
              <a:gd name="adj2" fmla="val -17045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r>
              <a:rPr lang="cs-CZ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Atlantic</a:t>
            </a:r>
            <a:r>
              <a:rPr lang="cs-CZ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Treaty</a:t>
            </a:r>
            <a:r>
              <a:rPr lang="cs-CZ" sz="140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Organization</a:t>
            </a:r>
            <a:endParaRPr lang="cs-CZ" sz="1400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8" name="Picture 10" descr="http://upload.wikimedia.org/wikipedia/commons/thumb/3/34/WHO.png/220px-WH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54" y="2804319"/>
            <a:ext cx="1546312" cy="117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ový popisek 13"/>
          <p:cNvSpPr/>
          <p:nvPr/>
        </p:nvSpPr>
        <p:spPr>
          <a:xfrm>
            <a:off x="5289214" y="4156996"/>
            <a:ext cx="1157860" cy="523220"/>
          </a:xfrm>
          <a:prstGeom prst="wedgeRectCallout">
            <a:avLst>
              <a:gd name="adj1" fmla="val -41581"/>
              <a:gd name="adj2" fmla="val -12676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Health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Organisation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0" name="Picture 12" descr="Vlajka OS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31" y="1146704"/>
            <a:ext cx="2066783" cy="137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ový popisek 15"/>
          <p:cNvSpPr/>
          <p:nvPr/>
        </p:nvSpPr>
        <p:spPr>
          <a:xfrm>
            <a:off x="230417" y="1347613"/>
            <a:ext cx="1569086" cy="307777"/>
          </a:xfrm>
          <a:prstGeom prst="wedgeRectCallout">
            <a:avLst>
              <a:gd name="adj1" fmla="val 86891"/>
              <a:gd name="adj2" fmla="val -184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United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Nations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1331640" y="2213339"/>
            <a:ext cx="792087" cy="4304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4355976" y="2213339"/>
            <a:ext cx="651372" cy="522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3033574" y="2589109"/>
            <a:ext cx="1" cy="558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7181" name="Picture 13" descr="C:\Users\Eva Zralá\AppData\Local\Microsoft\Windows\Temporary Internet Files\Content.IE5\1G7MBO1X\MC900370570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58" y="442363"/>
            <a:ext cx="1197434" cy="13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Eva Zralá\AppData\Local\Microsoft\Windows\Temporary Internet Files\Content.IE5\ISSHEN0M\MP9004424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46426"/>
            <a:ext cx="2160240" cy="110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>
            <a:hlinkClick r:id="rId5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124540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83815"/>
              </p:ext>
            </p:extLst>
          </p:nvPr>
        </p:nvGraphicFramePr>
        <p:xfrm>
          <a:off x="395536" y="1131590"/>
          <a:ext cx="7272808" cy="335280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240360"/>
                <a:gridCol w="4032448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 globální problémy </a:t>
                      </a:r>
                      <a:r>
                        <a:rPr lang="cs-CZ" sz="16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nepatří</a:t>
                      </a:r>
                      <a:r>
                        <a:rPr lang="cs-CZ" sz="160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oteplování Země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ohrožené živočišné druhy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nezaměstnanost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naší zemi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kácení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deštných pralesů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Která významná mezinárodní organizace (sídlící v New Yorku) se věnuje zejména celosvětovému míru a bezpečnosti?</a:t>
                      </a: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NATO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OSN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EU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USA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Protikladem slova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globální</a:t>
                      </a:r>
                      <a:r>
                        <a:rPr lang="cs-CZ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lokální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morální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regionální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národní</a:t>
                      </a: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Mezinárodní dětský fond se skrývá pod zkratkou: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UNESCO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UNITAR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UNIFEM</a:t>
                      </a:r>
                      <a:endParaRPr lang="cs-CZ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UNICEF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84368" y="151543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5496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26.9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075868"/>
            <a:ext cx="8712968" cy="3512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Janošková, Dagmar a kol.: Občanská výchova 8 s blokem Rodinná výchova pro základní školy a víceletá gymnázia, 1. vydání, Plzeň, FRAUS, 2005, ISBN 80-7238-393-0  		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Janošková, Dagmar a kol.: Občanská výchova 9 s blokem Rodinná výchova pro základní školy a víceletá gymnázia, 1. vydání, Plzeň, FRAUS, 2006, ISBN 80-7238-528-3   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http://aktualne.centrum.cz/zahranici/afrika/fotogalerie/2011/08/02/tiziva-situace-v-africe-somalsky-hladomor-v-obraze/foto/393962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aktualne.centrum.cz/zahranici/evropa/clanek.phtml?id=719647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zpravy.ihned.cz/c1-53441570-na-zemi-zije-uz-sedm-miliard-lidi-duvod-k-jasotu-ci-k-obavam-z-katastrofy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cs.wikipedia.org/wiki/Globalizace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cs.wikipedia.org/wiki/Soubor:EU_and_NATO.svg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cs.wikipedia.org/wiki/Sv%C4%9Btov%C3%A1_zdravotnick%C3%A1_organizace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 a 7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cs.wikipedia.org/wiki/Unesco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 a 7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1"/>
              </a:rPr>
              <a:t>cs.wikipedia.org/wiki/Evropsk%C3%A1_unie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 a 7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2"/>
              </a:rPr>
              <a:t>cs.wikipedia.org/wiki/Nato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 a 7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3"/>
              </a:rPr>
              <a:t>cs.wikipedia.org/wiki/UNICEF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5 a  7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4"/>
              </a:rPr>
              <a:t>cs.wikipedia.org/wiki/OSN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18080</TotalTime>
  <Words>1293</Words>
  <Application>Microsoft Office PowerPoint</Application>
  <PresentationFormat>Předvádění na obrazovce (16:9)</PresentationFormat>
  <Paragraphs>248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26.8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286</cp:revision>
  <dcterms:created xsi:type="dcterms:W3CDTF">2010-10-18T18:21:56Z</dcterms:created>
  <dcterms:modified xsi:type="dcterms:W3CDTF">2012-08-20T07:41:03Z</dcterms:modified>
</cp:coreProperties>
</file>