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996B"/>
    <a:srgbClr val="FFFF99"/>
    <a:srgbClr val="FF66FF"/>
    <a:srgbClr val="00FF00"/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9DCAF9ED-07DC-4A11-8D7F-57B35C25682E}" styleName="Střední styl 1 – zvýraznění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72833802-FEF1-4C79-8D5D-14CF1EAF98D9}" styleName="Světlý styl 2 – zvýraznění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B301B821-A1FF-4177-AEE7-76D212191A09}" styleName="Střední styl 1 – zvýraznění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7DF18680-E054-41AD-8BC1-D1AEF772440D}" styleName="Střední styl 2 – zvýraznění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10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9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30000"/>
            <a:lum/>
          </a:blip>
          <a:srcRect/>
          <a:stretch>
            <a:fillRect t="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wmf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6.png"/><Relationship Id="rId7" Type="http://schemas.openxmlformats.org/officeDocument/2006/relationships/hyperlink" Target="http://cs.wikipedia.org/wiki/Soubor:Bundesarchiv_Bild_183-19000-2453,_Robert_Schuman.jpg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wmf"/><Relationship Id="rId5" Type="http://schemas.openxmlformats.org/officeDocument/2006/relationships/image" Target="../media/image7.jpeg"/><Relationship Id="rId10" Type="http://schemas.microsoft.com/office/2007/relationships/hdphoto" Target="../media/hdphoto1.wdp"/><Relationship Id="rId4" Type="http://schemas.openxmlformats.org/officeDocument/2006/relationships/hyperlink" Target="http://cs.wikipedia.org/wiki/Soubor:Georg_of_Podebrady.jpg" TargetMode="External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d/de/EU_Globe_No_Borders.svg" TargetMode="External"/><Relationship Id="rId7" Type="http://schemas.openxmlformats.org/officeDocument/2006/relationships/image" Target="../media/image13.wm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png"/><Relationship Id="rId5" Type="http://schemas.openxmlformats.org/officeDocument/2006/relationships/hyperlink" Target="http://cs.wikipedia.org/wiki/Soubor:Flag_of_Europe.svg" TargetMode="External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//upload.wikimedia.org/wikipedia/commons/b/bb/EC-EU-enlargement_animation.gif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gi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wmf"/><Relationship Id="rId4" Type="http://schemas.openxmlformats.org/officeDocument/2006/relationships/hyperlink" Target="http://cs.wikipedia.org/wiki/Evropsk%C3%A1_unie" TargetMode="Externa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hyperlink" Target="//upload.wikimedia.org/wikipedia/commons/8/8f/Flag_of_Estonia.svg" TargetMode="External"/><Relationship Id="rId7" Type="http://schemas.openxmlformats.org/officeDocument/2006/relationships/hyperlink" Target="//upload.wikimedia.org/wikipedia/commons/e/e6/Flag_of_Slovakia.svg" TargetMode="External"/><Relationship Id="rId12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11" Type="http://schemas.openxmlformats.org/officeDocument/2006/relationships/hyperlink" Target="//upload.wikimedia.org/wikipedia/commons/7/73/Flag_of_Romania.svg" TargetMode="External"/><Relationship Id="rId5" Type="http://schemas.openxmlformats.org/officeDocument/2006/relationships/hyperlink" Target="//upload.wikimedia.org/wikipedia/commons/2/20/Flag_of_the_Netherlands.svg" TargetMode="External"/><Relationship Id="rId10" Type="http://schemas.openxmlformats.org/officeDocument/2006/relationships/image" Target="../media/image20.png"/><Relationship Id="rId4" Type="http://schemas.openxmlformats.org/officeDocument/2006/relationships/image" Target="../media/image17.png"/><Relationship Id="rId9" Type="http://schemas.openxmlformats.org/officeDocument/2006/relationships/hyperlink" Target="//upload.wikimedia.org/wikipedia/commons/5/5c/Flag_of_Portugal.svg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hyperlink" Target="http://en.wikipedia.org/wiki/File:Flag_of_Europe.svg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w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en.wikipedia.org/wiki/European_Union" TargetMode="External"/><Relationship Id="rId3" Type="http://schemas.openxmlformats.org/officeDocument/2006/relationships/hyperlink" Target="http://hubblesite.org/" TargetMode="External"/><Relationship Id="rId7" Type="http://schemas.openxmlformats.org/officeDocument/2006/relationships/hyperlink" Target="http://cs.wikipedia.org/wiki/Soubor:EC-EU-enlargement_animation.gif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oubor:EU_Globe_No_Borders.svg" TargetMode="External"/><Relationship Id="rId5" Type="http://schemas.openxmlformats.org/officeDocument/2006/relationships/hyperlink" Target="http://cs.wikipedia.org/wiki/Robert_Schuman" TargetMode="External"/><Relationship Id="rId4" Type="http://schemas.openxmlformats.org/officeDocument/2006/relationships/hyperlink" Target="http://cs.wikipedia.org/wiki/Ji%C5%99%C3%AD_z_Pod%C4%9Bbrad" TargetMode="External"/><Relationship Id="rId9" Type="http://schemas.openxmlformats.org/officeDocument/2006/relationships/hyperlink" Target="http://lafayette-consulting.com/2012/02/advice-on-conducting-international-business-in-the-european-union-e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ovéPole 3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Mgr. Eva Zralá</a:t>
            </a:r>
            <a:endParaRPr lang="cs-CZ" sz="1600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/>
          </a:p>
        </p:txBody>
      </p:sp>
      <p:pic>
        <p:nvPicPr>
          <p:cNvPr id="5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0740" y="4550290"/>
            <a:ext cx="2978785" cy="570865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Nadpis 1"/>
          <p:cNvSpPr txBox="1">
            <a:spLocks/>
          </p:cNvSpPr>
          <p:nvPr/>
        </p:nvSpPr>
        <p:spPr>
          <a:xfrm>
            <a:off x="35496" y="483518"/>
            <a:ext cx="4680520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25.1 Evropská integrace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16495" y="1390005"/>
            <a:ext cx="3551449" cy="4616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 květnu 2004 se každý občan České republiky stal zároveň občanem Evropské unie.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1" name="Picture 3" descr="C:\Users\Evik\AppData\Local\Microsoft\Windows\Temporary Internet Files\Content.IE5\E9N1DME2\MP900428023[1]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176" y="795535"/>
            <a:ext cx="2725744" cy="35197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Evik\AppData\Local\Microsoft\Windows\Temporary Internet Files\Content.IE5\XY74QR4W\MC900015909[1].wmf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823735"/>
            <a:ext cx="2512310" cy="19721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Šipka doprava se zářezem 1"/>
          <p:cNvSpPr/>
          <p:nvPr/>
        </p:nvSpPr>
        <p:spPr>
          <a:xfrm>
            <a:off x="3779912" y="2283718"/>
            <a:ext cx="1728192" cy="648072"/>
          </a:xfrm>
          <a:prstGeom prst="notchedRightArrow">
            <a:avLst/>
          </a:prstGeom>
          <a:gradFill flip="none" rotWithShape="1">
            <a:gsLst>
              <a:gs pos="0">
                <a:srgbClr val="00B0F0">
                  <a:shade val="30000"/>
                  <a:satMod val="115000"/>
                </a:srgbClr>
              </a:gs>
              <a:gs pos="50000">
                <a:srgbClr val="00B0F0">
                  <a:shade val="67500"/>
                  <a:satMod val="115000"/>
                </a:srgbClr>
              </a:gs>
              <a:gs pos="100000">
                <a:srgbClr val="00B0F0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5" name="Picture 7" descr="C:\Users\Evik\AppData\Local\Microsoft\Windows\Temporary Internet Files\Content.IE5\E9N1DME2\MC90044193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5510" y="605754"/>
            <a:ext cx="944562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ovéPole 24"/>
          <p:cNvSpPr txBox="1"/>
          <p:nvPr/>
        </p:nvSpPr>
        <p:spPr>
          <a:xfrm>
            <a:off x="4243735" y="1526763"/>
            <a:ext cx="942588" cy="276999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euroobčan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TextovéPole 25"/>
          <p:cNvSpPr txBox="1"/>
          <p:nvPr/>
        </p:nvSpPr>
        <p:spPr>
          <a:xfrm>
            <a:off x="2140233" y="3838277"/>
            <a:ext cx="3151847" cy="461665"/>
          </a:xfrm>
          <a:prstGeom prst="rect">
            <a:avLst/>
          </a:prstGeom>
          <a:ln>
            <a:solidFill>
              <a:schemeClr val="tx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Co obnáší členství v Evropské unii?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Co si představuješ pod pojmem </a:t>
            </a:r>
            <a:r>
              <a:rPr lang="cs-CZ" sz="1200" b="1" i="1" dirty="0" smtClean="0">
                <a:latin typeface="Times New Roman" pitchFamily="18" charset="0"/>
                <a:cs typeface="Times New Roman" pitchFamily="18" charset="0"/>
              </a:rPr>
              <a:t>euroobčan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25" grpId="0" animBg="1"/>
      <p:bldP spid="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922912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6" name="Tabulk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2463154"/>
              </p:ext>
            </p:extLst>
          </p:nvPr>
        </p:nvGraphicFramePr>
        <p:xfrm>
          <a:off x="827584" y="1275606"/>
          <a:ext cx="7488832" cy="3163050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63958"/>
                <a:gridCol w="5524874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Eva Zralá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9.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Evropská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integrace, Evropská unie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seznamuje 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myšlenkami evropské integrace   (s její podstatou, významem, výhodami),  s historií vzniku Evropské unie.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35496" y="508636"/>
            <a:ext cx="5904656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25.2 Co již víme o sjednocování Evropy?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2" descr="C:\Users\Evik\AppData\Local\Microsoft\Windows\Temporary Internet Files\Content.IE5\SUQISA4K\MC900440392[1]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1277" y="3049715"/>
            <a:ext cx="1144865" cy="11448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TextovéPole 18"/>
          <p:cNvSpPr txBox="1"/>
          <p:nvPr/>
        </p:nvSpPr>
        <p:spPr>
          <a:xfrm flipH="1">
            <a:off x="1835696" y="1059582"/>
            <a:ext cx="4392488" cy="461665"/>
          </a:xfrm>
          <a:prstGeom prst="homePlate">
            <a:avLst/>
          </a:prstGeom>
          <a:ln>
            <a:solidFill>
              <a:srgbClr val="03996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O sjednocení Evropy 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se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již v 15. století pokusil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Jiří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 Poděbrad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→ Evropa se měla sjednotit v boji proti Turkům.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Jiří z Poděbrad">
            <a:hlinkClick r:id="rId4" tooltip="Jiří z Poděbrad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96" y="1087881"/>
            <a:ext cx="1263093" cy="17077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Evik\AppData\Local\Microsoft\Windows\Temporary Internet Files\Content.IE5\E9N1DME2\MC900024582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805669"/>
            <a:ext cx="1262692" cy="14672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ovéPole 22"/>
          <p:cNvSpPr txBox="1"/>
          <p:nvPr/>
        </p:nvSpPr>
        <p:spPr>
          <a:xfrm>
            <a:off x="3563888" y="1779662"/>
            <a:ext cx="4104456" cy="461665"/>
          </a:xfrm>
          <a:prstGeom prst="homePlate">
            <a:avLst/>
          </a:prstGeom>
          <a:ln>
            <a:solidFill>
              <a:srgbClr val="03996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 druhé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světové válce 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snaha zajistit trvalý mír, vytvoření společného trhu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 flipH="1">
            <a:off x="3059832" y="2521125"/>
            <a:ext cx="4820904" cy="461665"/>
          </a:xfrm>
          <a:prstGeom prst="homePlate">
            <a:avLst/>
          </a:prstGeom>
          <a:ln>
            <a:solidFill>
              <a:srgbClr val="03996B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1950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francouzský ministr zahraničí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Robert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Schuman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představil plán na sjednocení Evropy.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8" name="Picture 6" descr="http://upload.wikimedia.org/wikipedia/commons/thumb/c/ca/Bundesarchiv_Bild_183-19000-2453%2C_Robert_Schuman.jpg/220px-Bundesarchiv_Bild_183-19000-2453%2C_Robert_Schuman.jp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720" y="1635646"/>
            <a:ext cx="899119" cy="1414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6" name="TextovéPole 25"/>
          <p:cNvSpPr txBox="1"/>
          <p:nvPr/>
        </p:nvSpPr>
        <p:spPr>
          <a:xfrm flipH="1">
            <a:off x="387608" y="3329720"/>
            <a:ext cx="7064712" cy="1569660"/>
          </a:xfrm>
          <a:prstGeom prst="rect">
            <a:avLst/>
          </a:prstGeom>
          <a:gradFill flip="none" rotWithShape="1">
            <a:gsLst>
              <a:gs pos="0">
                <a:srgbClr val="03996B">
                  <a:tint val="66000"/>
                  <a:satMod val="160000"/>
                </a:srgbClr>
              </a:gs>
              <a:gs pos="50000">
                <a:srgbClr val="03996B">
                  <a:tint val="44500"/>
                  <a:satMod val="160000"/>
                </a:srgbClr>
              </a:gs>
              <a:gs pos="100000">
                <a:srgbClr val="03996B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1951 Evropské společenství uhlí a oceli (ESUO) -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Francie, Německo, Itálie, Belgie, Nizozemí a Lucembursko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1957 Evropské hospodářské společenství (EHS)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Evropské společenství pro atomovou energii (Euratom)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1967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sloučení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ESUO + EHS + Euratom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→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Evropská společenství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1985 Schengenská dohoda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- Německo, Francie, Belgie, Nizozemí a Lucembursko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→ odstranění kontrol na hranicích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1992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Maastrichtská smlouva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→ 1993 Evropská unie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1999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zavedení společné měny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euro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- Belgie, Nizozemí, Lucembursko, Finsko, Francie, Irsko, Itálie, Německo, Portugalsko, Rakousko, Španělsko</a:t>
            </a:r>
            <a:endParaRPr lang="cs-CZ" sz="12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9" name="Picture 7" descr="C:\Users\Evik\AppData\Local\Microsoft\Windows\Temporary Internet Files\Content.IE5\XY74QR4W\MP900403156[1]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5467" b="97200" l="2409" r="9839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91482" y="3991499"/>
            <a:ext cx="1356981" cy="907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3" grpId="0" animBg="1"/>
      <p:bldP spid="24" grpId="0" animBg="1"/>
      <p:bldP spid="2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1"/>
          <p:cNvSpPr txBox="1">
            <a:spLocks/>
          </p:cNvSpPr>
          <p:nvPr/>
        </p:nvSpPr>
        <p:spPr>
          <a:xfrm>
            <a:off x="20290" y="492443"/>
            <a:ext cx="678395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79512" y="1094521"/>
            <a:ext cx="3672408" cy="1754326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EVROPSKÁ UNIE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(EU)</a:t>
            </a:r>
          </a:p>
          <a:p>
            <a:pPr lvl="0"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=  politická a ekonomická unie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	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171450" lvl="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vznik 1993 (Maastrichtská smlouva)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27 členských států</a:t>
            </a:r>
          </a:p>
          <a:p>
            <a:pPr marL="171450" lvl="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cíle: vytvoření společného trhu, měnové unie, rozvoj zaměstnanosti, zlepšení životního prostředí</a:t>
            </a:r>
          </a:p>
          <a:p>
            <a:pPr marL="171450" lvl="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volný pohyb zboží, osob, služeb a kapitálu</a:t>
            </a:r>
          </a:p>
          <a:p>
            <a:pPr marL="171450" lvl="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měna: euro</a:t>
            </a:r>
          </a:p>
          <a:p>
            <a:pPr marL="171450" lvl="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Česká republika členem od r. 2004</a:t>
            </a:r>
          </a:p>
        </p:txBody>
      </p:sp>
      <p:pic>
        <p:nvPicPr>
          <p:cNvPr id="20" name="Picture 2" descr="Soubor:EU Globe No Borders.svg">
            <a:hlinkClick r:id="rId3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10463" y="843557"/>
            <a:ext cx="3111610" cy="3111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ovéPole 20"/>
          <p:cNvSpPr txBox="1"/>
          <p:nvPr/>
        </p:nvSpPr>
        <p:spPr>
          <a:xfrm>
            <a:off x="3167845" y="4406552"/>
            <a:ext cx="2412267" cy="613470"/>
          </a:xfrm>
          <a:prstGeom prst="horizontalScrol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motto 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JEDNOTA V ROZMANITOSTI</a:t>
            </a:r>
          </a:p>
        </p:txBody>
      </p:sp>
      <p:sp>
        <p:nvSpPr>
          <p:cNvPr id="22" name="TextovéPole 21"/>
          <p:cNvSpPr txBox="1"/>
          <p:nvPr/>
        </p:nvSpPr>
        <p:spPr>
          <a:xfrm>
            <a:off x="2857229" y="3267705"/>
            <a:ext cx="2412267" cy="1104245"/>
          </a:xfrm>
          <a:prstGeom prst="horizontalScrol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hymna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ÓDA NA RADOST</a:t>
            </a:r>
          </a:p>
          <a:p>
            <a:pPr lvl="0"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(Friedrich Schiller, </a:t>
            </a:r>
          </a:p>
          <a:p>
            <a:pPr lvl="0"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Ludwig van Beethoven)</a:t>
            </a:r>
          </a:p>
        </p:txBody>
      </p:sp>
      <p:sp>
        <p:nvSpPr>
          <p:cNvPr id="23" name="TextovéPole 22"/>
          <p:cNvSpPr txBox="1"/>
          <p:nvPr/>
        </p:nvSpPr>
        <p:spPr>
          <a:xfrm>
            <a:off x="179165" y="2934226"/>
            <a:ext cx="2412267" cy="2085796"/>
          </a:xfrm>
          <a:prstGeom prst="horizontalScrol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ORGÁNY EU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Evropský parlament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Evropská rada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Rada Evropské unie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Evropská komise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Soudní dvůr Evropské unie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Evropská centrální banka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Evropský účetní dvůr</a:t>
            </a:r>
          </a:p>
        </p:txBody>
      </p:sp>
      <p:pic>
        <p:nvPicPr>
          <p:cNvPr id="1032" name="Picture 8" descr="Evropská vlajka">
            <a:hlinkClick r:id="rId5" tooltip="Evropská vlajka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6486" y="4008985"/>
            <a:ext cx="1421818" cy="943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Evik\AppData\Local\Microsoft\Windows\Temporary Internet Files\Content.IE5\SUQISA4K\MC900422931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8344" y="4011910"/>
            <a:ext cx="1291869" cy="978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TextovéPole 26"/>
          <p:cNvSpPr txBox="1"/>
          <p:nvPr/>
        </p:nvSpPr>
        <p:spPr>
          <a:xfrm>
            <a:off x="4076328" y="1452721"/>
            <a:ext cx="1647800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Schengenský prostor</a:t>
            </a:r>
          </a:p>
          <a:p>
            <a:pPr lvl="0"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 území států, které zrušily kontroly lidí na společných hranicích</a:t>
            </a:r>
          </a:p>
        </p:txBody>
      </p:sp>
      <p:sp>
        <p:nvSpPr>
          <p:cNvPr id="28" name="TextovéPole 27"/>
          <p:cNvSpPr txBox="1"/>
          <p:nvPr/>
        </p:nvSpPr>
        <p:spPr>
          <a:xfrm>
            <a:off x="4067944" y="2388825"/>
            <a:ext cx="1346709" cy="830997"/>
          </a:xfrm>
          <a:prstGeom prst="rect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Eurozóna</a:t>
            </a:r>
          </a:p>
          <a:p>
            <a:pPr lvl="0" algn="just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je území států EU používajících společnou měnu</a:t>
            </a:r>
          </a:p>
        </p:txBody>
      </p:sp>
      <p:cxnSp>
        <p:nvCxnSpPr>
          <p:cNvPr id="6" name="Přímá spojnice se šipkou 5"/>
          <p:cNvCxnSpPr/>
          <p:nvPr/>
        </p:nvCxnSpPr>
        <p:spPr>
          <a:xfrm flipV="1">
            <a:off x="3167845" y="2139702"/>
            <a:ext cx="895516" cy="178824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34" name="Přímá spojnice se šipkou 33"/>
          <p:cNvCxnSpPr/>
          <p:nvPr/>
        </p:nvCxnSpPr>
        <p:spPr>
          <a:xfrm>
            <a:off x="1187624" y="2511508"/>
            <a:ext cx="2875737" cy="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1" grpId="0" animBg="1"/>
      <p:bldP spid="22" grpId="0" animBg="1"/>
      <p:bldP spid="23" grpId="0" animBg="1"/>
      <p:bldP spid="27" grpId="0" animBg="1"/>
      <p:bldP spid="2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1"/>
          <p:cNvSpPr txBox="1">
            <a:spLocks/>
          </p:cNvSpPr>
          <p:nvPr/>
        </p:nvSpPr>
        <p:spPr>
          <a:xfrm>
            <a:off x="4627" y="492443"/>
            <a:ext cx="4063317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25.4 Co si řekneme nového?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6" descr="Soubor:EC-EU-enlargement animation.gif">
            <a:hlinkClick r:id="rId3"/>
          </p:cNvPr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556" y="1086509"/>
            <a:ext cx="3931458" cy="30064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4084162" y="1086509"/>
            <a:ext cx="5040561" cy="2123658"/>
          </a:xfrm>
          <a:prstGeom prst="rect">
            <a:avLst/>
          </a:prstGeom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/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rozšiřování Evropské unie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zakládající státy: Belgie, Francie, Itálie, Lucembursko, Německo, Nizozemsko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1973 Dánsko (Grónsko 1985 vystoupilo), Irsko, Velká Británie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1981 Řecko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1986 Portugalsko, Španělsko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1995 Finsko, Rakousko, Švédsko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2004 </a:t>
            </a:r>
            <a:r>
              <a:rPr lang="cs-CZ" sz="12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Česká republika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, Estonsko, Kypr, Litva, Lotyšsko, Maďarsko, Malta, Polsko, Slovensko, Slovinsko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2007 Bulharsko, Rumunsko</a:t>
            </a:r>
          </a:p>
          <a:p>
            <a:pPr lvl="0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kandidátské země: Chorvatsko, Turecko, Makedonie, Island, Černá Hora,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Srbsko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323528" y="4227934"/>
            <a:ext cx="3600400" cy="550247"/>
          </a:xfrm>
          <a:prstGeom prst="notchedRightArrow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sz="1200" b="1" u="sng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olitika Evropské unie – TŘI PILÍŘE</a:t>
            </a:r>
          </a:p>
        </p:txBody>
      </p:sp>
      <p:sp>
        <p:nvSpPr>
          <p:cNvPr id="8" name="TextovéPole 7"/>
          <p:cNvSpPr txBox="1"/>
          <p:nvPr/>
        </p:nvSpPr>
        <p:spPr>
          <a:xfrm>
            <a:off x="4211960" y="3362113"/>
            <a:ext cx="1368152" cy="1645384"/>
          </a:xfrm>
          <a:prstGeom prst="ca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cs-CZ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cs-CZ" sz="1200" b="1" u="sng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hospodářská </a:t>
            </a:r>
          </a:p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spolupráce</a:t>
            </a:r>
          </a:p>
          <a:p>
            <a:pPr lvl="0" algn="ctr"/>
            <a:endParaRPr lang="cs-CZ" sz="16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5868144" y="3363838"/>
            <a:ext cx="1368152" cy="1645384"/>
          </a:xfrm>
          <a:prstGeom prst="ca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cs-CZ" sz="1200" b="1" u="sng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společná </a:t>
            </a:r>
          </a:p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zahraniční</a:t>
            </a:r>
          </a:p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a bezpečnostní</a:t>
            </a:r>
          </a:p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politika</a:t>
            </a:r>
          </a:p>
        </p:txBody>
      </p:sp>
      <p:sp>
        <p:nvSpPr>
          <p:cNvPr id="12" name="TextovéPole 11"/>
          <p:cNvSpPr txBox="1"/>
          <p:nvPr/>
        </p:nvSpPr>
        <p:spPr>
          <a:xfrm>
            <a:off x="7596336" y="3363838"/>
            <a:ext cx="1368152" cy="1645384"/>
          </a:xfrm>
          <a:prstGeom prst="can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lvl="0" algn="ctr"/>
            <a:endParaRPr lang="cs-CZ" sz="1200" b="1" u="sng" dirty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spolupráce</a:t>
            </a:r>
          </a:p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v oblasti</a:t>
            </a:r>
          </a:p>
          <a:p>
            <a:pPr lvl="0"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spravedlnosti</a:t>
            </a:r>
          </a:p>
          <a:p>
            <a:pPr lvl="0" algn="ctr"/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9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ovéPole 9"/>
          <p:cNvSpPr txBox="1"/>
          <p:nvPr/>
        </p:nvSpPr>
        <p:spPr>
          <a:xfrm>
            <a:off x="395536" y="1635646"/>
            <a:ext cx="38164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dirty="0"/>
          </a:p>
        </p:txBody>
      </p:sp>
      <p:sp>
        <p:nvSpPr>
          <p:cNvPr id="6" name="Nadpis 1"/>
          <p:cNvSpPr txBox="1">
            <a:spLocks/>
          </p:cNvSpPr>
          <p:nvPr/>
        </p:nvSpPr>
        <p:spPr>
          <a:xfrm>
            <a:off x="35496" y="483518"/>
            <a:ext cx="381642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25.5 Procvičení a příklady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393545" y="1053732"/>
            <a:ext cx="6457125" cy="3785652"/>
          </a:xfrm>
          <a:prstGeom prst="rect">
            <a:avLst/>
          </a:prstGeom>
          <a:blipFill dpi="0" rotWithShape="1">
            <a:blip r:embed="rId3">
              <a:alphaModFix amt="30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S pomocí internetu vyhledej aktuální odpovědi na následující otázky:</a:t>
            </a:r>
          </a:p>
          <a:p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Ve kterém roce vznikla Evropská unie?			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Na které společenství (uveď přesný název) Evropská unie 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navázala         (z 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čeho vznikla)?		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Kolik hvězdiček je na vlajce Evropské unie?		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Jak se přesně jmenuje dohoda EU o volném pohybu zboží a osob? 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Kdy naposledy (ve kterém roce) přijala Evropská unie nové členy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cs-CZ" sz="1600" dirty="0">
              <a:latin typeface="Times New Roman" pitchFamily="18" charset="0"/>
              <a:cs typeface="Times New Roman" pitchFamily="18" charset="0"/>
            </a:endParaRPr>
          </a:p>
          <a:p>
            <a:pPr marL="228600" lvl="0" indent="-228600">
              <a:buFont typeface="+mj-lt"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Kolikrát se již Evropská unie rozšířila (přijala nové členy)?	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Kolik států tvoří v současné době Evropskou unii?		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Je Švýcarsko v současné době členem Evropské unie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Ve kterém roce se stalo členem Evropské unie Dánsko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?</a:t>
            </a: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marL="228600" lvl="0" indent="-228600">
              <a:buFont typeface="+mj-lt"/>
              <a:buAutoNum type="arabicPeriod"/>
            </a:pPr>
            <a:r>
              <a:rPr lang="cs-CZ" sz="1600" dirty="0">
                <a:latin typeface="Times New Roman" pitchFamily="18" charset="0"/>
                <a:cs typeface="Times New Roman" pitchFamily="18" charset="0"/>
              </a:rPr>
              <a:t>Kdy (uveď měsíc a rok) se stala členem Evropské unie Česká republika?</a:t>
            </a:r>
            <a:r>
              <a:rPr lang="cs-CZ" sz="1200" dirty="0"/>
              <a:t>	</a:t>
            </a:r>
            <a:endParaRPr lang="cs-CZ" sz="1200" dirty="0" smtClean="0"/>
          </a:p>
          <a:p>
            <a:pPr marL="228600" lvl="0" indent="-228600">
              <a:buFont typeface="+mj-lt"/>
              <a:buAutoNum type="arabicPeriod"/>
            </a:pP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lvl="0"/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Eva Zralá\AppData\Local\Microsoft\Windows\Temporary Internet Files\Content.IE5\YVLV21P1\MC900434695[1].wmf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934079"/>
            <a:ext cx="1560358" cy="1586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7308304" y="1635646"/>
            <a:ext cx="1492889" cy="990124"/>
          </a:xfrm>
          <a:prstGeom prst="downArrowCallou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2700000" scaled="1"/>
            <a:tileRect/>
          </a:gradFill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Potřebuješ nápovědu?</a:t>
            </a:r>
          </a:p>
          <a:p>
            <a:pPr algn="ctr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Stiskni tlačítko.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TextovéPole 22"/>
          <p:cNvSpPr txBox="1"/>
          <p:nvPr/>
        </p:nvSpPr>
        <p:spPr>
          <a:xfrm>
            <a:off x="467544" y="4083918"/>
            <a:ext cx="2387486" cy="4616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Členem eurozóny jsou všechny tyto státy kromě Rumunska.</a:t>
            </a:r>
          </a:p>
        </p:txBody>
      </p:sp>
      <p:sp>
        <p:nvSpPr>
          <p:cNvPr id="5" name="Nadpis 1"/>
          <p:cNvSpPr txBox="1">
            <a:spLocks/>
          </p:cNvSpPr>
          <p:nvPr/>
        </p:nvSpPr>
        <p:spPr>
          <a:xfrm>
            <a:off x="35496" y="483518"/>
            <a:ext cx="4032448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25.6 Něco navíc pro šikovné</a:t>
            </a:r>
            <a:endParaRPr lang="cs-CZ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395536" y="1084650"/>
            <a:ext cx="2952328" cy="1015663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Urči, kterým státům Evropské unie náleží tyto státní vlajky.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Zjisti, ve kterém roce vstoupily jednotlivé země do EU.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Ve kterých z těchto zemí se platí eurem?</a:t>
            </a:r>
          </a:p>
        </p:txBody>
      </p:sp>
      <p:pic>
        <p:nvPicPr>
          <p:cNvPr id="2052" name="Picture 4" descr="Soubor:Flag of Estonia.sv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434" y="2139702"/>
            <a:ext cx="1818956" cy="11573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Soubor:Flag of the Netherlands.sv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23005" y="3776782"/>
            <a:ext cx="1800199" cy="11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6" name="Picture 8" descr="Soubor:Flag of Slovakia.sv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3651870"/>
            <a:ext cx="1799075" cy="11993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8" name="Picture 10" descr="Soubor:Flag of Portugal.svg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365385"/>
            <a:ext cx="1767700" cy="11784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395536" y="2499742"/>
            <a:ext cx="1082708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Portugalsko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395536" y="2798807"/>
            <a:ext cx="1082708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Rumunsko</a:t>
            </a:r>
          </a:p>
        </p:txBody>
      </p:sp>
      <p:sp>
        <p:nvSpPr>
          <p:cNvPr id="14" name="TextovéPole 13"/>
          <p:cNvSpPr txBox="1"/>
          <p:nvPr/>
        </p:nvSpPr>
        <p:spPr>
          <a:xfrm>
            <a:off x="395536" y="3086839"/>
            <a:ext cx="1082708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Estonsko</a:t>
            </a:r>
          </a:p>
        </p:txBody>
      </p:sp>
      <p:sp>
        <p:nvSpPr>
          <p:cNvPr id="15" name="TextovéPole 14"/>
          <p:cNvSpPr txBox="1"/>
          <p:nvPr/>
        </p:nvSpPr>
        <p:spPr>
          <a:xfrm>
            <a:off x="395536" y="3374871"/>
            <a:ext cx="1082708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Nizozemsko</a:t>
            </a:r>
          </a:p>
        </p:txBody>
      </p:sp>
      <p:sp>
        <p:nvSpPr>
          <p:cNvPr id="16" name="TextovéPole 15"/>
          <p:cNvSpPr txBox="1"/>
          <p:nvPr/>
        </p:nvSpPr>
        <p:spPr>
          <a:xfrm>
            <a:off x="395536" y="3651870"/>
            <a:ext cx="1082708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Slovensko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456572" y="2266875"/>
            <a:ext cx="2603260" cy="249299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ŘEŠENÍ (po kliknutí):</a:t>
            </a: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TextovéPole 16"/>
          <p:cNvSpPr txBox="1"/>
          <p:nvPr/>
        </p:nvSpPr>
        <p:spPr>
          <a:xfrm>
            <a:off x="5360687" y="1305860"/>
            <a:ext cx="66188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1986</a:t>
            </a:r>
          </a:p>
        </p:txBody>
      </p:sp>
      <p:sp>
        <p:nvSpPr>
          <p:cNvPr id="18" name="TextovéPole 17"/>
          <p:cNvSpPr txBox="1"/>
          <p:nvPr/>
        </p:nvSpPr>
        <p:spPr>
          <a:xfrm>
            <a:off x="8355482" y="4376473"/>
            <a:ext cx="66188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1952</a:t>
            </a:r>
          </a:p>
        </p:txBody>
      </p:sp>
      <p:sp>
        <p:nvSpPr>
          <p:cNvPr id="19" name="TextovéPole 18"/>
          <p:cNvSpPr txBox="1"/>
          <p:nvPr/>
        </p:nvSpPr>
        <p:spPr>
          <a:xfrm>
            <a:off x="8292263" y="2703170"/>
            <a:ext cx="66188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2004</a:t>
            </a:r>
          </a:p>
        </p:txBody>
      </p:sp>
      <p:sp>
        <p:nvSpPr>
          <p:cNvPr id="21" name="TextovéPole 20"/>
          <p:cNvSpPr txBox="1"/>
          <p:nvPr/>
        </p:nvSpPr>
        <p:spPr>
          <a:xfrm>
            <a:off x="5334546" y="3653219"/>
            <a:ext cx="66188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2004</a:t>
            </a:r>
          </a:p>
        </p:txBody>
      </p:sp>
      <p:pic>
        <p:nvPicPr>
          <p:cNvPr id="2060" name="Picture 12" descr="Soubor:Flag of Romania.svg">
            <a:hlinkClick r:id="rId11"/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8313" y="722666"/>
            <a:ext cx="1749582" cy="1166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" name="TextovéPole 19"/>
          <p:cNvSpPr txBox="1"/>
          <p:nvPr/>
        </p:nvSpPr>
        <p:spPr>
          <a:xfrm>
            <a:off x="8100392" y="808672"/>
            <a:ext cx="661882" cy="33855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2007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L 0.38976 0.01513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479" y="74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82 -0.02809 L 0.59826 -0.4071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22" y="-189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85185E-6 L 0.61024 -0.028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0503" y="-145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4.69136E-6 L 0.7441 0.02686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7205" y="132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6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60494E-6 L 0.36615 -0.0546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8299" y="-27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12" grpId="0"/>
      <p:bldP spid="13" grpId="0"/>
      <p:bldP spid="14" grpId="0"/>
      <p:bldP spid="15" grpId="0"/>
      <p:bldP spid="16" grpId="0"/>
      <p:bldP spid="10" grpId="0" animBg="1"/>
      <p:bldP spid="17" grpId="0" animBg="1"/>
      <p:bldP spid="18" grpId="0" animBg="1"/>
      <p:bldP spid="19" grpId="0" animBg="1"/>
      <p:bldP spid="21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25.7 CLIL (</a:t>
            </a:r>
            <a:r>
              <a:rPr lang="cs-CZ" sz="2500" b="1" dirty="0" err="1" smtClean="0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 Union)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Civics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467544" y="1545054"/>
            <a:ext cx="3888432" cy="73866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The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European</a:t>
            </a:r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 Union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is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cs-CZ" sz="1400" smtClean="0">
                <a:latin typeface="Times New Roman" pitchFamily="18" charset="0"/>
                <a:cs typeface="Times New Roman" pitchFamily="18" charset="0"/>
              </a:rPr>
              <a:t>an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economic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and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political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entity and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confederation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of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27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member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states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which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are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located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primarily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cs-CZ" sz="1400" dirty="0" err="1" smtClean="0">
                <a:latin typeface="Times New Roman" pitchFamily="18" charset="0"/>
                <a:cs typeface="Times New Roman" pitchFamily="18" charset="0"/>
              </a:rPr>
              <a:t>Europe</a:t>
            </a:r>
            <a:r>
              <a:rPr lang="cs-CZ" sz="14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ircle of 12 gold stars on a blue background.">
            <a:hlinkClick r:id="rId4" tooltip="Flag of the European Union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071" y="3258025"/>
            <a:ext cx="1190625" cy="79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ovéPole 8"/>
          <p:cNvSpPr txBox="1"/>
          <p:nvPr/>
        </p:nvSpPr>
        <p:spPr>
          <a:xfrm>
            <a:off x="952351" y="4022943"/>
            <a:ext cx="576064" cy="276999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Flag</a:t>
            </a:r>
          </a:p>
        </p:txBody>
      </p:sp>
      <p:sp>
        <p:nvSpPr>
          <p:cNvPr id="10" name="TextovéPole 9"/>
          <p:cNvSpPr txBox="1"/>
          <p:nvPr/>
        </p:nvSpPr>
        <p:spPr>
          <a:xfrm>
            <a:off x="2614463" y="3416905"/>
            <a:ext cx="1786779" cy="613470"/>
          </a:xfrm>
          <a:prstGeom prst="horizontalScrol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Anthem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Ode to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Joy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2614462" y="4262536"/>
            <a:ext cx="1786779" cy="613470"/>
          </a:xfrm>
          <a:prstGeom prst="horizontalScrol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Motto</a:t>
            </a: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United in diversity</a:t>
            </a:r>
          </a:p>
        </p:txBody>
      </p:sp>
      <p:pic>
        <p:nvPicPr>
          <p:cNvPr id="3076" name="Picture 4" descr="http://lafayette-consulting.com/wp-content/uploads/European-Union-Map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440" y="857871"/>
            <a:ext cx="4096048" cy="40181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2614463" y="2560203"/>
            <a:ext cx="1786779" cy="613470"/>
          </a:xfrm>
          <a:prstGeom prst="horizontalScroll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lvl="0" algn="ctr"/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Currency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Euro €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452320" y="1245409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odpovědi:</a:t>
            </a:r>
            <a:endParaRPr lang="cs-CZ" sz="1000" b="1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7227831"/>
              </p:ext>
            </p:extLst>
          </p:nvPr>
        </p:nvGraphicFramePr>
        <p:xfrm>
          <a:off x="899592" y="1131590"/>
          <a:ext cx="6336704" cy="3627120"/>
        </p:xfrm>
        <a:graphic>
          <a:graphicData uri="http://schemas.openxmlformats.org/drawingml/2006/table">
            <a:tbl>
              <a:tblPr bandRow="1">
                <a:tableStyleId>{7DF18680-E054-41AD-8BC1-D1AEF772440D}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Ve kterém roce vstoupila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Česká republika do Evropské unie</a:t>
                      </a: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?</a:t>
                      </a:r>
                    </a:p>
                    <a:p>
                      <a:pPr marL="342900" indent="-342900" algn="l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1993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2003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2004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dosud nevstoupila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Jak nazýváme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území států, které zrušily kontroly lidí a zboží na společných hranicích?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</a:t>
                      </a:r>
                      <a:r>
                        <a:rPr lang="cs-CZ" sz="120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Europrostor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Maastrichtský prostor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Lisabonský prostor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Schengenský prostor</a:t>
                      </a: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2"/>
                        <a:tabLst/>
                        <a:defRPr/>
                      </a:pPr>
                      <a:r>
                        <a:rPr lang="cs-CZ" sz="1600" i="0" u="none" dirty="0" smtClean="0">
                          <a:latin typeface="Times New Roman" pitchFamily="18" charset="0"/>
                          <a:cs typeface="Times New Roman" pitchFamily="18" charset="0"/>
                        </a:rPr>
                        <a:t>Euro</a:t>
                      </a:r>
                      <a:r>
                        <a:rPr lang="cs-CZ" sz="1600" i="0" u="none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zóna</a:t>
                      </a:r>
                      <a:r>
                        <a:rPr lang="cs-CZ" sz="1600" i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je: </a:t>
                      </a:r>
                      <a:endParaRPr lang="cs-CZ" sz="1600" i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území států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EU používajících stejnou měnu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území států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EU bez celních kontrol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území všech států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EU 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státy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které vstoupily do EU po roce 2000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Jak zní motto Evropské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unie?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V jednotě je síla.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Jednota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v rozmanitosti.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Všichni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za jednoho.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Společně k jednotě.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884368" y="1515437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a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Nadpis 1"/>
          <p:cNvSpPr>
            <a:spLocks noGrp="1"/>
          </p:cNvSpPr>
          <p:nvPr>
            <p:ph type="ctrTitle"/>
          </p:nvPr>
        </p:nvSpPr>
        <p:spPr>
          <a:xfrm>
            <a:off x="35496" y="526376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25.8 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Eva Zralá\AppData\Local\Microsoft\Windows\Temporary Internet Files\Content.IE5\I63F7OTC\MC900423523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1559" y="3096104"/>
            <a:ext cx="1390921" cy="17078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7" name="Nadpis 1"/>
          <p:cNvSpPr txBox="1">
            <a:spLocks/>
          </p:cNvSpPr>
          <p:nvPr/>
        </p:nvSpPr>
        <p:spPr>
          <a:xfrm>
            <a:off x="17240" y="481802"/>
            <a:ext cx="5850904" cy="59406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25.9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Výchova k občanství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Obdélník 5"/>
          <p:cNvSpPr/>
          <p:nvPr/>
        </p:nvSpPr>
        <p:spPr>
          <a:xfrm>
            <a:off x="251520" y="1491630"/>
            <a:ext cx="8712968" cy="262190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Janošková, Dagmar a kol.: Občanská výchova 8 s blokem Rodinná výchova pro základní školy a víceletá gymnázia, 1. vydání, Plzeň, FRAUS, 2005, ISBN 80-7238-393-0  		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 a 4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Janošková, Dagmar a kol.: Občanská výchova 9 s blokem Rodinná výchova pro základní školy a víceletá gymnázia, 1. vydání, Plzeň, FRAUS, 2006, ISBN 80-7238-528-3   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3 a 4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4"/>
              </a:rPr>
              <a:t>cs.wikipedia.org/wiki/Ji%C5%99%C3%AD_z_Pod%C4%9Bbrad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5"/>
              </a:rPr>
              <a:t>cs.wikipedia.org/wiki/Robert_Schuman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2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6"/>
              </a:rPr>
              <a:t>http://cs.wikipedia.org/wiki/Soubor:EU_Globe_No_Borders.svg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</a:t>
            </a:r>
            <a:r>
              <a:rPr lang="cs-CZ" sz="1200" dirty="0">
                <a:latin typeface="Times New Roman" pitchFamily="18" charset="0"/>
                <a:cs typeface="Times New Roman" pitchFamily="18" charset="0"/>
                <a:hlinkClick r:id="rId7"/>
              </a:rPr>
              <a:t>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7"/>
              </a:rPr>
              <a:t>cs.wikipedia.org/wiki/Soubor:EC-EU-enlargement_animation.gif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4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8"/>
              </a:rPr>
              <a:t>en.wikipedia.org/wiki/European_Union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</a:t>
            </a:r>
          </a:p>
          <a:p>
            <a:pPr marL="228600" indent="-228600">
              <a:buFont typeface="+mj-lt"/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  <a:hlinkClick r:id="rId9"/>
              </a:rPr>
              <a:t>http://lafayette-consulting.com/2012/02/advice-on-conducting-international-business-in-the-european-union-eu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  <a:hlinkClick r:id="rId9"/>
              </a:rPr>
              <a:t>/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7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Font typeface="+mj-lt"/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kliparty</a:t>
            </a:r>
            <a:endParaRPr lang="cs-CZ" sz="1200" dirty="0">
              <a:latin typeface="Times New Roman" pitchFamily="18" charset="0"/>
              <a:cs typeface="Times New Roman" pitchFamily="18" charset="0"/>
            </a:endParaRPr>
          </a:p>
          <a:p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6534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18811</TotalTime>
  <Words>1060</Words>
  <Application>Microsoft Office PowerPoint</Application>
  <PresentationFormat>Předvádění na obrazovce (16:9)</PresentationFormat>
  <Paragraphs>201</Paragraphs>
  <Slides>10</Slides>
  <Notes>10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25.8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266</cp:revision>
  <dcterms:created xsi:type="dcterms:W3CDTF">2010-10-18T18:21:56Z</dcterms:created>
  <dcterms:modified xsi:type="dcterms:W3CDTF">2012-08-02T20:15:21Z</dcterms:modified>
</cp:coreProperties>
</file>