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1" r:id="rId6"/>
    <p:sldId id="260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00FF00"/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9491E1-CC3F-4B56-9AFA-9E23BD0C9701}" type="doc">
      <dgm:prSet loTypeId="urn:microsoft.com/office/officeart/2005/8/layout/hierarchy3" loCatId="hierarchy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34C45A6-DE1C-4791-961E-1981449BDD31}">
      <dgm:prSet phldrT="[Text]" custT="1"/>
      <dgm:spPr/>
      <dgm:t>
        <a:bodyPr/>
        <a:lstStyle/>
        <a:p>
          <a:pPr algn="ctr"/>
          <a:r>
            <a:rPr lang="cs-CZ" sz="1200" dirty="0" smtClean="0">
              <a:latin typeface="Times New Roman" pitchFamily="18" charset="0"/>
              <a:cs typeface="Times New Roman" pitchFamily="18" charset="0"/>
            </a:rPr>
            <a:t>V případě porušování právních předpisů zasahují</a:t>
          </a:r>
          <a:r>
            <a:rPr lang="cs-CZ" sz="1200" b="1" dirty="0" smtClean="0">
              <a:latin typeface="Times New Roman" pitchFamily="18" charset="0"/>
              <a:cs typeface="Times New Roman" pitchFamily="18" charset="0"/>
            </a:rPr>
            <a:t> orgány právní ochrany</a:t>
          </a:r>
          <a:r>
            <a:rPr lang="cs-CZ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cs-CZ" sz="1200" dirty="0">
            <a:latin typeface="Times New Roman" pitchFamily="18" charset="0"/>
            <a:cs typeface="Times New Roman" pitchFamily="18" charset="0"/>
          </a:endParaRPr>
        </a:p>
      </dgm:t>
    </dgm:pt>
    <dgm:pt modelId="{E20D16C3-8E7D-4C5E-A5A3-A5D63E0CCC77}" type="parTrans" cxnId="{74722C52-149F-4CFB-8EE2-DB4B5186E540}">
      <dgm:prSet/>
      <dgm:spPr/>
      <dgm:t>
        <a:bodyPr/>
        <a:lstStyle/>
        <a:p>
          <a:endParaRPr lang="cs-CZ" sz="1200">
            <a:latin typeface="Times New Roman" pitchFamily="18" charset="0"/>
            <a:cs typeface="Times New Roman" pitchFamily="18" charset="0"/>
          </a:endParaRPr>
        </a:p>
      </dgm:t>
    </dgm:pt>
    <dgm:pt modelId="{C2288913-DCC3-4E9E-BF80-0E45A6928679}" type="sibTrans" cxnId="{74722C52-149F-4CFB-8EE2-DB4B5186E540}">
      <dgm:prSet/>
      <dgm:spPr/>
      <dgm:t>
        <a:bodyPr/>
        <a:lstStyle/>
        <a:p>
          <a:endParaRPr lang="cs-CZ" sz="1200">
            <a:latin typeface="Times New Roman" pitchFamily="18" charset="0"/>
            <a:cs typeface="Times New Roman" pitchFamily="18" charset="0"/>
          </a:endParaRPr>
        </a:p>
      </dgm:t>
    </dgm:pt>
    <dgm:pt modelId="{8C15569E-DA9B-43CC-AD66-D12E3939CE28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dirty="0" smtClean="0">
              <a:latin typeface="Times New Roman" pitchFamily="18" charset="0"/>
              <a:cs typeface="Times New Roman" pitchFamily="18" charset="0"/>
            </a:rPr>
            <a:t>soudy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dirty="0" smtClean="0">
              <a:latin typeface="Times New Roman" pitchFamily="18" charset="0"/>
              <a:cs typeface="Times New Roman" pitchFamily="18" charset="0"/>
            </a:rPr>
            <a:t>(rozhodují o právech a povinnostech, o vině a nevině)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dirty="0" smtClean="0">
            <a:latin typeface="Times New Roman" pitchFamily="18" charset="0"/>
            <a:cs typeface="Times New Roman" pitchFamily="18" charset="0"/>
          </a:endParaRPr>
        </a:p>
      </dgm:t>
    </dgm:pt>
    <dgm:pt modelId="{B633D9B8-74DE-42D2-BBC1-37019969B475}" type="parTrans" cxnId="{F7190871-D085-4B67-8080-4DD89E37C278}">
      <dgm:prSet/>
      <dgm:spPr/>
      <dgm:t>
        <a:bodyPr/>
        <a:lstStyle/>
        <a:p>
          <a:endParaRPr lang="cs-CZ" sz="1200">
            <a:latin typeface="Times New Roman" pitchFamily="18" charset="0"/>
            <a:cs typeface="Times New Roman" pitchFamily="18" charset="0"/>
          </a:endParaRPr>
        </a:p>
      </dgm:t>
    </dgm:pt>
    <dgm:pt modelId="{7B30CF4E-5A5A-4A54-BE22-AEA19BF41374}" type="sibTrans" cxnId="{F7190871-D085-4B67-8080-4DD89E37C278}">
      <dgm:prSet/>
      <dgm:spPr/>
      <dgm:t>
        <a:bodyPr/>
        <a:lstStyle/>
        <a:p>
          <a:endParaRPr lang="cs-CZ" sz="1200">
            <a:latin typeface="Times New Roman" pitchFamily="18" charset="0"/>
            <a:cs typeface="Times New Roman" pitchFamily="18" charset="0"/>
          </a:endParaRPr>
        </a:p>
      </dgm:t>
    </dgm:pt>
    <dgm:pt modelId="{30BD3C3C-625B-4A14-93AC-8B2EB490A0CE}">
      <dgm:prSet phldrT="[Text]" custT="1"/>
      <dgm:spPr/>
      <dgm:t>
        <a:bodyPr/>
        <a:lstStyle/>
        <a:p>
          <a:r>
            <a:rPr lang="cs-CZ" sz="1200" b="1" dirty="0" smtClean="0">
              <a:latin typeface="Times New Roman" pitchFamily="18" charset="0"/>
              <a:cs typeface="Times New Roman" pitchFamily="18" charset="0"/>
            </a:rPr>
            <a:t>policie</a:t>
          </a:r>
        </a:p>
        <a:p>
          <a:r>
            <a:rPr lang="cs-CZ" sz="1200" dirty="0" smtClean="0">
              <a:latin typeface="Times New Roman" pitchFamily="18" charset="0"/>
              <a:cs typeface="Times New Roman" pitchFamily="18" charset="0"/>
            </a:rPr>
            <a:t>(zajišťuje pořádek)</a:t>
          </a:r>
          <a:endParaRPr lang="cs-CZ" sz="1200" dirty="0">
            <a:latin typeface="Times New Roman" pitchFamily="18" charset="0"/>
            <a:cs typeface="Times New Roman" pitchFamily="18" charset="0"/>
          </a:endParaRPr>
        </a:p>
      </dgm:t>
    </dgm:pt>
    <dgm:pt modelId="{5E08E8D8-4DC8-4409-ADF3-D9D1C1DF68FE}" type="parTrans" cxnId="{757D526C-2496-47C0-A793-72D22776F43D}">
      <dgm:prSet/>
      <dgm:spPr/>
      <dgm:t>
        <a:bodyPr/>
        <a:lstStyle/>
        <a:p>
          <a:endParaRPr lang="cs-CZ" sz="1200">
            <a:latin typeface="Times New Roman" pitchFamily="18" charset="0"/>
            <a:cs typeface="Times New Roman" pitchFamily="18" charset="0"/>
          </a:endParaRPr>
        </a:p>
      </dgm:t>
    </dgm:pt>
    <dgm:pt modelId="{D63E520A-AAD5-493D-B597-5E98196F6317}" type="sibTrans" cxnId="{757D526C-2496-47C0-A793-72D22776F43D}">
      <dgm:prSet/>
      <dgm:spPr/>
      <dgm:t>
        <a:bodyPr/>
        <a:lstStyle/>
        <a:p>
          <a:endParaRPr lang="cs-CZ" sz="1200">
            <a:latin typeface="Times New Roman" pitchFamily="18" charset="0"/>
            <a:cs typeface="Times New Roman" pitchFamily="18" charset="0"/>
          </a:endParaRPr>
        </a:p>
      </dgm:t>
    </dgm:pt>
    <dgm:pt modelId="{5DC3A35D-1F41-45C6-97BC-C2F5DA537773}">
      <dgm:prSet phldrT="[Text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cs-CZ" sz="1200" b="1" dirty="0" smtClean="0">
              <a:latin typeface="Times New Roman" pitchFamily="18" charset="0"/>
              <a:cs typeface="Times New Roman" pitchFamily="18" charset="0"/>
            </a:rPr>
            <a:t>státní zastupitelství</a:t>
          </a:r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cs-CZ" sz="1200" dirty="0" smtClean="0">
              <a:latin typeface="Times New Roman" pitchFamily="18" charset="0"/>
              <a:cs typeface="Times New Roman" pitchFamily="18" charset="0"/>
            </a:rPr>
            <a:t>(podává žalobu jménem státu)</a:t>
          </a:r>
        </a:p>
      </dgm:t>
    </dgm:pt>
    <dgm:pt modelId="{00E9113D-7C7C-4657-97B3-C54C197A70A7}" type="parTrans" cxnId="{CE006405-9AAD-47FD-986C-7D738BB8EE2F}">
      <dgm:prSet/>
      <dgm:spPr/>
      <dgm:t>
        <a:bodyPr/>
        <a:lstStyle/>
        <a:p>
          <a:endParaRPr lang="cs-CZ" sz="1200"/>
        </a:p>
      </dgm:t>
    </dgm:pt>
    <dgm:pt modelId="{87A3BDD1-5320-4B8C-B5EF-9C117A506225}" type="sibTrans" cxnId="{CE006405-9AAD-47FD-986C-7D738BB8EE2F}">
      <dgm:prSet/>
      <dgm:spPr/>
      <dgm:t>
        <a:bodyPr/>
        <a:lstStyle/>
        <a:p>
          <a:endParaRPr lang="cs-CZ" sz="1200"/>
        </a:p>
      </dgm:t>
    </dgm:pt>
    <dgm:pt modelId="{E577E8F2-874F-4721-9A93-66BDB4E8727A}" type="pres">
      <dgm:prSet presAssocID="{849491E1-CC3F-4B56-9AFA-9E23BD0C970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84507D8-6DA0-41D0-AEEF-3F0B9CEC9723}" type="pres">
      <dgm:prSet presAssocID="{534C45A6-DE1C-4791-961E-1981449BDD31}" presName="root" presStyleCnt="0"/>
      <dgm:spPr/>
    </dgm:pt>
    <dgm:pt modelId="{0601406D-DFCC-4A13-9037-3F9417FF24CC}" type="pres">
      <dgm:prSet presAssocID="{534C45A6-DE1C-4791-961E-1981449BDD31}" presName="rootComposite" presStyleCnt="0"/>
      <dgm:spPr/>
    </dgm:pt>
    <dgm:pt modelId="{A39E2697-BE27-4269-AEF4-79F29B29726D}" type="pres">
      <dgm:prSet presAssocID="{534C45A6-DE1C-4791-961E-1981449BDD31}" presName="rootText" presStyleLbl="node1" presStyleIdx="0" presStyleCnt="1" custScaleX="99897" custScaleY="37298"/>
      <dgm:spPr/>
      <dgm:t>
        <a:bodyPr/>
        <a:lstStyle/>
        <a:p>
          <a:endParaRPr lang="cs-CZ"/>
        </a:p>
      </dgm:t>
    </dgm:pt>
    <dgm:pt modelId="{08F88F4B-524D-4F77-87DE-53428FBCE179}" type="pres">
      <dgm:prSet presAssocID="{534C45A6-DE1C-4791-961E-1981449BDD31}" presName="rootConnector" presStyleLbl="node1" presStyleIdx="0" presStyleCnt="1"/>
      <dgm:spPr/>
      <dgm:t>
        <a:bodyPr/>
        <a:lstStyle/>
        <a:p>
          <a:endParaRPr lang="cs-CZ"/>
        </a:p>
      </dgm:t>
    </dgm:pt>
    <dgm:pt modelId="{A488394D-73D9-4EAA-A854-ED0F390005F6}" type="pres">
      <dgm:prSet presAssocID="{534C45A6-DE1C-4791-961E-1981449BDD31}" presName="childShape" presStyleCnt="0"/>
      <dgm:spPr/>
    </dgm:pt>
    <dgm:pt modelId="{2001736A-BE75-4A01-A9AD-B468E083324E}" type="pres">
      <dgm:prSet presAssocID="{5E08E8D8-4DC8-4409-ADF3-D9D1C1DF68FE}" presName="Name13" presStyleLbl="parChTrans1D2" presStyleIdx="0" presStyleCnt="3"/>
      <dgm:spPr/>
      <dgm:t>
        <a:bodyPr/>
        <a:lstStyle/>
        <a:p>
          <a:endParaRPr lang="cs-CZ"/>
        </a:p>
      </dgm:t>
    </dgm:pt>
    <dgm:pt modelId="{5750662F-00CF-4059-A75C-0BC78557A777}" type="pres">
      <dgm:prSet presAssocID="{30BD3C3C-625B-4A14-93AC-8B2EB490A0CE}" presName="childText" presStyleLbl="bgAcc1" presStyleIdx="0" presStyleCnt="3" custScaleX="93051" custScaleY="46352" custLinFactNeighborY="-166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6DED05-8987-4562-98C6-91BA5A5D98BF}" type="pres">
      <dgm:prSet presAssocID="{B633D9B8-74DE-42D2-BBC1-37019969B475}" presName="Name13" presStyleLbl="parChTrans1D2" presStyleIdx="1" presStyleCnt="3"/>
      <dgm:spPr/>
      <dgm:t>
        <a:bodyPr/>
        <a:lstStyle/>
        <a:p>
          <a:endParaRPr lang="cs-CZ"/>
        </a:p>
      </dgm:t>
    </dgm:pt>
    <dgm:pt modelId="{6F8E8FE6-BACA-4F44-996A-1245B6C9D061}" type="pres">
      <dgm:prSet presAssocID="{8C15569E-DA9B-43CC-AD66-D12E3939CE28}" presName="childText" presStyleLbl="bgAcc1" presStyleIdx="1" presStyleCnt="3" custScaleX="95143" custScaleY="60950" custLinFactNeighborY="-300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294A92-3857-4CC8-A877-02551E74E6DF}" type="pres">
      <dgm:prSet presAssocID="{00E9113D-7C7C-4657-97B3-C54C197A70A7}" presName="Name13" presStyleLbl="parChTrans1D2" presStyleIdx="2" presStyleCnt="3"/>
      <dgm:spPr/>
      <dgm:t>
        <a:bodyPr/>
        <a:lstStyle/>
        <a:p>
          <a:endParaRPr lang="cs-CZ"/>
        </a:p>
      </dgm:t>
    </dgm:pt>
    <dgm:pt modelId="{A45D2D59-07A5-4E50-9A96-D25B95D41D7F}" type="pres">
      <dgm:prSet presAssocID="{5DC3A35D-1F41-45C6-97BC-C2F5DA537773}" presName="childText" presStyleLbl="bgAcc1" presStyleIdx="2" presStyleCnt="3" custScaleX="95934" custScaleY="50927" custLinFactNeighborY="-42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FE7AF7-9956-4D85-A6EF-084E6082BECC}" type="presOf" srcId="{30BD3C3C-625B-4A14-93AC-8B2EB490A0CE}" destId="{5750662F-00CF-4059-A75C-0BC78557A777}" srcOrd="0" destOrd="0" presId="urn:microsoft.com/office/officeart/2005/8/layout/hierarchy3"/>
    <dgm:cxn modelId="{CE006405-9AAD-47FD-986C-7D738BB8EE2F}" srcId="{534C45A6-DE1C-4791-961E-1981449BDD31}" destId="{5DC3A35D-1F41-45C6-97BC-C2F5DA537773}" srcOrd="2" destOrd="0" parTransId="{00E9113D-7C7C-4657-97B3-C54C197A70A7}" sibTransId="{87A3BDD1-5320-4B8C-B5EF-9C117A506225}"/>
    <dgm:cxn modelId="{5ECB5824-AE9D-4F6E-888A-2FAD117245F7}" type="presOf" srcId="{849491E1-CC3F-4B56-9AFA-9E23BD0C9701}" destId="{E577E8F2-874F-4721-9A93-66BDB4E8727A}" srcOrd="0" destOrd="0" presId="urn:microsoft.com/office/officeart/2005/8/layout/hierarchy3"/>
    <dgm:cxn modelId="{4F638835-3672-4448-A5DF-380E470DA3A2}" type="presOf" srcId="{534C45A6-DE1C-4791-961E-1981449BDD31}" destId="{A39E2697-BE27-4269-AEF4-79F29B29726D}" srcOrd="0" destOrd="0" presId="urn:microsoft.com/office/officeart/2005/8/layout/hierarchy3"/>
    <dgm:cxn modelId="{312CA303-C6B4-463B-BD6A-5E2B262FCCFF}" type="presOf" srcId="{5E08E8D8-4DC8-4409-ADF3-D9D1C1DF68FE}" destId="{2001736A-BE75-4A01-A9AD-B468E083324E}" srcOrd="0" destOrd="0" presId="urn:microsoft.com/office/officeart/2005/8/layout/hierarchy3"/>
    <dgm:cxn modelId="{A70643B0-C546-4E49-9B80-F5F2703AF358}" type="presOf" srcId="{8C15569E-DA9B-43CC-AD66-D12E3939CE28}" destId="{6F8E8FE6-BACA-4F44-996A-1245B6C9D061}" srcOrd="0" destOrd="0" presId="urn:microsoft.com/office/officeart/2005/8/layout/hierarchy3"/>
    <dgm:cxn modelId="{757D526C-2496-47C0-A793-72D22776F43D}" srcId="{534C45A6-DE1C-4791-961E-1981449BDD31}" destId="{30BD3C3C-625B-4A14-93AC-8B2EB490A0CE}" srcOrd="0" destOrd="0" parTransId="{5E08E8D8-4DC8-4409-ADF3-D9D1C1DF68FE}" sibTransId="{D63E520A-AAD5-493D-B597-5E98196F6317}"/>
    <dgm:cxn modelId="{5EC4D31B-10F4-442B-BD81-5EF635D92D41}" type="presOf" srcId="{5DC3A35D-1F41-45C6-97BC-C2F5DA537773}" destId="{A45D2D59-07A5-4E50-9A96-D25B95D41D7F}" srcOrd="0" destOrd="0" presId="urn:microsoft.com/office/officeart/2005/8/layout/hierarchy3"/>
    <dgm:cxn modelId="{F7190871-D085-4B67-8080-4DD89E37C278}" srcId="{534C45A6-DE1C-4791-961E-1981449BDD31}" destId="{8C15569E-DA9B-43CC-AD66-D12E3939CE28}" srcOrd="1" destOrd="0" parTransId="{B633D9B8-74DE-42D2-BBC1-37019969B475}" sibTransId="{7B30CF4E-5A5A-4A54-BE22-AEA19BF41374}"/>
    <dgm:cxn modelId="{79D19013-47EF-47FE-84C5-2C6A8BAF715C}" type="presOf" srcId="{00E9113D-7C7C-4657-97B3-C54C197A70A7}" destId="{D8294A92-3857-4CC8-A877-02551E74E6DF}" srcOrd="0" destOrd="0" presId="urn:microsoft.com/office/officeart/2005/8/layout/hierarchy3"/>
    <dgm:cxn modelId="{944F4128-645C-4187-9FBE-DBF837924861}" type="presOf" srcId="{534C45A6-DE1C-4791-961E-1981449BDD31}" destId="{08F88F4B-524D-4F77-87DE-53428FBCE179}" srcOrd="1" destOrd="0" presId="urn:microsoft.com/office/officeart/2005/8/layout/hierarchy3"/>
    <dgm:cxn modelId="{74722C52-149F-4CFB-8EE2-DB4B5186E540}" srcId="{849491E1-CC3F-4B56-9AFA-9E23BD0C9701}" destId="{534C45A6-DE1C-4791-961E-1981449BDD31}" srcOrd="0" destOrd="0" parTransId="{E20D16C3-8E7D-4C5E-A5A3-A5D63E0CCC77}" sibTransId="{C2288913-DCC3-4E9E-BF80-0E45A6928679}"/>
    <dgm:cxn modelId="{CA538480-0DDE-4F22-A450-6BA545CB6E6C}" type="presOf" srcId="{B633D9B8-74DE-42D2-BBC1-37019969B475}" destId="{AD6DED05-8987-4562-98C6-91BA5A5D98BF}" srcOrd="0" destOrd="0" presId="urn:microsoft.com/office/officeart/2005/8/layout/hierarchy3"/>
    <dgm:cxn modelId="{5DAD6132-8098-4DE3-92E4-BF9B5766D38C}" type="presParOf" srcId="{E577E8F2-874F-4721-9A93-66BDB4E8727A}" destId="{784507D8-6DA0-41D0-AEEF-3F0B9CEC9723}" srcOrd="0" destOrd="0" presId="urn:microsoft.com/office/officeart/2005/8/layout/hierarchy3"/>
    <dgm:cxn modelId="{EDDE0710-4B0B-4844-B62D-2D07805A9145}" type="presParOf" srcId="{784507D8-6DA0-41D0-AEEF-3F0B9CEC9723}" destId="{0601406D-DFCC-4A13-9037-3F9417FF24CC}" srcOrd="0" destOrd="0" presId="urn:microsoft.com/office/officeart/2005/8/layout/hierarchy3"/>
    <dgm:cxn modelId="{E7A4ADC3-8865-4B5B-8640-4184B585B52A}" type="presParOf" srcId="{0601406D-DFCC-4A13-9037-3F9417FF24CC}" destId="{A39E2697-BE27-4269-AEF4-79F29B29726D}" srcOrd="0" destOrd="0" presId="urn:microsoft.com/office/officeart/2005/8/layout/hierarchy3"/>
    <dgm:cxn modelId="{DFF2FF91-BA05-4746-B1C5-E62C40997CC4}" type="presParOf" srcId="{0601406D-DFCC-4A13-9037-3F9417FF24CC}" destId="{08F88F4B-524D-4F77-87DE-53428FBCE179}" srcOrd="1" destOrd="0" presId="urn:microsoft.com/office/officeart/2005/8/layout/hierarchy3"/>
    <dgm:cxn modelId="{BB557934-BD40-454C-B11B-6121154BC832}" type="presParOf" srcId="{784507D8-6DA0-41D0-AEEF-3F0B9CEC9723}" destId="{A488394D-73D9-4EAA-A854-ED0F390005F6}" srcOrd="1" destOrd="0" presId="urn:microsoft.com/office/officeart/2005/8/layout/hierarchy3"/>
    <dgm:cxn modelId="{40A72D01-C08A-47B3-8287-A0BCE6228A86}" type="presParOf" srcId="{A488394D-73D9-4EAA-A854-ED0F390005F6}" destId="{2001736A-BE75-4A01-A9AD-B468E083324E}" srcOrd="0" destOrd="0" presId="urn:microsoft.com/office/officeart/2005/8/layout/hierarchy3"/>
    <dgm:cxn modelId="{DEC5615E-FB3B-4DA9-9A87-D7FE62F68756}" type="presParOf" srcId="{A488394D-73D9-4EAA-A854-ED0F390005F6}" destId="{5750662F-00CF-4059-A75C-0BC78557A777}" srcOrd="1" destOrd="0" presId="urn:microsoft.com/office/officeart/2005/8/layout/hierarchy3"/>
    <dgm:cxn modelId="{B14B22EB-E948-4822-B299-28981F29EEEC}" type="presParOf" srcId="{A488394D-73D9-4EAA-A854-ED0F390005F6}" destId="{AD6DED05-8987-4562-98C6-91BA5A5D98BF}" srcOrd="2" destOrd="0" presId="urn:microsoft.com/office/officeart/2005/8/layout/hierarchy3"/>
    <dgm:cxn modelId="{9D7F4A1B-626C-488D-A9FF-5115F3FD2CF6}" type="presParOf" srcId="{A488394D-73D9-4EAA-A854-ED0F390005F6}" destId="{6F8E8FE6-BACA-4F44-996A-1245B6C9D061}" srcOrd="3" destOrd="0" presId="urn:microsoft.com/office/officeart/2005/8/layout/hierarchy3"/>
    <dgm:cxn modelId="{5EA05CF5-29C1-4B2C-B3A5-7E84CA1DB6C3}" type="presParOf" srcId="{A488394D-73D9-4EAA-A854-ED0F390005F6}" destId="{D8294A92-3857-4CC8-A877-02551E74E6DF}" srcOrd="4" destOrd="0" presId="urn:microsoft.com/office/officeart/2005/8/layout/hierarchy3"/>
    <dgm:cxn modelId="{8A7B895A-635C-45E8-AF83-5D8B86F52AD5}" type="presParOf" srcId="{A488394D-73D9-4EAA-A854-ED0F390005F6}" destId="{A45D2D59-07A5-4E50-9A96-D25B95D41D7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E2697-BE27-4269-AEF4-79F29B29726D}">
      <dsp:nvSpPr>
        <dsp:cNvPr id="0" name=""/>
        <dsp:cNvSpPr/>
      </dsp:nvSpPr>
      <dsp:spPr>
        <a:xfrm>
          <a:off x="167628" y="1404"/>
          <a:ext cx="2731578" cy="5099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latin typeface="Times New Roman" pitchFamily="18" charset="0"/>
              <a:cs typeface="Times New Roman" pitchFamily="18" charset="0"/>
            </a:rPr>
            <a:t>V případě porušování právních předpisů zasahují</a:t>
          </a: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 orgány právní ochrany</a:t>
          </a:r>
          <a:r>
            <a:rPr lang="cs-CZ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cs-CZ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2564" y="16340"/>
        <a:ext cx="2701706" cy="480065"/>
      </dsp:txXfrm>
    </dsp:sp>
    <dsp:sp modelId="{2001736A-BE75-4A01-A9AD-B468E083324E}">
      <dsp:nvSpPr>
        <dsp:cNvPr id="0" name=""/>
        <dsp:cNvSpPr/>
      </dsp:nvSpPr>
      <dsp:spPr>
        <a:xfrm>
          <a:off x="440786" y="511341"/>
          <a:ext cx="273157" cy="431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1255"/>
              </a:lnTo>
              <a:lnTo>
                <a:pt x="273157" y="43125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50662F-00CF-4059-A75C-0BC78557A777}">
      <dsp:nvSpPr>
        <dsp:cNvPr id="0" name=""/>
        <dsp:cNvSpPr/>
      </dsp:nvSpPr>
      <dsp:spPr>
        <a:xfrm>
          <a:off x="713943" y="625735"/>
          <a:ext cx="2035505" cy="63372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policie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>
              <a:latin typeface="Times New Roman" pitchFamily="18" charset="0"/>
              <a:cs typeface="Times New Roman" pitchFamily="18" charset="0"/>
            </a:rPr>
            <a:t>(zajišťuje pořádek)</a:t>
          </a:r>
          <a:endParaRPr lang="cs-CZ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2504" y="644296"/>
        <a:ext cx="1998383" cy="596601"/>
      </dsp:txXfrm>
    </dsp:sp>
    <dsp:sp modelId="{AD6DED05-8987-4562-98C6-91BA5A5D98BF}">
      <dsp:nvSpPr>
        <dsp:cNvPr id="0" name=""/>
        <dsp:cNvSpPr/>
      </dsp:nvSpPr>
      <dsp:spPr>
        <a:xfrm>
          <a:off x="440786" y="511341"/>
          <a:ext cx="273157" cy="1323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132"/>
              </a:lnTo>
              <a:lnTo>
                <a:pt x="273157" y="132313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E8FE6-BACA-4F44-996A-1245B6C9D061}">
      <dsp:nvSpPr>
        <dsp:cNvPr id="0" name=""/>
        <dsp:cNvSpPr/>
      </dsp:nvSpPr>
      <dsp:spPr>
        <a:xfrm>
          <a:off x="713943" y="1417820"/>
          <a:ext cx="2081268" cy="83330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soudy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1200" kern="1200" dirty="0" smtClean="0">
              <a:latin typeface="Times New Roman" pitchFamily="18" charset="0"/>
              <a:cs typeface="Times New Roman" pitchFamily="18" charset="0"/>
            </a:rPr>
            <a:t>(rozhodují o právech a povinnostech, o vině a nevině)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738350" y="1442227"/>
        <a:ext cx="2032454" cy="784492"/>
      </dsp:txXfrm>
    </dsp:sp>
    <dsp:sp modelId="{D8294A92-3857-4CC8-A877-02551E74E6DF}">
      <dsp:nvSpPr>
        <dsp:cNvPr id="0" name=""/>
        <dsp:cNvSpPr/>
      </dsp:nvSpPr>
      <dsp:spPr>
        <a:xfrm>
          <a:off x="440786" y="511341"/>
          <a:ext cx="273157" cy="226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2732"/>
              </a:lnTo>
              <a:lnTo>
                <a:pt x="273157" y="2262732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D2D59-07A5-4E50-9A96-D25B95D41D7F}">
      <dsp:nvSpPr>
        <dsp:cNvPr id="0" name=""/>
        <dsp:cNvSpPr/>
      </dsp:nvSpPr>
      <dsp:spPr>
        <a:xfrm>
          <a:off x="713943" y="2425937"/>
          <a:ext cx="2098571" cy="6962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R="0" lvl="0" algn="ctr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cs-CZ" sz="1200" b="1" kern="1200" dirty="0" smtClean="0">
              <a:latin typeface="Times New Roman" pitchFamily="18" charset="0"/>
              <a:cs typeface="Times New Roman" pitchFamily="18" charset="0"/>
            </a:rPr>
            <a:t>státní zastupitelství</a:t>
          </a:r>
        </a:p>
        <a:p>
          <a:pPr marR="0" lvl="0" algn="ctr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cs-CZ" sz="1200" kern="1200" dirty="0" smtClean="0">
              <a:latin typeface="Times New Roman" pitchFamily="18" charset="0"/>
              <a:cs typeface="Times New Roman" pitchFamily="18" charset="0"/>
            </a:rPr>
            <a:t>(podává žalobu jménem státu)</a:t>
          </a:r>
        </a:p>
      </dsp:txBody>
      <dsp:txXfrm>
        <a:off x="734336" y="2446330"/>
        <a:ext cx="2057785" cy="655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5.2.2012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5.2.2012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hyperlink" Target="http://cs.wikipedia.org/wiki/Proba%C4%8Dn%C3%AD_a_media%C4%8Dn%C3%AD_slu%C5%BEba" TargetMode="Externa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3.wmf"/><Relationship Id="rId4" Type="http://schemas.openxmlformats.org/officeDocument/2006/relationships/diagramLayout" Target="../diagrams/layout1.xml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13" Type="http://schemas.openxmlformats.org/officeDocument/2006/relationships/image" Target="../media/image19.wmf"/><Relationship Id="rId3" Type="http://schemas.openxmlformats.org/officeDocument/2006/relationships/image" Target="../media/image15.wmf"/><Relationship Id="rId7" Type="http://schemas.openxmlformats.org/officeDocument/2006/relationships/hyperlink" Target="http://www.filmynejsouzadarmo.cz/" TargetMode="External"/><Relationship Id="rId12" Type="http://schemas.openxmlformats.org/officeDocument/2006/relationships/hyperlink" Target="http://www.upv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hyperlink" Target="http://www.bsa.cz/" TargetMode="External"/><Relationship Id="rId5" Type="http://schemas.openxmlformats.org/officeDocument/2006/relationships/hyperlink" Target="http://cs.wikipedia.org/wiki/Soubor:Copyright.svg" TargetMode="External"/><Relationship Id="rId10" Type="http://schemas.openxmlformats.org/officeDocument/2006/relationships/hyperlink" Target="http://www.cpufilm.cz/" TargetMode="External"/><Relationship Id="rId4" Type="http://schemas.openxmlformats.org/officeDocument/2006/relationships/image" Target="../media/image16.wmf"/><Relationship Id="rId9" Type="http://schemas.openxmlformats.org/officeDocument/2006/relationships/hyperlink" Target="http://www.osa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hyperlink" Target="http://en.wikipedia.org/wiki/File:Motor-officer.jpg" TargetMode="External"/><Relationship Id="rId18" Type="http://schemas.openxmlformats.org/officeDocument/2006/relationships/image" Target="../media/image30.png"/><Relationship Id="rId3" Type="http://schemas.openxmlformats.org/officeDocument/2006/relationships/hyperlink" Target="http://en.wikipedia.org/wiki/File:SA_police_force.jpg" TargetMode="External"/><Relationship Id="rId7" Type="http://schemas.openxmlformats.org/officeDocument/2006/relationships/hyperlink" Target="http://en.wikipedia.org/wiki/File:Mountie-on-Parliament-Hill.jpg" TargetMode="External"/><Relationship Id="rId12" Type="http://schemas.openxmlformats.org/officeDocument/2006/relationships/image" Target="../media/image27.jpeg"/><Relationship Id="rId17" Type="http://schemas.openxmlformats.org/officeDocument/2006/relationships/hyperlink" Target="http://en.wikipedia.org/wiki/File:Advokat,_Fransk_advokatdr%C3%A4kt,_Nordisk_familjebok.png" TargetMode="Externa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hyperlink" Target="http://en.wikipedia.org/wiki/File:Feeding_time_dark.jpg" TargetMode="External"/><Relationship Id="rId5" Type="http://schemas.openxmlformats.org/officeDocument/2006/relationships/hyperlink" Target="http://en.wikipedia.org/wiki/File:HH_Polizeihauptmeister_MZ.jpg" TargetMode="External"/><Relationship Id="rId15" Type="http://schemas.openxmlformats.org/officeDocument/2006/relationships/hyperlink" Target="http://en.wikipedia.org/wiki/File:Pol_mun_agenti.jpg" TargetMode="External"/><Relationship Id="rId10" Type="http://schemas.openxmlformats.org/officeDocument/2006/relationships/image" Target="../media/image26.jpeg"/><Relationship Id="rId19" Type="http://schemas.openxmlformats.org/officeDocument/2006/relationships/image" Target="../media/image31.wmf"/><Relationship Id="rId4" Type="http://schemas.openxmlformats.org/officeDocument/2006/relationships/image" Target="../media/image23.jpeg"/><Relationship Id="rId9" Type="http://schemas.openxmlformats.org/officeDocument/2006/relationships/hyperlink" Target="http://en.wikipedia.org/wiki/File:PetraPolice.jpg" TargetMode="External"/><Relationship Id="rId1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olice_officer" TargetMode="External"/><Relationship Id="rId3" Type="http://schemas.openxmlformats.org/officeDocument/2006/relationships/hyperlink" Target="http://hubblesite.org/" TargetMode="External"/><Relationship Id="rId7" Type="http://schemas.openxmlformats.org/officeDocument/2006/relationships/hyperlink" Target="http://cs.wikipedia.org/wiki/Autorsk%C3%A9_pr%C3%A1v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s.wikipedia.org/wiki/Du%C5%A1evn%C3%AD_vlastnictv%C3%AD" TargetMode="External"/><Relationship Id="rId5" Type="http://schemas.openxmlformats.org/officeDocument/2006/relationships/hyperlink" Target="http://cs.wikipedia.org/wiki/Pravidla_silni%C4%8Dn%C3%ADho_provozu" TargetMode="External"/><Relationship Id="rId4" Type="http://schemas.openxmlformats.org/officeDocument/2006/relationships/hyperlink" Target="http://cs.wikipedia.org/wiki/Proba%C4%8Dn%C3%AD_a_media%C4%8Dn%C3%AD_slu%C5%BEba" TargetMode="External"/><Relationship Id="rId9" Type="http://schemas.openxmlformats.org/officeDocument/2006/relationships/hyperlink" Target="http://en.wikipedia.org/wiki/Prosecut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7"/>
            <a:ext cx="3043260" cy="6155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5496" y="483518"/>
            <a:ext cx="388843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21.1 Protiprávní jednání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31590"/>
            <a:ext cx="4320481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Každý z nás je povinen řídit se právním řádem našeho státu, seznámit se se svými právy a povinnostmi v určitých situacích.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004048" y="3831553"/>
            <a:ext cx="2376264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NEZNALOST ZÁKONA NEOMLOUVÁ!!!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99592" y="1851670"/>
            <a:ext cx="2911549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Proč někteří lidé daná pravidla porušují?</a:t>
            </a:r>
          </a:p>
        </p:txBody>
      </p:sp>
      <p:pic>
        <p:nvPicPr>
          <p:cNvPr id="1030" name="Picture 6" descr="C:\Users\Evik\AppData\Local\Microsoft\Windows\Temporary Internet Files\Content.IE5\SYZ5PNYC\MM900283796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2801" y="2571750"/>
            <a:ext cx="981447" cy="95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Evik\AppData\Local\Microsoft\Windows\Temporary Internet Files\Content.IE5\OBQYT3KJ\MC9003550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496" y="627534"/>
            <a:ext cx="1830629" cy="1718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Evik\AppData\Local\Microsoft\Windows\Temporary Internet Files\Content.IE5\OBQYT3KJ\MM900282993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198" y="780551"/>
            <a:ext cx="1539134" cy="1539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1835695" y="2303286"/>
            <a:ext cx="2736305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někteří svá práva a povinnosti neznají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835696" y="2715766"/>
            <a:ext cx="2952328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někteří si pravidla vykládají nesprávně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835695" y="3158847"/>
            <a:ext cx="2664297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někteří si pravidla vykládají po svém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835696" y="3590895"/>
            <a:ext cx="2952329" cy="276999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někteří se právním řádem neřídí záměrně</a:t>
            </a:r>
          </a:p>
        </p:txBody>
      </p:sp>
      <p:pic>
        <p:nvPicPr>
          <p:cNvPr id="1037" name="Picture 13" descr="http://www.termogram.cz/img/paragraf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914678"/>
            <a:ext cx="1879762" cy="162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Evik\AppData\Local\Microsoft\Windows\Temporary Internet Files\Content.IE5\CJHMQBR9\MC90019927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132" y="2854039"/>
            <a:ext cx="1228057" cy="132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92291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126465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Protiprávní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jednání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přestupky, trestné činy.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druhy protiprávního jednání, orgány právní ochrany a jejich úkoly.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508636"/>
            <a:ext cx="59046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21.2 Co již víme o právních vztazích?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779662"/>
            <a:ext cx="139486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PRÁVNÍ ZPŮSOBILOST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164343" y="1412900"/>
            <a:ext cx="2731691" cy="510778"/>
          </a:xfrm>
          <a:prstGeom prst="wedgeRoundRectCallout">
            <a:avLst>
              <a:gd name="adj1" fmla="val -64102"/>
              <a:gd name="adj2" fmla="val 42610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způsobilost k právům a povinnostem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(od narození do smrti)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164343" y="2276996"/>
            <a:ext cx="2731691" cy="510778"/>
          </a:xfrm>
          <a:prstGeom prst="wedgeRoundRectCallout">
            <a:avLst>
              <a:gd name="adj1" fmla="val -63753"/>
              <a:gd name="adj2" fmla="val -54360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způsobilost k právním úkonům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(od dosažení plnoletosti)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729989" y="3302863"/>
            <a:ext cx="1833899" cy="2769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účastníci právních vztahů</a:t>
            </a:r>
          </a:p>
        </p:txBody>
      </p:sp>
      <p:pic>
        <p:nvPicPr>
          <p:cNvPr id="2051" name="Picture 3" descr="C:\Users\Evik\AppData\Local\Microsoft\Windows\Temporary Internet Files\Content.IE5\SYZ5PNYC\MP90042303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29852"/>
            <a:ext cx="1358861" cy="135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2631574" y="4028613"/>
            <a:ext cx="1796410" cy="919401"/>
          </a:xfrm>
          <a:prstGeom prst="wedgeRoundRectCallout">
            <a:avLst>
              <a:gd name="adj1" fmla="val -35556"/>
              <a:gd name="adj2" fmla="val -82243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právnická osoba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(zastupuje skupinu lidí - např. firmu, organizaci, politickou stranu)</a:t>
            </a:r>
          </a:p>
        </p:txBody>
      </p:sp>
      <p:pic>
        <p:nvPicPr>
          <p:cNvPr id="2052" name="Picture 4" descr="C:\Users\Evik\AppData\Local\Microsoft\Windows\Temporary Internet Files\Content.IE5\TQCVVK7L\MP90040933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729854"/>
            <a:ext cx="1358861" cy="135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1192237" y="4011910"/>
            <a:ext cx="1219523" cy="715089"/>
          </a:xfrm>
          <a:prstGeom prst="wedgeRoundRectCallout">
            <a:avLst>
              <a:gd name="adj1" fmla="val 46306"/>
              <a:gd name="adj2" fmla="val -84907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fyzická osoba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(vystupuje sám za sebe)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012160" y="843558"/>
            <a:ext cx="2520280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Kdo tě zastupuje do tvojí zletilosti?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1203598"/>
            <a:ext cx="2664296" cy="1555909"/>
          </a:xfrm>
          <a:prstGeom prst="upArrowCallout">
            <a:avLst>
              <a:gd name="adj1" fmla="val 13981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zákonný zástupce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osoba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oprávněná jednat za nezletilou osobu nebo osobu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zbavenou částečně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či úplně způsobilosti k právním úkonům (rodič či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soudem určená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2053" name="Picture 5" descr="C:\Users\Evik\AppData\Local\Microsoft\Windows\Temporary Internet Files\Content.IE5\EMJWCJV1\MC90022987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83857"/>
            <a:ext cx="2016224" cy="238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 animBg="1"/>
      <p:bldP spid="12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290" y="492443"/>
            <a:ext cx="678395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71424639"/>
              </p:ext>
            </p:extLst>
          </p:nvPr>
        </p:nvGraphicFramePr>
        <p:xfrm>
          <a:off x="569061" y="1081920"/>
          <a:ext cx="3066835" cy="3701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Evik\AppData\Local\Microsoft\Windows\Temporary Internet Files\Content.IE5\TQCVVK7L\MC900424174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21" y="1275606"/>
            <a:ext cx="474547" cy="98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vik\AppData\Local\Microsoft\Windows\Temporary Internet Files\Content.IE5\82LVOLUD\MC90002446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15" y="2355726"/>
            <a:ext cx="1354055" cy="99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vik\AppData\Local\Microsoft\Windows\Temporary Internet Files\Content.IE5\2DNQ1Z08\MC90021215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7854"/>
            <a:ext cx="85194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589705"/>
              </p:ext>
            </p:extLst>
          </p:nvPr>
        </p:nvGraphicFramePr>
        <p:xfrm>
          <a:off x="3779912" y="1115670"/>
          <a:ext cx="5256584" cy="296824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80120"/>
                <a:gridCol w="1872208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druhy protiprávního jednání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přestupky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trestné činy</a:t>
                      </a:r>
                      <a:endParaRPr lang="cs-CZ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93023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projednávají je: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obecní úřady, policie a jiné orgány státní správy v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tzv. 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přestupkovém řízení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soudy 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občanské soudní řízení,</a:t>
                      </a:r>
                      <a:r>
                        <a:rPr lang="cs-CZ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trestní řízení, soudní řízení správní</a:t>
                      </a:r>
                      <a:r>
                        <a:rPr lang="cs-CZ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35145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sankce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(postihy protiprávního jednání)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mírnější sankce:</a:t>
                      </a:r>
                    </a:p>
                    <a:p>
                      <a:pPr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napomenutí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pokuta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zákaz činnosti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propadnutí věci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přísnější sankce:</a:t>
                      </a:r>
                    </a:p>
                    <a:p>
                      <a:pPr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odnětí svobody 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obecně prospěšné práce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zákaz činnosti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propadnutí majetku, věci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peněžitý trest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vyhoštění (u cizinců)</a:t>
                      </a: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 zákaz pobytu</a:t>
                      </a:r>
                      <a:endParaRPr lang="cs-CZ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395536" y="4372956"/>
            <a:ext cx="252028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presumpce neviny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dokud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není prokázána vina, hledí se na obžalovaného jako na nevinného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059832" y="4373691"/>
            <a:ext cx="324036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probační a mediační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služba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= instituce, která se zaměřuje na zprostředkování nových způsobů řešení trestné činnosti</a:t>
            </a:r>
          </a:p>
        </p:txBody>
      </p:sp>
      <p:sp>
        <p:nvSpPr>
          <p:cNvPr id="13" name="Tlačítko akce: Informace 12">
            <a:hlinkClick r:id="rId11" highlightClick="1"/>
          </p:cNvPr>
          <p:cNvSpPr/>
          <p:nvPr/>
        </p:nvSpPr>
        <p:spPr>
          <a:xfrm>
            <a:off x="5220072" y="4157802"/>
            <a:ext cx="432048" cy="430307"/>
          </a:xfrm>
          <a:prstGeom prst="actionButtonInformati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0" name="Picture 6" descr="C:\Users\Evik\AppData\Local\Microsoft\Windows\Temporary Internet Files\Content.IE5\2DNQ1Z08\MC900012891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402" y="492443"/>
            <a:ext cx="1053842" cy="97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6592019" y="4299942"/>
            <a:ext cx="2228453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TRESTNÍ ODPOVĚDNOST JE U PŘESTUPKŮ STEJNÁ JAKO U TRESTNÝCH ČINŮ.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16" grpId="0" animBg="1"/>
      <p:bldP spid="17" grpId="0" animBg="1"/>
      <p:bldP spid="13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4627" y="492443"/>
            <a:ext cx="4063317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21.4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059582"/>
            <a:ext cx="2880320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Porušování předpisů v silničním provozu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23928" y="1862703"/>
            <a:ext cx="288032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Porušování práv k duševnímu vlastnictví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31010" y="3579862"/>
            <a:ext cx="307426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Trestné činy spáchané dětmi a mladistvými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1520" y="1488981"/>
            <a:ext cx="3219791" cy="212365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zavedení bodového systému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zákaz držení mobilního telefonu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povinné používání zádržných systémů (pásů)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povinné používání dětských autosedaček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povinné používání zimních pneumatik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    (listopad až březen, v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závislosti na počasí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povinné celodenní a celoroční svícení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cyklisté mladší 18 let - povinnost použít přilbu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povinnost použít reflexní vestu při nouzovém stání mimo obec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pic>
        <p:nvPicPr>
          <p:cNvPr id="2050" name="Picture 2" descr="C:\Users\Evik\AppData\Local\Microsoft\Windows\Temporary Internet Files\Content.IE5\EMJWCJV1\MC90008893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70839"/>
            <a:ext cx="1152128" cy="136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vik\AppData\Local\Microsoft\Windows\Temporary Internet Files\Content.IE5\2DNQ1Z08\MC9004361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407" y="3670839"/>
            <a:ext cx="1414441" cy="1353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4376545" y="2254101"/>
            <a:ext cx="242770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autorská práva (copyright)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práva průmyslového vlastnictví</a:t>
            </a:r>
          </a:p>
        </p:txBody>
      </p:sp>
      <p:pic>
        <p:nvPicPr>
          <p:cNvPr id="2054" name="Picture 6" descr="http://upload.wikimedia.org/wikipedia/commons/thumb/b/b0/Copyright.svg/110px-Copyright.svg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615" y="2254101"/>
            <a:ext cx="524625" cy="52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cpufilm.cz/img/banner_resized.gif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651536"/>
            <a:ext cx="5040560" cy="840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6948264" y="1563638"/>
            <a:ext cx="2085975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Ochranný svaz autorský </a:t>
            </a:r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9"/>
              </a:rPr>
              <a:t>www.osa.cz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Česká protipirátská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unie</a:t>
            </a:r>
          </a:p>
          <a:p>
            <a:pPr lvl="0"/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www.cpufilm.cz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Business Software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Alliance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www.bsa.cz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Úřad průmyslového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vlastnictví</a:t>
            </a:r>
          </a:p>
          <a:p>
            <a:pPr lvl="0"/>
            <a:r>
              <a:rPr lang="cs-CZ" sz="1200" u="sng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www.upv.cz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779912" y="4301683"/>
            <a:ext cx="2427703" cy="646331"/>
          </a:xfrm>
          <a:prstGeom prst="wedgeRectCallout">
            <a:avLst>
              <a:gd name="adj1" fmla="val -2393"/>
              <a:gd name="adj2" fmla="val -10697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nezletilí (do 15 let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nejsou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trestně odpovědní (lze jim však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uložit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ochrannou výchovu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444208" y="4301683"/>
            <a:ext cx="2427703" cy="646331"/>
          </a:xfrm>
          <a:prstGeom prst="wedgeRectCallout">
            <a:avLst>
              <a:gd name="adj1" fmla="val -35742"/>
              <a:gd name="adj2" fmla="val -10697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mladiství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(15–18 let) </a:t>
            </a:r>
          </a:p>
          <a:p>
            <a:pPr lvl="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- jsou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trestně odpovědní (lze jim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uložit ochrannou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výchovu i trest)</a:t>
            </a:r>
          </a:p>
        </p:txBody>
      </p:sp>
      <p:pic>
        <p:nvPicPr>
          <p:cNvPr id="2057" name="Picture 9" descr="C:\Users\Evik\AppData\Local\Microsoft\Windows\Temporary Internet Files\Content.IE5\2DNQ1Z08\MC90028750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441" y="3260464"/>
            <a:ext cx="869132" cy="119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Evik\AppData\Local\Microsoft\Windows\Temporary Internet Files\Content.IE5\MNHQCY2N\MC9002869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14048"/>
            <a:ext cx="2301262" cy="202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5496" y="483518"/>
            <a:ext cx="41044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275606"/>
            <a:ext cx="3744416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Přiřaď správně pravomoci k příslušnému orgánu: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1934711"/>
            <a:ext cx="936104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soudy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123728" y="1952424"/>
            <a:ext cx="1637482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státní zastupitelství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134865" y="1675425"/>
            <a:ext cx="936104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policie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102647" y="1290994"/>
            <a:ext cx="936104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advokáti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660232" y="1274150"/>
            <a:ext cx="936104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notáři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26245" y="2423779"/>
            <a:ext cx="2620206" cy="10156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rozhodují, na čí straně je pravda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zkoumají, zda došlo ke zločinu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udělují tresty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rozhodují o právech a povinnostech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spolupracují s ozbrojenými složkami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882076" y="4331888"/>
            <a:ext cx="2966288" cy="6463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některých případech zastupuje stát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vypracovává obžalobu proti obviněnému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 trestním řízení je v pozici obžaloby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42577" y="4011910"/>
            <a:ext cx="2917329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zajišťuje veřejný pořádek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bojuje proti terorismu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odhaluje trestné činy a jejich pachatele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dohlíží na bezpečnost silničního provozu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103922" y="3548635"/>
            <a:ext cx="2620206" cy="64633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zastupují klienty v právních sporech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sepisují smlouvy a žaloby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jsou vázáni mlčenlivostí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038751" y="2454942"/>
            <a:ext cx="2620206" cy="101566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ověřují listiny a podpisy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sepisují závěti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poskytují úřední ověření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přijímají do úschovy listiny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připravují soudní řízení o dědictví</a:t>
            </a:r>
          </a:p>
        </p:txBody>
      </p:sp>
      <p:cxnSp>
        <p:nvCxnSpPr>
          <p:cNvPr id="3" name="Pravoúhlá spojnice 2"/>
          <p:cNvCxnSpPr>
            <a:endCxn id="14" idx="1"/>
          </p:cNvCxnSpPr>
          <p:nvPr/>
        </p:nvCxnSpPr>
        <p:spPr>
          <a:xfrm rot="16200000" flipH="1">
            <a:off x="1132990" y="2338355"/>
            <a:ext cx="719899" cy="46661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6" name="Pravoúhlá spojnice 25"/>
          <p:cNvCxnSpPr/>
          <p:nvPr/>
        </p:nvCxnSpPr>
        <p:spPr>
          <a:xfrm rot="16200000" flipH="1">
            <a:off x="3711217" y="2174960"/>
            <a:ext cx="2197705" cy="2116149"/>
          </a:xfrm>
          <a:prstGeom prst="bentConnector3">
            <a:avLst>
              <a:gd name="adj1" fmla="val -107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34" name="Pravoúhlá spojnice 1033"/>
          <p:cNvCxnSpPr/>
          <p:nvPr/>
        </p:nvCxnSpPr>
        <p:spPr>
          <a:xfrm rot="10800000" flipV="1">
            <a:off x="251521" y="1779662"/>
            <a:ext cx="7883349" cy="2232248"/>
          </a:xfrm>
          <a:prstGeom prst="bentConnector3">
            <a:avLst>
              <a:gd name="adj1" fmla="val 100013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44" name="Přímá spojnice se šipkou 1043"/>
          <p:cNvCxnSpPr/>
          <p:nvPr/>
        </p:nvCxnSpPr>
        <p:spPr>
          <a:xfrm>
            <a:off x="5364088" y="1583383"/>
            <a:ext cx="0" cy="19652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7078123" y="1550939"/>
            <a:ext cx="0" cy="9040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5496" y="483518"/>
            <a:ext cx="45365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1" y="1077584"/>
            <a:ext cx="4320481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Přiřaď správné pojmy k jednotlivým druhům soudního řízení: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1543311"/>
            <a:ext cx="1637482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občanskoprávní řízení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311860" y="1543310"/>
            <a:ext cx="1080120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trestní řízení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546326" y="2974181"/>
            <a:ext cx="1377602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soud rozhoduje, na čí straně je právo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03848" y="2254101"/>
            <a:ext cx="1125574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soud rozhoduje o vině a nevině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506935" y="2870815"/>
            <a:ext cx="688801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odpůrce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264154" y="1820309"/>
            <a:ext cx="93969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navrhovatel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809770" y="2366759"/>
            <a:ext cx="939694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obžalovaný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09018" y="1966069"/>
            <a:ext cx="83353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státní zástupce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83568" y="3819693"/>
            <a:ext cx="338437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řešení: 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občanskoprávní řízení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rozhoduje, na čí straně je právo, návrh podává žalobce (navrhovatel), proti němu stojí žalovaný (odpůrce)</a:t>
            </a:r>
          </a:p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trestní řízení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rozhoduje o vině a nevině, proti sobě stojí obžalovaný a státní zástupce</a:t>
            </a:r>
            <a:endParaRPr lang="cs-CZ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Evik\AppData\Local\Microsoft\Windows\Temporary Internet Files\Content.IE5\TQCVVK7L\MC9002171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632046"/>
            <a:ext cx="1121280" cy="109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4716016" y="627534"/>
            <a:ext cx="4320480" cy="34163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restní 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řízení u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mladistvých (vyber správnou variantu):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Trestní řízení probíhá vždy v 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místě: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školy, b) narození, c)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bydliště</a:t>
            </a:r>
          </a:p>
          <a:p>
            <a:pPr marL="228600" indent="-228600">
              <a:buFont typeface="+mj-lt"/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Trestní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sazba u mladistvých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je: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poloviční, b) třetinová, c) dle závažnosti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případu</a:t>
            </a:r>
          </a:p>
          <a:p>
            <a:pPr marL="228600" indent="-228600">
              <a:buFont typeface="+mj-lt"/>
              <a:buAutoNum type="arabicPeriod"/>
            </a:pP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Ze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soudního jednání je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vyloučena:		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a) rodina, b) veřejnost, c)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škola</a:t>
            </a:r>
          </a:p>
          <a:p>
            <a:pPr marL="228600" indent="-228600">
              <a:buFont typeface="+mj-lt"/>
              <a:buAutoNum type="arabicPeriod"/>
            </a:pP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Mladistvý 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musí mít od zahájení trestního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stíhání: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výchovného poradce,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b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obhájce, 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c) výpis z trestního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rejstříku</a:t>
            </a:r>
          </a:p>
          <a:p>
            <a:pPr marL="228600" indent="-228600">
              <a:buFont typeface="+mj-lt"/>
              <a:buAutoNum type="arabicPeriod"/>
            </a:pPr>
            <a:endParaRPr lang="cs-CZ" sz="1200" i="1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200" i="1" dirty="0">
                <a:latin typeface="Times New Roman" pitchFamily="18" charset="0"/>
                <a:cs typeface="Times New Roman" pitchFamily="18" charset="0"/>
              </a:rPr>
              <a:t> některých případech nemusí být mladistvý u </a:t>
            </a:r>
            <a:r>
              <a:rPr lang="cs-CZ" sz="1200" i="1" dirty="0" smtClean="0">
                <a:latin typeface="Times New Roman" pitchFamily="18" charset="0"/>
                <a:cs typeface="Times New Roman" pitchFamily="18" charset="0"/>
              </a:rPr>
              <a:t>soudu: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a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) přítomen, b) spoután, c) hlídán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236296" y="4142858"/>
            <a:ext cx="1800200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řešení: 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1c, 2a, 3b, 4b, 5a</a:t>
            </a:r>
            <a:r>
              <a:rPr lang="cs-C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099" name="Picture 3" descr="C:\Users\Evik\AppData\Local\Microsoft\Windows\Temporary Internet Files\Content.IE5\MNHQCY2N\MC90044065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996" y="915566"/>
            <a:ext cx="820476" cy="82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4403853" y="4587974"/>
            <a:ext cx="4632643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Krádež do 5 000 Kč není trestným činem ale přestupkem. Loupež je trestným činem vždy. 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Vysvětli, jaký je rozdíl mezi loupeží a krádeží.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21.7 CLIL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Offences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crimes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64986" y="1169337"/>
            <a:ext cx="792088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JUDGE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6056" y="706388"/>
            <a:ext cx="1881336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POLICE OFFICERS</a:t>
            </a:r>
          </a:p>
        </p:txBody>
      </p:sp>
      <p:pic>
        <p:nvPicPr>
          <p:cNvPr id="2050" name="Picture 2" descr="SA police forc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99542"/>
            <a:ext cx="1224136" cy="163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7414034" y="2337859"/>
            <a:ext cx="1156692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South</a:t>
            </a:r>
            <a:r>
              <a:rPr lang="cs-C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Australia</a:t>
            </a:r>
            <a:endParaRPr lang="cs-CZ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upload.wikimedia.org/wikipedia/commons/thumb/c/ce/HH_Polizeihauptmeister_MZ.jpg/220px-HH_Polizeihauptmeister_MZ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69337"/>
            <a:ext cx="936104" cy="1404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5720655" y="2573493"/>
            <a:ext cx="1156692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Germany</a:t>
            </a:r>
            <a:endParaRPr lang="cs-CZ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http://upload.wikimedia.org/wikipedia/commons/thumb/0/08/Mountie-on-Parliament-Hill.jpg/170px-Mountie-on-Parliament-Hill.jp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380" y="2835103"/>
            <a:ext cx="953641" cy="195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7992380" y="4793440"/>
            <a:ext cx="1156692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Canada</a:t>
            </a:r>
            <a:endParaRPr lang="cs-CZ" sz="105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8" name="Picture 10" descr="http://upload.wikimedia.org/wikipedia/commons/thumb/1/1f/PetraPolice.jpg/170px-PetraPolice.jpg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855" y="2731914"/>
            <a:ext cx="1171300" cy="15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727676" y="4299942"/>
            <a:ext cx="1156692" cy="2616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Jordan</a:t>
            </a:r>
          </a:p>
        </p:txBody>
      </p:sp>
      <p:pic>
        <p:nvPicPr>
          <p:cNvPr id="2060" name="Picture 12" descr="http://upload.wikimedia.org/wikipedia/commons/thumb/0/06/Feeding_time_dark.jpg/220px-Feeding_time_dark.jp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184204"/>
            <a:ext cx="2095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4646712" y="4716496"/>
            <a:ext cx="1732756" cy="41549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Garda officers in the Republic of Ireland.</a:t>
            </a:r>
            <a:endParaRPr lang="en-US" sz="105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2" name="Picture 14" descr="http://upload.wikimedia.org/wikipedia/commons/thumb/9/92/Motor-officer.jpg/220px-Motor-officer.jpg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53099"/>
            <a:ext cx="2095500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3703340" y="2672325"/>
            <a:ext cx="940668" cy="25391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Arizona</a:t>
            </a:r>
            <a:endParaRPr lang="en-US" sz="105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4" name="Picture 16" descr="http://upload.wikimedia.org/wikipedia/commons/thumb/3/31/Pol_mun_agenti.jpg/220px-Pol_mun_agenti.jp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079" y="3059263"/>
            <a:ext cx="1503837" cy="150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2238188" y="4515966"/>
            <a:ext cx="1901764" cy="41549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Officers</a:t>
            </a:r>
            <a:r>
              <a:rPr lang="cs-CZ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Polizia</a:t>
            </a:r>
            <a:r>
              <a:rPr lang="cs-CZ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Municipale</a:t>
            </a:r>
            <a:r>
              <a:rPr lang="cs-CZ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Piacenza</a:t>
            </a:r>
            <a:r>
              <a:rPr lang="cs-CZ" sz="10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Italy</a:t>
            </a:r>
            <a:endParaRPr lang="cs-CZ" sz="105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6" name="Picture 18" descr="Advokat, Fransk advokatdräkt, Nordisk familjebok.png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38" y="3059263"/>
            <a:ext cx="1600572" cy="1936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467544" y="2696021"/>
            <a:ext cx="1448494" cy="3077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PROSECUTOR</a:t>
            </a:r>
          </a:p>
        </p:txBody>
      </p:sp>
      <p:pic>
        <p:nvPicPr>
          <p:cNvPr id="2067" name="Picture 19" descr="C:\Users\Evik\AppData\Local\Microsoft\Windows\Temporary Internet Files\Content.IE5\82LVOLUD\MC900056214[1].wmf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00015"/>
            <a:ext cx="996536" cy="128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52320" y="124540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562327"/>
              </p:ext>
            </p:extLst>
          </p:nvPr>
        </p:nvGraphicFramePr>
        <p:xfrm>
          <a:off x="539552" y="1131590"/>
          <a:ext cx="6552728" cy="38404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3151909"/>
                <a:gridCol w="3400819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Pojmem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mladistvý</a:t>
                      </a:r>
                      <a:r>
                        <a:rPr lang="cs-CZ" sz="16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označujeme osobu: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mladší 15 let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plnoletou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ve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věku 15 až 18 let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ve věku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18 let až 21 let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Děti do 15 let (vyber správné tvrzení):</a:t>
                      </a: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jsou plně trestně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odpovědné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jsou částečně trestně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odpovědné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nejsou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trestně odpovědné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jsou trestně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odpovědné dle zákonů pro mladistvé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Kdo tě zastupuje (je oprávněn za tebe jednat) do tvojí zletilosti?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soudní zástupce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zákonný zástupce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právnická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osoba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státní zástupce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 znamená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pojem </a:t>
                      </a:r>
                      <a:r>
                        <a:rPr lang="cs-CZ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presumpce neviny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Neznalost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zákona neomlouvá.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Podezřelý člověk může být zadržen ve vazbě.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Trestní odpovědnost je pro všechny stejná.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Dokud není prokázána vina, je obžalovaný považován za nevinného.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84368" y="1515437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-1016" y="483518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Evik\AppData\Local\Microsoft\Windows\Temporary Internet Files\Content.IE5\OBQYT3KJ\MC9003002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86740"/>
            <a:ext cx="1808683" cy="162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075868"/>
            <a:ext cx="8712968" cy="3512106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Janošková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Dagmar a kol.: Občanská výchova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 blokem Rodinná výchova pro základní školy a víceletá gymnázia, 1. vydání, Plzeň, FRAUS,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2005,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80-7238-393-0  		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Janošková, Dagmar a kol.: Občanská výchova 9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 blokem Rodinná výchova pro základní školy a víceletá gymnázia, 1. vydání, Plzeň, FRAUS,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2006,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80-7238-528-3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cs.wikipedia.org/wiki/Proba%C4%8Dn%C3%AD_a_media%C4%8Dn%C3%AD_slu%C5%BEba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cs.wikipedia.org/wiki/Pravidla_silni%C4%8Dn%C3%ADho_provozu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6"/>
              </a:rPr>
              <a:t>cs.wikipedia.org/wiki/Du%C5%A1evn%C3%AD_vlastnictv%C3%AD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7"/>
              </a:rPr>
              <a:t>cs.wikipedia.org/wiki/Autorsk%C3%A9_pr%C3%A1vo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8"/>
              </a:rPr>
              <a:t>en.wikipedia.org/wiki/Police_officer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9"/>
              </a:rPr>
              <a:t>en.wikipedia.org/wiki/Prosecutor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kliparty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10403</TotalTime>
  <Words>1295</Words>
  <Application>Microsoft Office PowerPoint</Application>
  <PresentationFormat>Předvádění na obrazovce (16:9)</PresentationFormat>
  <Paragraphs>232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239</cp:revision>
  <dcterms:created xsi:type="dcterms:W3CDTF">2010-10-18T18:21:56Z</dcterms:created>
  <dcterms:modified xsi:type="dcterms:W3CDTF">2012-02-05T19:43:35Z</dcterms:modified>
</cp:coreProperties>
</file>