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0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20.2.2012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nastrani.cz/pdf/rad10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://cs.wikipedia.org/wiki/Dom%C3%A1c%C3%AD_vzd%C4%9Bl%C3%A1v%C3%A1n%C3%AD" TargetMode="External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nastrani.cz/pro-zaky/parlament" TargetMode="External"/><Relationship Id="rId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nastrani.cz/pdf/rad10.pdf" TargetMode="External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http://www.zsnastrani.cz/pro-zaky/parlament" TargetMode="External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wmf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e.cz/" TargetMode="External"/><Relationship Id="rId2" Type="http://schemas.openxmlformats.org/officeDocument/2006/relationships/hyperlink" Target="http://www.zsnastrani.cz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Eva Zralá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pic>
        <p:nvPicPr>
          <p:cNvPr id="5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0" y="4550290"/>
            <a:ext cx="2978785" cy="5708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79512" y="558731"/>
            <a:ext cx="4073091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Naše škola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51896" y="1081359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Proč je důležité chodit do školy?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323704" y="2599299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Co by ses ve škole chtěl/a naučit ty?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067944" y="3889072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Co dalšího kromě učení ti může škola nabídnout?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vik\AppData\Local\Microsoft\Windows\Temporary Internet Files\Content.IE5\A8DOJRKH\MC9000711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32" y="728008"/>
            <a:ext cx="1411500" cy="10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vik\AppData\Local\Microsoft\Windows\Temporary Internet Files\Content.IE5\RXS6O44S\MC90021323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37854"/>
            <a:ext cx="958799" cy="9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vik\AppData\Local\Microsoft\Windows\Temporary Internet Files\Content.IE5\A8DOJRKH\MC90022207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19" y="1635434"/>
            <a:ext cx="890169" cy="90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ik\AppData\Local\Microsoft\Windows\Temporary Internet Files\Content.IE5\ASG3GUI8\MC90021321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601" y="3010044"/>
            <a:ext cx="1197399" cy="7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vik\AppData\Local\Microsoft\Windows\Temporary Internet Files\Content.IE5\A8DOJRKH\MC90021315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96" y="2254807"/>
            <a:ext cx="1125852" cy="88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vik\AppData\Local\Microsoft\Windows\Temporary Internet Files\Content.IE5\RXS6O44S\MC90019612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4643"/>
            <a:ext cx="1212033" cy="8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vik\AppData\Local\Microsoft\Windows\Temporary Internet Files\Content.IE5\PF5R84BZ\MC900213157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39" y="1664643"/>
            <a:ext cx="987114" cy="94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Evik\AppData\Local\Microsoft\Windows\Temporary Internet Files\Content.IE5\A8DOJRKH\MC900343325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07206"/>
            <a:ext cx="1805940" cy="178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Evik\AppData\Local\Microsoft\Windows\Temporary Internet Files\Content.IE5\A8DOJRKH\MC900333412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9" y="2228509"/>
            <a:ext cx="855947" cy="12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450165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Eva Zralá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Škola, povinná školní docházka, školní řád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naši školu.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občanství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9512" y="526376"/>
            <a:ext cx="3060848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508636"/>
            <a:ext cx="52200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Co již víme o naší škole?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2" y="110270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Čím se liší naše škola od ostatních?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41256"/>
            <a:ext cx="3285645" cy="140625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77" y="591558"/>
            <a:ext cx="1535832" cy="10222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169545"/>
            <a:ext cx="1669519" cy="11086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77" y="2145643"/>
            <a:ext cx="1502693" cy="10025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93" y="3742530"/>
            <a:ext cx="1502693" cy="104829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07" y="1271979"/>
            <a:ext cx="1736346" cy="115575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969553" y="1613846"/>
            <a:ext cx="990445" cy="3405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akademie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243788" y="938995"/>
            <a:ext cx="1329983" cy="3405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projektové dny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544810" y="3148221"/>
            <a:ext cx="1802625" cy="3405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Divadýlko na Stráni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596336" y="2828491"/>
            <a:ext cx="1311721" cy="3405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autorské čtení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959998" y="4772177"/>
            <a:ext cx="513877" cy="3405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ples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83568" y="3010042"/>
            <a:ext cx="2133844" cy="177069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anglické dny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školní rádio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E-ŽK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šatní skříně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školní kapela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nezvoní</a:t>
            </a:r>
          </a:p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582" y="4085247"/>
            <a:ext cx="1539971" cy="1027449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3349202" y="3716567"/>
            <a:ext cx="1694426" cy="3405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zkoušky po devítce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3972" y="492443"/>
            <a:ext cx="678395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09640" y="1114712"/>
            <a:ext cx="626454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povinná školní docházka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zákonná povinnost dětí navštěvovat v určitém 			     věkovém rozmezí školu</a:t>
            </a:r>
          </a:p>
          <a:p>
            <a:pPr algn="just"/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typy škol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	    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státní škola</a:t>
            </a:r>
          </a:p>
          <a:p>
            <a:pPr algn="just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soukromá škola 					     domácí škola				             	           …</a:t>
            </a:r>
          </a:p>
          <a:p>
            <a:pPr algn="just"/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školní řád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souhrn pravidel důležitých ke správnému chodu školy</a:t>
            </a:r>
          </a:p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školní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3"/>
              </a:rPr>
              <a:t>řád naší školy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systém našeho školství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1115616" y="192367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1115616" y="1923678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1115616" y="1923678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C:\Users\Evik\AppData\Local\Microsoft\Windows\Temporary Internet Files\Content.IE5\PF5R84BZ\MC900310998[1].wm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18" y="3285108"/>
            <a:ext cx="377273" cy="3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lačítko akce: Informace 18">
            <a:hlinkClick r:id="rId5" highlightClick="1"/>
          </p:cNvPr>
          <p:cNvSpPr/>
          <p:nvPr/>
        </p:nvSpPr>
        <p:spPr>
          <a:xfrm>
            <a:off x="2654288" y="2215716"/>
            <a:ext cx="216024" cy="216024"/>
          </a:xfrm>
          <a:prstGeom prst="actionButtonInform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1856" y="915566"/>
            <a:ext cx="3184640" cy="411554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Ohnutá šipka 9"/>
          <p:cNvSpPr/>
          <p:nvPr/>
        </p:nvSpPr>
        <p:spPr>
          <a:xfrm flipV="1">
            <a:off x="1715605" y="4011607"/>
            <a:ext cx="3576475" cy="625534"/>
          </a:xfrm>
          <a:prstGeom prst="bentArrow">
            <a:avLst>
              <a:gd name="adj1" fmla="val 13680"/>
              <a:gd name="adj2" fmla="val 25000"/>
              <a:gd name="adj3" fmla="val 25000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občanství</a:t>
            </a:r>
          </a:p>
          <a:p>
            <a:endParaRPr lang="cs-CZ" sz="10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85155" y="485994"/>
            <a:ext cx="4170821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.4 Co si řekneme nového?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55444" y="987574"/>
            <a:ext cx="4530862" cy="2962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povinná školní docházka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ve světě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např. Francie (6-16 let), USA Kentucky (5-18 let), Austrálie (4-15 let), Singapur (nepovinná 6-17 let)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u nás: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před rokem 1953: obecná základní škola (pětiletá) → měšťanská škola (čtyřletá)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 roce 1953 zavedení osmileté školní docházky (později několikrát nahrazena devítiletou a naopak)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šk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roku 1996/97 znovu zavedena povinná devítiletá školní docházka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4" y="3843550"/>
            <a:ext cx="792088" cy="1194469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947533" y="4155926"/>
            <a:ext cx="3624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Za vlády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Marie Terezie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byl v roce 1774 zaveden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Všeobecný školní řád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který stanovil mimo jiné povinnou školní docházku.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42606" y="627534"/>
            <a:ext cx="3833850" cy="29625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Pravidla týkající se života ve škole jsou shrnuta ve 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školním řádu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stanovuje práva a povinnosti žáků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vymezuje, jak by se měl žák chovat (při vyučování, mimo školní vyučování, vůči dospělým, spolužákům a vůči sobě samému)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schvalován vedením školy, pedagogickým sborem školy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žáci se mohou podílet na tvorbě pravidel prostřednictvím 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školního parlamentu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40229"/>
            <a:ext cx="1400175" cy="952500"/>
          </a:xfrm>
          <a:prstGeom prst="rect">
            <a:avLst/>
          </a:prstGeom>
        </p:spPr>
      </p:pic>
      <p:sp>
        <p:nvSpPr>
          <p:cNvPr id="13" name="Tlačítko akce: Informace 12">
            <a:hlinkClick r:id="rId5" highlightClick="1"/>
          </p:cNvPr>
          <p:cNvSpPr/>
          <p:nvPr/>
        </p:nvSpPr>
        <p:spPr>
          <a:xfrm>
            <a:off x="6408204" y="3840229"/>
            <a:ext cx="504056" cy="504056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95536" y="16356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občanství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7504" y="627534"/>
            <a:ext cx="403244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.5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600" b="1" dirty="0" smtClean="0">
                <a:latin typeface="Times New Roman" pitchFamily="18" charset="0"/>
                <a:cs typeface="Times New Roman" pitchFamily="18" charset="0"/>
              </a:rPr>
              <a:t>Procvičení a příklady</a:t>
            </a:r>
            <a:endParaRPr lang="cs-CZ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707904" y="1054145"/>
            <a:ext cx="4653230" cy="15323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Zkus sestavit školní řád a porovnej ho se skutečným řádem naší školy.</a:t>
            </a:r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 čem se liší?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Zapomněl/a jsi na něco důležitého?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Co by podle tvého názoru ve školním řádu nemuselo být?</a:t>
            </a:r>
          </a:p>
        </p:txBody>
      </p:sp>
      <p:pic>
        <p:nvPicPr>
          <p:cNvPr id="9" name="Picture 2" descr="C:\Users\Evik\AppData\Local\Microsoft\Windows\Temporary Internet Files\Content.IE5\PF5R84BZ\MC900310998[1].wm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52265"/>
            <a:ext cx="377273" cy="3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043608" y="4011910"/>
            <a:ext cx="4653230" cy="8172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Zjisti, jak často zasedá na naší škole školní parlament.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Kdo je jeho členem?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Jaká témata se projednávala na posledním zasedání?</a:t>
            </a:r>
          </a:p>
        </p:txBody>
      </p:sp>
      <p:sp>
        <p:nvSpPr>
          <p:cNvPr id="12" name="Tlačítko akce: Informace 11">
            <a:hlinkClick r:id="rId5" highlightClick="1"/>
          </p:cNvPr>
          <p:cNvSpPr/>
          <p:nvPr/>
        </p:nvSpPr>
        <p:spPr>
          <a:xfrm>
            <a:off x="5080248" y="4172887"/>
            <a:ext cx="504056" cy="504056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61139"/>
            <a:ext cx="1656184" cy="162349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17" y="1635646"/>
            <a:ext cx="1685237" cy="163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občanství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49449" y="537524"/>
            <a:ext cx="403244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2.6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131590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Učení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pro každého náročná práce. </a:t>
            </a:r>
          </a:p>
          <a:p>
            <a:pPr algn="just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Abychom ji dobře zvládli, je potřeba umět se učit.</a:t>
            </a:r>
          </a:p>
          <a:p>
            <a:pPr algn="just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Jak na to? </a:t>
            </a:r>
          </a:p>
          <a:p>
            <a:pPr algn="just"/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Zjisti, jaký způsob učení ti nejvíce vyhovuje.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Bez opakování a procvičování TO NEJDE.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Nauč se soustředit na konkrétní práci.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Nauč se odpočívat.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Vyrob si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plánovací kalendář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vik\AppData\Local\Microsoft\Windows\Temporary Internet Files\Content.IE5\PF5R84BZ\MC9002157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4964"/>
            <a:ext cx="3574610" cy="31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14028" y="3492563"/>
            <a:ext cx="806489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pomůcky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 nůžky, barevné papírky, fixy, pastelky, velký arch papíru, …</a:t>
            </a:r>
          </a:p>
          <a:p>
            <a:pPr algn="just"/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zapisuj si důležité informace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 datum písemek, domácí úkoly, školní akce, ale i osobní záležitosti</a:t>
            </a:r>
          </a:p>
          <a:p>
            <a:pPr algn="just"/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měj přehled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 používej barvy, zkratky a symboly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889" r="98889">
                        <a14:foregroundMark x1="42222" y1="24615" x2="42222" y2="24615"/>
                        <a14:foregroundMark x1="36111" y1="83077" x2="36111" y2="83077"/>
                        <a14:foregroundMark x1="42222" y1="83077" x2="42222" y2="83077"/>
                        <a14:foregroundMark x1="27222" y1="85385" x2="27222" y2="85385"/>
                        <a14:foregroundMark x1="21111" y1="89231" x2="21111" y2="89231"/>
                        <a14:foregroundMark x1="65556" y1="74615" x2="65556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33" y="4298365"/>
            <a:ext cx="1080120" cy="7800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538" r="94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84" y="4260656"/>
            <a:ext cx="830473" cy="83047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397477" y="4752575"/>
            <a:ext cx="94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splněno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53" y="4158689"/>
            <a:ext cx="1187772" cy="118777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672172" y="4752575"/>
            <a:ext cx="94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důležité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76511"/>
            <a:ext cx="1152128" cy="115212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084168" y="4752575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neúplné porozumění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		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Civics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9248" y="481802"/>
            <a:ext cx="489654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491630"/>
            <a:ext cx="2141984" cy="3745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vik\AppData\Local\Microsoft\Windows\Temporary Internet Files\Content.IE5\A8DOJRKH\MC90043612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12" y="1246188"/>
            <a:ext cx="1517452" cy="136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vik\AppData\Local\Microsoft\Windows\Temporary Internet Files\Content.IE5\ASG3GUI8\MC90027922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65" y="643928"/>
            <a:ext cx="1008112" cy="12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736756" y="1857291"/>
            <a:ext cx="922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teachers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64812" y="965796"/>
            <a:ext cx="136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athematics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Evik\AppData\Local\Microsoft\Windows\Temporary Internet Files\Content.IE5\ASG3GUI8\MC90043604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76" y="760691"/>
            <a:ext cx="1568822" cy="126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606583" y="2026568"/>
            <a:ext cx="922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pause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Evik\AppData\Local\Microsoft\Windows\Temporary Internet Files\Content.IE5\PF5R84BZ\MC90034339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955" y="2787774"/>
            <a:ext cx="1436522" cy="177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479855" y="4575898"/>
            <a:ext cx="922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friends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Evik\AppData\Local\Microsoft\Windows\Temporary Internet Files\Content.IE5\ASG3GUI8\MM900288928[1]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92" y="2990986"/>
            <a:ext cx="12477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5148317" y="4140078"/>
            <a:ext cx="922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marks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C:\Users\Evik\AppData\Local\Microsoft\Windows\Temporary Internet Files\Content.IE5\PF5R84BZ\MC90029068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94268"/>
            <a:ext cx="1600954" cy="174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755576" y="4172086"/>
            <a:ext cx="922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snack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C:\Users\Evik\AppData\Local\Microsoft\Windows\Temporary Internet Files\Content.IE5\ASG3GUI8\MC90034338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69" y="3305471"/>
            <a:ext cx="1465575" cy="155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2873795" y="2926760"/>
            <a:ext cx="922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sports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6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380312" y="1173401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0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75089"/>
              </p:ext>
            </p:extLst>
          </p:nvPr>
        </p:nvGraphicFramePr>
        <p:xfrm>
          <a:off x="187896" y="1250712"/>
          <a:ext cx="7344816" cy="362712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857883"/>
                <a:gridCol w="3486933"/>
              </a:tblGrid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Jaká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 délka povinné školní docházky    u nás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  <a:p>
                      <a:pPr marL="342900" indent="-342900" algn="l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 5 + 6 let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8 let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9 let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10 let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  Vyber nesprávné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tvrzení: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Školní řád upravuje práva žáků.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Školní řád upravuje povinnosti žáků.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Školní řád upravuje pravidla vzájemných vztahů mezi žáky a učiteli.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Školní řád upravuje pravidla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 sestavování rozvrhu hodin.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  Vyber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správně seřazené stupně škol    (od nejnižšího k nejvyššímu)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základní škola, bakalářské studium, gymnázium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mateřská škola,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střední odborné učiliště, základní škola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základní škola, střední odborná škola, vysoká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škola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 střední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odborné učiliště, gymnázium, základní škola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Žáci se mohou spolupodílet na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úpravě školního řádu prostřednictvím: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   školního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klubu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   školního parlamentu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   plánovacího kalendáře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    kroužků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848364" y="141962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občanství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179512" y="526376"/>
            <a:ext cx="306084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občanství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79512" y="526376"/>
            <a:ext cx="3744416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1563638"/>
            <a:ext cx="8136904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Janošková, Dagmar a kol.: Občanská výchova 6 s blokem Rodinná výchova pro základní školy a víceletá gymnázia, 1. vydání, Plzeň, FRAUS, 2003, ISBN 80-7238-207-1</a:t>
            </a:r>
          </a:p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Janošková, Dagmar a kol.: Občanská výchova 7 s blokem Rodinná výchova pro základní školy a víceletá gymnázia, 1. vydání, Plzeň, FRAUS, 2004, ISBN 80-7238-325-6</a:t>
            </a:r>
          </a:p>
          <a:p>
            <a:pPr lvl="0"/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www.zsnastrani.cz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www.wikipedie.cz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obrázky: Janošková, Dagmar a kol.: Občanská výchova 6 s blokem Rodinná výchova pro základní školy a víceletá gymnázia, 1. vydání, Plzeň, FRAUS, 2003, ISBN 80-7238-207-1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obrázky: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www.wikipedie.cz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kliparty,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www.zsnastrani.cz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3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1066</Words>
  <Application>Microsoft Office PowerPoint</Application>
  <PresentationFormat>Předvádění na obrazovce (16:9)</PresentationFormat>
  <Paragraphs>158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2.8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162</cp:revision>
  <dcterms:created xsi:type="dcterms:W3CDTF">2010-10-18T18:21:56Z</dcterms:created>
  <dcterms:modified xsi:type="dcterms:W3CDTF">2012-02-20T19:30:09Z</dcterms:modified>
</cp:coreProperties>
</file>