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FF00"/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0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20.8.2012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20.8.2012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hyperlink" Target="http://cs.wikipedia.org/wiki/Demokraci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s.wikipedia.org/wiki/Volebn%C3%AD_syst%C3%A9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jpeg"/><Relationship Id="rId7" Type="http://schemas.openxmlformats.org/officeDocument/2006/relationships/image" Target="../media/image2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gi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Volby_v_%C4%8Cesku" TargetMode="External"/><Relationship Id="rId3" Type="http://schemas.openxmlformats.org/officeDocument/2006/relationships/hyperlink" Target="http://hubblesite.org/" TargetMode="External"/><Relationship Id="rId7" Type="http://schemas.openxmlformats.org/officeDocument/2006/relationships/hyperlink" Target="http://cs.wikipedia.org/wiki/Demokracie" TargetMode="External"/><Relationship Id="rId12" Type="http://schemas.openxmlformats.org/officeDocument/2006/relationships/hyperlink" Target="http://government.mrdonn.org/political-parti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quote.org/wiki/Demokracie" TargetMode="External"/><Relationship Id="rId11" Type="http://schemas.openxmlformats.org/officeDocument/2006/relationships/hyperlink" Target="http://paksa.tamu.edu/node/68" TargetMode="External"/><Relationship Id="rId5" Type="http://schemas.openxmlformats.org/officeDocument/2006/relationships/hyperlink" Target="http://cs.wikiquote.org/wiki/Aristotel%C3%A9s" TargetMode="External"/><Relationship Id="rId10" Type="http://schemas.openxmlformats.org/officeDocument/2006/relationships/hyperlink" Target="http://cs.wikipedia.org/wiki/Soubor:Czech_parliamentary_election_2010_-_results_-_mandates.png" TargetMode="External"/><Relationship Id="rId4" Type="http://schemas.openxmlformats.org/officeDocument/2006/relationships/hyperlink" Target="http://cs.wikipedia.org/wiki/Masaryk" TargetMode="External"/><Relationship Id="rId9" Type="http://schemas.openxmlformats.org/officeDocument/2006/relationships/hyperlink" Target="http://www.webhumanita.cz/?a=lex&amp;rid=5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5496" y="483518"/>
            <a:ext cx="403244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18.1 Principy demokracie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otografie z roku 19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82866"/>
            <a:ext cx="2095500" cy="266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644008" y="1782866"/>
            <a:ext cx="2088231" cy="1168539"/>
          </a:xfrm>
          <a:prstGeom prst="wedgeEllipseCallout">
            <a:avLst>
              <a:gd name="adj1" fmla="val 69729"/>
              <a:gd name="adj2" fmla="val 3582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„Tak demokracii už bychom měli, teď ještě potřebujeme demokraty.“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283765" y="642051"/>
            <a:ext cx="2752731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Tomáš Garrigue Masaryk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(1850-1937)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první československý prezident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Tomáš Garrigue Masaryk, podpi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208" y="1240928"/>
            <a:ext cx="12192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427984" y="3141349"/>
            <a:ext cx="2232247" cy="1168539"/>
          </a:xfrm>
          <a:prstGeom prst="wedgeEllipseCallout">
            <a:avLst>
              <a:gd name="adj1" fmla="val 67899"/>
              <a:gd name="adj2" fmla="val -5301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Vy jeden, každý musíme snést mínění druhého. Demokracie znamená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diskusi.“</a:t>
            </a:r>
          </a:p>
        </p:txBody>
      </p:sp>
      <p:pic>
        <p:nvPicPr>
          <p:cNvPr id="1030" name="Picture 6" descr="http://upload.wikimedia.org/wikipedia/commons/thumb/a/a4/Aristoteles_Louvre.jpg/220px-Aristoteles_Louvr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44945"/>
            <a:ext cx="1794774" cy="239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123729" y="1944945"/>
            <a:ext cx="2088231" cy="908864"/>
          </a:xfrm>
          <a:prstGeom prst="wedgeEllipseCallout">
            <a:avLst>
              <a:gd name="adj1" fmla="val -60142"/>
              <a:gd name="adj2" fmla="val 4255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„Základem demokratického státu je svoboda.“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184812" y="3015744"/>
            <a:ext cx="2171164" cy="1428214"/>
          </a:xfrm>
          <a:prstGeom prst="wedgeEllipseCallout">
            <a:avLst>
              <a:gd name="adj1" fmla="val -63177"/>
              <a:gd name="adj2" fmla="val -25694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Nejméně špatná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 pokleslých forem vlády) je demokracie, neboť pokřivení obce je tam nejmenší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.“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79512" y="1275606"/>
            <a:ext cx="2752731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Aristoteles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(384 př.n.l. – 322 př.n.l.)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řecký filozof a vědec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187421" y="1101973"/>
            <a:ext cx="275273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jaký je tvůj názor na demokracii?</a:t>
            </a:r>
          </a:p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Umíš vysvětlit tento pojem?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92291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0965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Demokracie, volby, politické strany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znaky demokratického způsobu rozhodování a řízení státu, význam a formy voleb, politický pluralismus.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508636"/>
            <a:ext cx="590465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18.2 Co již víme o řízení státu?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7504" y="2852231"/>
            <a:ext cx="194421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demokratický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účast všech členů na rozhodování</a:t>
            </a:r>
          </a:p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autokratický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samovláda jednotlivce nebo skupiny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39753" y="2366280"/>
            <a:ext cx="1443955" cy="30777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kdo stojí v čele: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46048" y="1289022"/>
            <a:ext cx="1728192" cy="37457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FORMY STÁTU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952496" y="1784887"/>
            <a:ext cx="428092" cy="479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1998176" y="1760131"/>
            <a:ext cx="576064" cy="5210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79512" y="2366281"/>
            <a:ext cx="1692187" cy="30777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kdo moc vykonává: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195736" y="2852231"/>
            <a:ext cx="2376263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republika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– v čele volený zástupce</a:t>
            </a:r>
          </a:p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monarchie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čele monarcha (doživotní dědičný titul)</a:t>
            </a:r>
          </a:p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teokracie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čele vládce, jehož moc je odvozena z boží vůle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3" descr="C:\Users\Evik\AppData\Local\Microsoft\Windows\Temporary Internet Files\Content.IE5\ASG3GUI8\MC9003014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72" y="3884655"/>
            <a:ext cx="702540" cy="117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Eva Zralá\AppData\Local\Microsoft\Windows\Temporary Internet Files\Content.IE5\VVAEBON8\MC90043032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141" y="4066743"/>
            <a:ext cx="648197" cy="98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Eva Zralá\AppData\Local\Microsoft\Windows\Temporary Internet Files\Content.IE5\WMEZ7370\MC90031035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4039881"/>
            <a:ext cx="813000" cy="98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6048165" y="731979"/>
            <a:ext cx="1728192" cy="3745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DEMOKRACIE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220072" y="1357126"/>
            <a:ext cx="3672406" cy="30646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vláda lidu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(z řeckého </a:t>
            </a:r>
            <a:r>
              <a:rPr lang="cs-CZ" sz="1200" i="1" dirty="0" err="1" smtClean="0">
                <a:latin typeface="Times New Roman" pitchFamily="18" charset="0"/>
                <a:cs typeface="Times New Roman" pitchFamily="18" charset="0"/>
              </a:rPr>
              <a:t>demos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lid, </a:t>
            </a:r>
            <a:r>
              <a:rPr lang="cs-CZ" sz="1200" i="1" dirty="0" err="1" smtClean="0">
                <a:latin typeface="Times New Roman" pitchFamily="18" charset="0"/>
                <a:cs typeface="Times New Roman" pitchFamily="18" charset="0"/>
              </a:rPr>
              <a:t>kratein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vládnout)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Eva Zralá\AppData\Local\Microsoft\Windows\Temporary Internet Files\Content.IE5\PGB7IM24\MC90002012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421" y="1084378"/>
            <a:ext cx="1446651" cy="115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5704153" y="2115732"/>
            <a:ext cx="2600319" cy="983873"/>
          </a:xfrm>
          <a:prstGeom prst="cloudCallout">
            <a:avLst>
              <a:gd name="adj1" fmla="val -41390"/>
              <a:gd name="adj2" fmla="val -8812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Opravdu v demokratických státech vládnou všichni lidé?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Eva Zralá\AppData\Local\Microsoft\Windows\Temporary Internet Files\Content.IE5\WMEZ7370\MC90040773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897" y="1785759"/>
            <a:ext cx="1073150" cy="107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bdélníkový popisek 23"/>
          <p:cNvSpPr/>
          <p:nvPr/>
        </p:nvSpPr>
        <p:spPr>
          <a:xfrm>
            <a:off x="4716016" y="3579862"/>
            <a:ext cx="1707216" cy="1200329"/>
          </a:xfrm>
          <a:prstGeom prst="wedgeRectCallout">
            <a:avLst>
              <a:gd name="adj1" fmla="val 46581"/>
              <a:gd name="adj2" fmla="val -8899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demokracie přímá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ve starověkých Athénách, v současnosti se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uplatňuje minimálně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(samospráva obcí, referendum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bdélníkový popisek 31"/>
          <p:cNvSpPr/>
          <p:nvPr/>
        </p:nvSpPr>
        <p:spPr>
          <a:xfrm>
            <a:off x="6490009" y="3579862"/>
            <a:ext cx="2555776" cy="646331"/>
          </a:xfrm>
          <a:prstGeom prst="wedgeRectCallout">
            <a:avLst>
              <a:gd name="adj1" fmla="val -33843"/>
              <a:gd name="adj2" fmla="val -11595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demokracie nepřímá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(zastupitelská)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lid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vládne prostřednictvím svých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zástupců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zvolených ve volbách</a:t>
            </a:r>
          </a:p>
        </p:txBody>
      </p:sp>
      <p:pic>
        <p:nvPicPr>
          <p:cNvPr id="2054" name="Picture 6" descr="C:\Users\Eva Zralá\AppData\Local\Microsoft\Windows\Temporary Internet Files\Content.IE5\PGB7IM24\MC90032011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263" y="4168701"/>
            <a:ext cx="1231522" cy="92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lačítko akce: Informace 24">
            <a:hlinkClick r:id="rId9" highlightClick="1"/>
          </p:cNvPr>
          <p:cNvSpPr/>
          <p:nvPr/>
        </p:nvSpPr>
        <p:spPr>
          <a:xfrm>
            <a:off x="8304472" y="731979"/>
            <a:ext cx="371984" cy="352399"/>
          </a:xfrm>
          <a:prstGeom prst="actionButtonInformati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  <p:bldP spid="26" grpId="0" animBg="1"/>
      <p:bldP spid="27" grpId="0" animBg="1"/>
      <p:bldP spid="29" grpId="0" animBg="1"/>
      <p:bldP spid="24" grpId="0" animBg="1"/>
      <p:bldP spid="32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290" y="492443"/>
            <a:ext cx="678395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1131590"/>
            <a:ext cx="2448272" cy="461665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Nejdůležitějším principem zastupitelské demokracie jsou:</a:t>
            </a:r>
          </a:p>
        </p:txBody>
      </p:sp>
      <p:pic>
        <p:nvPicPr>
          <p:cNvPr id="3077" name="Picture 5" descr="C:\Users\Eva Zralá\AppData\Local\Microsoft\Windows\Temporary Internet Files\Content.IE5\PGB7IM24\MC9003013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1" y="3888231"/>
            <a:ext cx="1455366" cy="120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2817758" y="1209188"/>
            <a:ext cx="1034162" cy="306467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VOLBY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355976" y="1141963"/>
            <a:ext cx="338437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občané volí své zástupce a předávají jim některé své pravomoci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vítěz voleb zpravidla získává právo rozhodovat  o zásadních věcech dotýkajících se obyvatel</a:t>
            </a:r>
          </a:p>
        </p:txBody>
      </p:sp>
      <p:pic>
        <p:nvPicPr>
          <p:cNvPr id="3078" name="Picture 6" descr="C:\Users\Eva Zralá\AppData\Local\Microsoft\Windows\Temporary Internet Files\Content.IE5\WMEZ7370\MC90030134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83690"/>
            <a:ext cx="1440160" cy="114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475656" y="4299942"/>
            <a:ext cx="1647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volič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 České republiky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18 a více let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60229" y="2038077"/>
            <a:ext cx="1423392" cy="461665"/>
          </a:xfrm>
          <a:prstGeom prst="borderCallout1">
            <a:avLst>
              <a:gd name="adj1" fmla="val -6008"/>
              <a:gd name="adj2" fmla="val 80591"/>
              <a:gd name="adj3" fmla="val -90067"/>
              <a:gd name="adj4" fmla="val 1710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do Evropského parlamentu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835696" y="2069435"/>
            <a:ext cx="1791816" cy="646331"/>
          </a:xfrm>
          <a:prstGeom prst="borderCallout1">
            <a:avLst>
              <a:gd name="adj1" fmla="val -9866"/>
              <a:gd name="adj2" fmla="val 57777"/>
              <a:gd name="adj3" fmla="val -61772"/>
              <a:gd name="adj4" fmla="val 660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do krajských a obecních </a:t>
            </a:r>
            <a:r>
              <a:rPr lang="cs-CZ" dirty="0" smtClean="0"/>
              <a:t>zastupitelstev (komunální)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33051" y="2844586"/>
            <a:ext cx="1791816" cy="276999"/>
          </a:xfrm>
          <a:prstGeom prst="borderCallout1">
            <a:avLst>
              <a:gd name="adj1" fmla="val -30016"/>
              <a:gd name="adj2" fmla="val 61257"/>
              <a:gd name="adj3" fmla="val -427678"/>
              <a:gd name="adj4" fmla="val -585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do Poslanecké sněmovny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76056" y="2425474"/>
            <a:ext cx="1428270" cy="276999"/>
          </a:xfrm>
          <a:prstGeom prst="borderCallout1">
            <a:avLst>
              <a:gd name="adj1" fmla="val 33754"/>
              <a:gd name="adj2" fmla="val -2534"/>
              <a:gd name="adj3" fmla="val -266376"/>
              <a:gd name="adj4" fmla="val -1080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do Senátu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732240" y="1995686"/>
            <a:ext cx="2016224" cy="126498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roku 2013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prezident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(dříve volen Parlamentem ČR)</a:t>
            </a:r>
            <a:endParaRPr lang="cs-CZ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53333" y="2563973"/>
            <a:ext cx="950315" cy="990124"/>
          </a:xfrm>
          <a:prstGeom prst="up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 EU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21 a více let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 5 let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763689" y="2735218"/>
            <a:ext cx="1440160" cy="1273016"/>
          </a:xfrm>
          <a:prstGeom prst="up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 ČR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obyvatel dané obce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18 a více let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 4 roky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859618" y="3149350"/>
            <a:ext cx="928406" cy="990124"/>
          </a:xfrm>
          <a:prstGeom prst="up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 ČR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21 a více let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 4 roky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364088" y="2715766"/>
            <a:ext cx="928406" cy="990124"/>
          </a:xfrm>
          <a:prstGeom prst="up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 ČR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40 a více let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 6 let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020272" y="3075806"/>
            <a:ext cx="928406" cy="990124"/>
          </a:xfrm>
          <a:prstGeom prst="up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 ČR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40 a více let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 5 let</a:t>
            </a:r>
          </a:p>
        </p:txBody>
      </p:sp>
      <p:sp>
        <p:nvSpPr>
          <p:cNvPr id="27" name="TextovéPole 26"/>
          <p:cNvSpPr txBox="1"/>
          <p:nvPr/>
        </p:nvSpPr>
        <p:spPr>
          <a:xfrm flipH="1">
            <a:off x="3175595" y="4155926"/>
            <a:ext cx="2306728" cy="917079"/>
          </a:xfrm>
          <a:prstGeom prst="notchedRightArrow">
            <a:avLst>
              <a:gd name="adj1" fmla="val 50000"/>
              <a:gd name="adj2" fmla="val 533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aktivní volební právo</a:t>
            </a:r>
          </a:p>
          <a:p>
            <a:pPr algn="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mohu volit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331847" y="4392274"/>
            <a:ext cx="1616831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pasivní volební právo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mohu být zvolen</a:t>
            </a:r>
          </a:p>
        </p:txBody>
      </p:sp>
      <p:sp>
        <p:nvSpPr>
          <p:cNvPr id="2" name="Zahnutá šipka doprava 1"/>
          <p:cNvSpPr/>
          <p:nvPr/>
        </p:nvSpPr>
        <p:spPr>
          <a:xfrm rot="10800000">
            <a:off x="8028384" y="3554096"/>
            <a:ext cx="1006034" cy="1313028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4627" y="492443"/>
            <a:ext cx="4063317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18.4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006181" y="1086509"/>
            <a:ext cx="2709835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demokratických státech je založena na svobodném vzniku a volné soutěži politických stran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3495" y="1118313"/>
            <a:ext cx="1466787" cy="3745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POLITIKA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www.webhumanita.cz/files/politicke_spektrum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07"/>
          <a:stretch/>
        </p:blipFill>
        <p:spPr bwMode="auto">
          <a:xfrm>
            <a:off x="190500" y="2638185"/>
            <a:ext cx="8763000" cy="238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860032" y="691991"/>
            <a:ext cx="2808312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politické strany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sdružení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občanů;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jejich cílem je podílet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se na státní moci (uspět ve volbách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politické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spektrum: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levice-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---střed----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pravice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Users\Eva Zralá\AppData\Local\Microsoft\Windows\Temporary Internet Files\Content.IE5\VVAEBON8\MC900301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832" y="555526"/>
            <a:ext cx="1475656" cy="119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39552" y="1925419"/>
            <a:ext cx="374441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levicové strany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silná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pozice státu, stát ochraňuje ekonomiku a usměrňuje trh, snaha o maximální snížení nezaměstnanosti, …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932040" y="1923678"/>
            <a:ext cx="396044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pravicové strany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úloha státu je omezená, stát do hospodářství téměř nezasahuje (tržní ekonomika), snaha  o snížení růstu cen, …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5496" y="483518"/>
            <a:ext cx="381642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18.5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3567" y="3003798"/>
            <a:ext cx="720080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Vysvětli (spoj správnou možnost), co znamená, že volební právo je: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ROVNÉ 	           SVOBODNÉ	           PŘÍMÉ		VŠEOBECNÉ		TAJNÉ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Soubor:Czech parliamentary election 2010 - results - mandat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790879"/>
            <a:ext cx="3816424" cy="2068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83568" y="1131590"/>
            <a:ext cx="4752528" cy="1015663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Ve volbách do Poslanecké sněmovny ČR v roce  2010  získaly určitý počet křesel tyto strany.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Dokážeš je pojmenovat celými názvy?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Zjisti, kdo je současným předsedou každé ze stran.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Jaký je základní politický program jednotlivých stran?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815915" y="4486349"/>
            <a:ext cx="133214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každý má jeden hlas stejné váhy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16949" y="4195608"/>
            <a:ext cx="158417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mohu se rozhodnout, zda a koho budu volit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159731" y="4334107"/>
            <a:ext cx="126014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dávám hlas konkrétnímu kandidátovi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508104" y="4334107"/>
            <a:ext cx="133214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nikdo nemá právo vědět, koho volím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380311" y="3964776"/>
            <a:ext cx="1656185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volit mohou všichni občané ČR starší 18 let, voleni mohou být všichni občané ČR od stanoveného věku 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1187624" y="3650129"/>
            <a:ext cx="3024336" cy="7763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09037" y="3650129"/>
            <a:ext cx="1302723" cy="4643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2699792" y="3663668"/>
            <a:ext cx="1433484" cy="531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5724128" y="3650128"/>
            <a:ext cx="1944216" cy="2795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6444208" y="3663668"/>
            <a:ext cx="936104" cy="531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3783164" y="652379"/>
            <a:ext cx="290297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Vysvětli pojmy: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pluralita, koalice, opozice.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83568" y="2355726"/>
            <a:ext cx="2520280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Zjisti, jaký je rozdíl mezi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poměrným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většinovým volebním systémem.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lačítko akce: Informace 26">
            <a:hlinkClick r:id="rId4" highlightClick="1"/>
          </p:cNvPr>
          <p:cNvSpPr/>
          <p:nvPr/>
        </p:nvSpPr>
        <p:spPr>
          <a:xfrm>
            <a:off x="3347864" y="2355726"/>
            <a:ext cx="432048" cy="461665"/>
          </a:xfrm>
          <a:prstGeom prst="actionButtonInformat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483518"/>
            <a:ext cx="403244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18.6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1029965"/>
            <a:ext cx="1314401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4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TŘÍDNÍ VOLBY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(projekt)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95736" y="1131590"/>
            <a:ext cx="2088232" cy="27699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4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Uspořádejte ve třídě volby.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367644" y="1756821"/>
            <a:ext cx="2088232" cy="276999"/>
          </a:xfrm>
          <a:prstGeom prst="rec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Rozdělte se na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třídní strany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2157700"/>
            <a:ext cx="4320480" cy="2862322"/>
          </a:xfrm>
          <a:prstGeom prst="rec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Úkoly členů strany: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Vymyslet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název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strany,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logo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strany (graficky zpracovat na formát A4 – možné i na PC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Vytvořit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plakát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případně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leták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(jakoby „reklamu“ na naši stranu) – opět zpracovat graficky na formát A4 – A3, možné i na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PC.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Sepsat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volební kandidátku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(jakýsi seznam kandidátů strany, doplněný o stručnou charakteristiku jednotlivých členů, včetně jejich funkce ve straně – co má kdo na starosti), zvolit si předsedu strany a mluvčího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strany.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Sepsat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přednést (na volebním mítinku)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program strany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(neboli co uděláme pro svoji třídu, co nabízíme svým voličům apod.).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Můžete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zpracovat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 promítnout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 volebním mítinku prezentaci vaší strany na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PC.</a:t>
            </a:r>
          </a:p>
        </p:txBody>
      </p:sp>
      <p:pic>
        <p:nvPicPr>
          <p:cNvPr id="4098" name="Picture 2" descr="C:\Users\Eva Zralá\AppData\Local\Microsoft\Windows\Temporary Internet Files\Content.IE5\WMEZ7370\MC90042457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24" y="1548824"/>
            <a:ext cx="572224" cy="57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va Zralá\AppData\Local\Microsoft\Windows\Temporary Internet Files\Content.IE5\PGB7IM24\MC9004245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1510"/>
            <a:ext cx="618021" cy="62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Eva Zralá\AppData\Local\Microsoft\Windows\Temporary Internet Files\Content.IE5\VVAEBON8\MC90042457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61" y="3435846"/>
            <a:ext cx="618175" cy="62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4682515" y="987574"/>
            <a:ext cx="4320480" cy="2308324"/>
          </a:xfrm>
          <a:prstGeom prst="rec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koly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členů komise: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ymyslet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graficky zpracovat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průkaz voliče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(možné i na PC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ytvořit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seznam voličů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(musí obsahovat i čísla jednotlivých průkazů voliče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ytvořit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volební urnu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(hlasovací schránku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ytvořit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třídní vlajku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obdobu státní vlajky (graficky zpracovat na formát A4-A3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ytvořit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třídní znak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obdobu státního znaku (opět graficky zpracovat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osem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přidělit jednotlivým stranám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volební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čísla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ytvořit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volební lístky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(musí povinně obsahovat seznam všech třídních stran + přidělená volební čísla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220072" y="627534"/>
            <a:ext cx="2088232" cy="276999"/>
          </a:xfrm>
          <a:prstGeom prst="rec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Zvolte členy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volební komise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Picture 4" descr="C:\Users\Eva Zralá\AppData\Local\Microsoft\Windows\Temporary Internet Files\Content.IE5\IBDM58HU\MC90030131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352" y="389877"/>
            <a:ext cx="812444" cy="90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5292080" y="3363838"/>
            <a:ext cx="3710915" cy="646331"/>
          </a:xfrm>
          <a:prstGeom prst="rec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Vyslechněte zástupce stran na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předvolebním mítinku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Zvažte všechny argumenty, diskutujte.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Co (kdo) na vás nejvíce zapůsobilo?</a:t>
            </a:r>
          </a:p>
        </p:txBody>
      </p:sp>
      <p:pic>
        <p:nvPicPr>
          <p:cNvPr id="4101" name="Picture 5" descr="C:\Users\Eva Zralá\AppData\Local\Microsoft\Windows\Temporary Internet Files\Content.IE5\IBDM58HU\MC90042457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880" y="4227934"/>
            <a:ext cx="634200" cy="63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5292080" y="4083918"/>
            <a:ext cx="3638907" cy="1015663"/>
          </a:xfrm>
          <a:prstGeom prst="rec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Uspořádejte 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volby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Připravte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volební místnost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(se všemi náležitostmi). Každý „občan třídy“ se svobodně rozhodne, zda půjde volit a koho bude volit. Volební komise dohlíží na správný průběh voleb.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18.7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Democracy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1218" y="1203598"/>
            <a:ext cx="4814838" cy="52322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Democracy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is a form of government in which all eligible citizens have an equal say in the decisions that affect their lives.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paksa.tamu.edu/sites/default/files/electio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902" y="762135"/>
            <a:ext cx="2075229" cy="189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Eva Zralá\AppData\Local\Microsoft\Windows\Temporary Internet Files\Content.IE5\VVAEBON8\MC9000567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9" y="2931789"/>
            <a:ext cx="2315014" cy="202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7740352" y="861821"/>
            <a:ext cx="936104" cy="340519"/>
          </a:xfrm>
          <a:prstGeom prst="wedgeRoundRectCallout">
            <a:avLst>
              <a:gd name="adj1" fmla="val -97925"/>
              <a:gd name="adj2" fmla="val 212283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volby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11560" y="2067694"/>
            <a:ext cx="936104" cy="340519"/>
          </a:xfrm>
          <a:prstGeom prst="wedgeRoundRectCallout">
            <a:avLst>
              <a:gd name="adj1" fmla="val -49673"/>
              <a:gd name="adj2" fmla="val 236192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hlasovat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978072" y="3652898"/>
            <a:ext cx="1152128" cy="578882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= vláda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875984" y="2986097"/>
            <a:ext cx="1160512" cy="578882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citizen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= občan</a:t>
            </a:r>
          </a:p>
        </p:txBody>
      </p:sp>
      <p:pic>
        <p:nvPicPr>
          <p:cNvPr id="7172" name="Picture 4" descr="C:\Users\Eva Zralá\AppData\Local\Microsoft\Windows\Temporary Internet Files\Content.IE5\IBDM58HU\MC90005678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94011"/>
            <a:ext cx="1815084" cy="171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Eva Zralá\AppData\Local\Microsoft\Windows\Temporary Internet Files\Content.IE5\VVAEBON8\MC90023073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592" y="1707654"/>
            <a:ext cx="1009297" cy="127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http://government.mrdonn.org/banner_american_political_partie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442" y="3788800"/>
            <a:ext cx="3062934" cy="12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5286520" y="3134201"/>
            <a:ext cx="2237808" cy="578882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parties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= politické strany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52320" y="124540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63849"/>
              </p:ext>
            </p:extLst>
          </p:nvPr>
        </p:nvGraphicFramePr>
        <p:xfrm>
          <a:off x="395536" y="1131590"/>
          <a:ext cx="6840760" cy="33832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3290455"/>
                <a:gridCol w="3550305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Dodnes užívaným prvkem přímé demokracie je: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hlasování Poslanecké sněmovny ČR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referendum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účast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školním parlamentu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koalice dvou politických stran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Které tvrzení nesplňuje principy demokracie?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Všechny volební hlasy mají stejnou váhu.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Mohu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rozhodnout, zda a koho budu volit.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Nikdo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nemá právo vědět, koho volím.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Nemohu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volit své příbuzné.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Do Senátu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ČR </a:t>
                      </a:r>
                      <a:r>
                        <a:rPr lang="cs-CZ" sz="16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může</a:t>
                      </a:r>
                      <a:r>
                        <a:rPr lang="cs-CZ" sz="16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být zvolen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občan ČR mladší 40 let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občan ČR ve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věku 40 a více let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cizinec 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osoba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zbavená svéprávnosti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Kdo je v ČR volen na 5 let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senátoři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prezident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poslanci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obecní zastupitelé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84368" y="1515437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Eva Zralá\AppData\Local\Microsoft\Windows\Temporary Internet Files\Content.IE5\WMEZ7370\MC9003013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711" y="3326712"/>
            <a:ext cx="1807769" cy="151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131590"/>
            <a:ext cx="8712968" cy="31683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cs.wikipedia.org/wiki/Masaryk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cs.wikiquote.org/wiki/Aristotel%C3%A9s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cs.wikiquote.org/wiki/Demokracie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cs.wikipedia.org/wiki/Demokracie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http://cs.wikipedia.org/wiki/Volby_v_%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C4%8Cesku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Janošková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Dagmar a kol.: Občanská výchova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 blokem Rodinná výchova pro základní školy a víceletá gymnázia, 1. vydání, Plzeň, FRAUS,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2004,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80-7238-325-6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Janošková, Dagmar a kol.: Občanská výchova 8 s blokem Rodinná výchova pro základní školy a víceletá gymnázia, 1. vydání, Plzeň, FRAUS, 2005,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80-7238-393-0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http://www.webhumanita.cz/?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a=lex&amp;rid=58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http://cs.wikipedia.org/wiki/Soubor:Czech_parliamentary_election_2010_-_results_-_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mandates.png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1"/>
              </a:rPr>
              <a:t>paksa.tamu.edu/node/68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2"/>
              </a:rPr>
              <a:t>government.mrdonn.org/political-parties.html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10581</TotalTime>
  <Words>1535</Words>
  <Application>Microsoft Office PowerPoint</Application>
  <PresentationFormat>Předvádění na obrazovce (16:9)</PresentationFormat>
  <Paragraphs>209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260</cp:revision>
  <dcterms:created xsi:type="dcterms:W3CDTF">2010-10-18T18:21:56Z</dcterms:created>
  <dcterms:modified xsi:type="dcterms:W3CDTF">2012-08-20T07:17:10Z</dcterms:modified>
</cp:coreProperties>
</file>