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22.2.2012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22.2.2012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22.2.2012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jpeg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10" Type="http://schemas.openxmlformats.org/officeDocument/2006/relationships/hyperlink" Target="http://cs.wikipedia.org/wiki/St%C3%A1tn%C3%AD_ob%C4%8Danstv%C3%AD_%C4%8Cesk%C3%A9_republiky" TargetMode="External"/><Relationship Id="rId4" Type="http://schemas.openxmlformats.org/officeDocument/2006/relationships/image" Target="../media/image12.wmf"/><Relationship Id="rId9" Type="http://schemas.microsoft.com/office/2007/relationships/hdphoto" Target="../media/hdphoto1.wdp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2.wmf"/><Relationship Id="rId5" Type="http://schemas.openxmlformats.org/officeDocument/2006/relationships/image" Target="../media/image28.png"/><Relationship Id="rId10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3%9Astava_%C4%8Cesk%C3%A9_republik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wmf"/><Relationship Id="rId9" Type="http://schemas.openxmlformats.org/officeDocument/2006/relationships/hyperlink" Target="http://mladez.senat.cz/vznik-zakon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KF6X4C8O4M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%C3%9Astava_Spojen%C3%BDch_st%C3%A1t%C5%AF_americk%C3%BDch" TargetMode="Externa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esk.cz/clanek/zpravy-udalosti-zahranici/105452/bily-dum-chce-zachranit-automobilky.html" TargetMode="External"/><Relationship Id="rId3" Type="http://schemas.openxmlformats.org/officeDocument/2006/relationships/hyperlink" Target="http://www.mvcr.cz/" TargetMode="External"/><Relationship Id="rId7" Type="http://schemas.openxmlformats.org/officeDocument/2006/relationships/hyperlink" Target="http://www.psp.cz/docs/virtual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eskenoviny.cz/domov/senat/zpravy/snemovna-a-senat-poradaji-za-tyden-dny-otevrenych-dveri/704207" TargetMode="External"/><Relationship Id="rId5" Type="http://schemas.openxmlformats.org/officeDocument/2006/relationships/hyperlink" Target="http://www.novinky.cz/kariera/137105-zdravotne-postizeni-pracuji-v-obou-komorach-parlamentu.html" TargetMode="External"/><Relationship Id="rId4" Type="http://schemas.openxmlformats.org/officeDocument/2006/relationships/hyperlink" Target="http://www.arara.cz/product/1648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9512" y="558731"/>
            <a:ext cx="374441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Právní základy státu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168879"/>
            <a:ext cx="2870142" cy="404039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Porovnej tyto státy: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32040" y="4018662"/>
            <a:ext cx="3842970" cy="404039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 čem byl a je jiný život jejich obyvatel?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Evik\AppData\Local\Microsoft\Windows\Temporary Internet Files\Content.IE5\A8DOJRKH\MP9004004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2389002"/>
            <a:ext cx="1435071" cy="11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Evik\AppData\Local\Microsoft\Windows\Temporary Internet Files\Content.IE5\PF5R84BZ\MP9004038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85" y="3218687"/>
            <a:ext cx="1629815" cy="10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vik\AppData\Local\Microsoft\Windows\Temporary Internet Files\Content.IE5\ASG3GUI8\MC9004366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1818160"/>
            <a:ext cx="7588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Evik\AppData\Local\Microsoft\Windows\Temporary Internet Files\Content.IE5\RXS6O44S\MC90014932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08" y="2806470"/>
            <a:ext cx="1262062" cy="14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73737"/>
            <a:ext cx="1624203" cy="12181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40" y="826056"/>
            <a:ext cx="910520" cy="1292939"/>
          </a:xfrm>
          <a:prstGeom prst="rect">
            <a:avLst/>
          </a:prstGeom>
        </p:spPr>
      </p:pic>
      <p:pic>
        <p:nvPicPr>
          <p:cNvPr id="1041" name="Picture 17" descr="C:\Users\Evik\AppData\Local\Microsoft\Windows\Temporary Internet Files\Content.IE5\A8DOJRKH\MP90042794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7" y="1143241"/>
            <a:ext cx="1369348" cy="18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Evik\AppData\Local\Microsoft\Windows\Temporary Internet Files\Content.IE5\RXS6O44S\MP900402225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63" y="2793754"/>
            <a:ext cx="1078924" cy="8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539552" y="188887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starověký Egypt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918522" y="279375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antický Řím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932040" y="75338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francouzské království Ludvíka XIV.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277074" y="2998308"/>
            <a:ext cx="153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současnou Českou republiku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60177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až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Stát, formy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státu, moc zákonodárná, soudní, výkonná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stát, jeho formu, typ moci.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526376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451458"/>
            <a:ext cx="504056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Co již víme o státu?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Evik\AppData\Local\Microsoft\Windows\Temporary Internet Files\Content.IE5\PF5R84BZ\MC9003441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39" y="957297"/>
            <a:ext cx="673913" cy="5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vik\AppData\Local\Microsoft\Windows\Temporary Internet Files\Content.IE5\RXS6O44S\MC9003494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1" y="1045524"/>
            <a:ext cx="1407198" cy="9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vik\AppData\Local\Microsoft\Windows\Temporary Internet Files\Content.IE5\RXS6O44S\MP90040964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1" y="1122537"/>
            <a:ext cx="915822" cy="9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Evik\AppData\Local\Microsoft\Windows\Temporary Internet Files\Content.IE5\RXS6O44S\MM900283988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14" y="980478"/>
            <a:ext cx="7048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79512" y="1051130"/>
            <a:ext cx="4392487" cy="157942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Stát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organizované společenství lidí žijících na určitém ohraničeném území. Vymezuje pravidla platná pro všechny, pečuje o všestranný rozvoj a stará se o pořádek a bezpečnost.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20027" y="217831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občané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863687" y="2072019"/>
            <a:ext cx="195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ohraničené území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818244" y="1914031"/>
            <a:ext cx="124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státní moc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20027" y="2783853"/>
            <a:ext cx="1656184" cy="404039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státní občanství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14" y="4083918"/>
            <a:ext cx="1225635" cy="86413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" b="97500" l="339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77" y="2940972"/>
            <a:ext cx="1080121" cy="109842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4846336" y="576439"/>
            <a:ext cx="2095078" cy="404039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základní znaky státu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893400" y="3327618"/>
            <a:ext cx="3914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nabývání státního občanství ČR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narozením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osvojením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nalezením na území ČR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určením otcovství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prohlášením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udělením</a:t>
            </a:r>
            <a:endParaRPr lang="cs-CZ" sz="1600" dirty="0" smtClean="0"/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3203848" y="3075806"/>
            <a:ext cx="15583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47864" y="277169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práva      </a:t>
            </a:r>
          </a:p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povinnosti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3866843"/>
            <a:ext cx="1799122" cy="1228096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97" y="3651870"/>
            <a:ext cx="1222538" cy="1452514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46" y="2940972"/>
            <a:ext cx="1342418" cy="1006814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32962"/>
            <a:ext cx="1368152" cy="1021009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05" y="3996006"/>
            <a:ext cx="1492374" cy="1113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9" grpId="0" animBg="1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17168" y="1037464"/>
            <a:ext cx="289413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demokratický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účast všech členů na rozhodování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autokratický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samovláda jednotlivce nebo skupiny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12021" y="2449103"/>
            <a:ext cx="156897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kdo stojí v čele: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3269" y="1553503"/>
            <a:ext cx="1728192" cy="374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FORMY STÁTU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979712" y="1297873"/>
            <a:ext cx="932148" cy="338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1979712" y="1928074"/>
            <a:ext cx="864096" cy="521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931071" y="1116788"/>
            <a:ext cx="1990576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kdo moc vykonává: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2349078"/>
            <a:ext cx="323157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republika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v čele volený zástupce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monarchie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čele monarcha (doživotní dědičný titul)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teokracie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čele vládce, jehož moc je odvozena z boží vůle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Evik\AppData\Local\Microsoft\Windows\Temporary Internet Files\Content.IE5\ASG3GUI8\MC900301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99" y="2114682"/>
            <a:ext cx="560809" cy="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ik\AppData\Local\Microsoft\Windows\Temporary Internet Files\Content.IE5\PF5R84BZ\MC9003451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41" y="3162615"/>
            <a:ext cx="734983" cy="8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ik\AppData\Local\Microsoft\Windows\Temporary Internet Files\Content.IE5\RXS6O44S\MC9004263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655179"/>
            <a:ext cx="616611" cy="8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1522463" y="4004620"/>
            <a:ext cx="649713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Ústava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základní a zároveň nejvyšší zákon státu. Vymezuje práva a povinnosti občanů, strukturu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zákonodárné, výkonné a soudní moci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povinnosti hlavy státu, státní symboly.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Součástí ústavního pořádku ČR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Listina základních práv a svobod.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" y="3048881"/>
            <a:ext cx="1325686" cy="201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Obrázek 20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14" y="3079523"/>
            <a:ext cx="879772" cy="87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4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občanství</a:t>
            </a:r>
          </a:p>
          <a:p>
            <a:endParaRPr lang="cs-CZ" sz="1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6431" y="427208"/>
            <a:ext cx="4170821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16.4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1253" y="959718"/>
            <a:ext cx="2373127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Moc zákonodárná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tvorba a schvalování zákonů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legislativní činnost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44208" y="867385"/>
            <a:ext cx="2448272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Moc soudní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nad dodržováním zákonů a právních předpisů bdí orgány právní ochrany: 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88271" y="867385"/>
            <a:ext cx="2448272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Moc výkonná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uplatnění schválených zákonů v běžném životě 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(nařízení, vyhlášky)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67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46" y="4190075"/>
            <a:ext cx="715069" cy="9534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45" r="94648">
                        <a14:foregroundMark x1="64789" y1="34500" x2="64789" y2="34500"/>
                        <a14:foregroundMark x1="57746" y1="45000" x2="57746" y2="45000"/>
                        <a14:foregroundMark x1="79155" y1="37000" x2="79155" y2="37000"/>
                        <a14:foregroundMark x1="77183" y1="15000" x2="77183" y2="15000"/>
                        <a14:foregroundMark x1="68732" y1="17000" x2="68732" y2="17000"/>
                        <a14:foregroundMark x1="79155" y1="72500" x2="79155" y2="72500"/>
                        <a14:foregroundMark x1="75775" y1="50500" x2="75775" y2="50500"/>
                        <a14:foregroundMark x1="77746" y1="33500" x2="77746" y2="33500"/>
                        <a14:foregroundMark x1="86761" y1="71500" x2="86761" y2="71500"/>
                        <a14:foregroundMark x1="86197" y1="53000" x2="86197" y2="53000"/>
                        <a14:foregroundMark x1="90704" y1="88500" x2="90704" y2="88500"/>
                        <a14:foregroundMark x1="90704" y1="88500" x2="90704" y2="88500"/>
                        <a14:foregroundMark x1="86197" y1="89500" x2="86197" y2="89500"/>
                        <a14:foregroundMark x1="84225" y1="81500" x2="84225" y2="81500"/>
                        <a14:backgroundMark x1="7887" y1="28500" x2="7887" y2="2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7934"/>
            <a:ext cx="1512168" cy="939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755457" y="1836882"/>
            <a:ext cx="1515108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Parlament ČR</a:t>
            </a:r>
            <a:endParaRPr lang="cs-CZ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551" y="2870344"/>
            <a:ext cx="1907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dolní komora Parlamentu ČR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volíme stranu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poměrný systém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poslanec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osoba starší 21 let, volen na 4 roky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počet poslanců - 200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74280" y="2870344"/>
            <a:ext cx="1800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horní komora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volíme konkrétního kandidáta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většinový systém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senátor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osoba starší 40 let, volen na 6 let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počet senátorů - 81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901789" y="2293608"/>
            <a:ext cx="1010618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prezident</a:t>
            </a:r>
            <a:endParaRPr lang="cs-CZ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01058" y="3485897"/>
            <a:ext cx="670942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vláda</a:t>
            </a:r>
            <a:endParaRPr lang="cs-CZ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57" y="1972910"/>
            <a:ext cx="705136" cy="70513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3688271" y="2672340"/>
            <a:ext cx="200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nejvyšší představitel státu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reprezentuje naši zemi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927511" y="2496899"/>
            <a:ext cx="988303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Senát ČR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66112" y="2297161"/>
            <a:ext cx="129651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Poslanecká sněmovna ČR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727246" y="3926107"/>
            <a:ext cx="271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zabezpečuje a řídí chod státu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skládá se z: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předsedy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(= premiér),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místopředsedů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 jednotlivých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ministrů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(jmenováni prezidentem)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ministři řídí jednotlivá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ministerstva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6667" l="2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07" y="3177404"/>
            <a:ext cx="1027832" cy="770874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6876256" y="2036926"/>
            <a:ext cx="792088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policie</a:t>
            </a:r>
            <a:endParaRPr lang="cs-CZ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076103" y="2934147"/>
            <a:ext cx="720080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soudy</a:t>
            </a:r>
            <a:endParaRPr lang="cs-CZ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750179" y="4236428"/>
            <a:ext cx="1950535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státní zastupitelství</a:t>
            </a:r>
            <a:endParaRPr lang="cs-CZ" sz="16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444208" y="2384468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zajišťuje pořádek a bezpečnost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vyšetřuje trestné činy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85" y="1890950"/>
            <a:ext cx="494342" cy="493518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6372201" y="3332008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rozhodují o právech a povinnostech, o vině a nevině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okresní, krajské, vrchní, Nejvyšší soud, Nejvyšší správní soud, Ústavní soud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372201" y="4658187"/>
            <a:ext cx="269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podává žalobu soudu jménem státu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(prostřednictvím státního zástupce)</a:t>
            </a:r>
          </a:p>
        </p:txBody>
      </p:sp>
      <p:pic>
        <p:nvPicPr>
          <p:cNvPr id="1026" name="Picture 2" descr="C:\Users\Evik\AppData\Local\Microsoft\Windows\Temporary Internet Files\Content.IE5\PF5R84BZ\MC90018613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32" y="2870344"/>
            <a:ext cx="390247" cy="5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/>
      <p:bldP spid="15" grpId="0"/>
      <p:bldP spid="17" grpId="0" animBg="1"/>
      <p:bldP spid="18" grpId="0" animBg="1"/>
      <p:bldP spid="20" grpId="0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8803" y="363673"/>
            <a:ext cx="388843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16.5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61756" y="539552"/>
            <a:ext cx="432048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Součástí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Ústavy ČR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je 113 článků uspořádaných do tzv. hlav. Přiřaď k jednotlivým hlavám jejich obsah: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moc, česká, úřad, přechodná, výkonná, moc, ustanovení, zákonodárná, národní, kontrolní, základní, územní, ustanovení, soudní, nejvyšší, banka, samospráva, moc, závěrečná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ÚSTAVA ČR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Preambule (slavnostní prohlášení občanů ČR)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I.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Z__________      u____________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II.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______   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z 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III.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M______   v______________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IV.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M______   s______________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V.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N_______  k__________   ú______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VI. 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Č_______   n________  b________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VII.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Ú________  s__________</a:t>
            </a: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Hlava VII. </a:t>
            </a:r>
            <a:r>
              <a:rPr lang="cs-CZ" sz="1400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b="1" dirty="0" smtClean="0">
                <a:solidFill>
                  <a:srgbClr val="512373"/>
                </a:solidFill>
                <a:latin typeface="Times New Roman" pitchFamily="18" charset="0"/>
                <a:cs typeface="Times New Roman" pitchFamily="18" charset="0"/>
              </a:rPr>
              <a:t>P_________   a    z_________    u________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914004"/>
            <a:ext cx="4565501" cy="41857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estav správně pravomoci prezidenta (přiřaď číslo):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přijímá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pověřuje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odvolává,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může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rozpustit,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právo udělit,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jmenuje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odvolává,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jmenuje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vrchním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velitelem,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svolává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zasedání,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může odpouštět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zmírňovat,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propůjčuje,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sjednává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zastupuje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	předsedu a další členy vlády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Poslanecké sněmovny ČR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stát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mezinárodní smlouvy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ozbrojených sil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tresty uložené soudem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amnestii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vedoucí zahraničních zastupitelských misí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vedoucí zastupitelských misí ČR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státní vyznamenání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soudce, generály a některé další funkcionáře ČR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Poslaneckou sněmovnu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43078" y="4784720"/>
            <a:ext cx="460851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Zjisti, kdy byla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Ústava ČR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schválena a kdy vešla v účinnost.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hnutá šipka 11"/>
          <p:cNvSpPr/>
          <p:nvPr/>
        </p:nvSpPr>
        <p:spPr>
          <a:xfrm rot="10800000">
            <a:off x="8244408" y="1995686"/>
            <a:ext cx="576064" cy="1440160"/>
          </a:xfrm>
          <a:prstGeom prst="bentArrow">
            <a:avLst>
              <a:gd name="adj1" fmla="val 13662"/>
              <a:gd name="adj2" fmla="val 39172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10800000" flipV="1">
            <a:off x="614661" y="2436118"/>
            <a:ext cx="549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pic>
        <p:nvPicPr>
          <p:cNvPr id="1026" name="Picture 2" descr="C:\Users\Evik\AppData\Local\Microsoft\Windows\Temporary Internet Files\Content.IE5\A8DOJRKH\MM900178242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43" y="2540685"/>
            <a:ext cx="1127581" cy="11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492443"/>
            <a:ext cx="417646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16.6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19" y="1127354"/>
            <a:ext cx="2473337" cy="942204"/>
          </a:xfrm>
          <a:prstGeom prst="rect">
            <a:avLst/>
          </a:prstGeom>
        </p:spPr>
      </p:pic>
      <p:pic>
        <p:nvPicPr>
          <p:cNvPr id="1027" name="Picture 3" descr="C:\Users\Evik\AppData\Local\Microsoft\Windows\Temporary Internet Files\Content.IE5\A8DOJRKH\MC9002971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6399"/>
            <a:ext cx="1080120" cy="7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79512" y="1116063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Podání návrhu zákona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poslanci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senát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zastupitelstva krajů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vláda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806571" y="199568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Poslanecká sněmovna ČR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2987824" y="1534933"/>
            <a:ext cx="576064" cy="1508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372200" y="814456"/>
            <a:ext cx="27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Hlasování o návrhu zákona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hlasování v Poslanecké sněmovně v tzv. trojím čtení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schválený návrh je postoupen Senátu</a:t>
            </a:r>
          </a:p>
        </p:txBody>
      </p:sp>
      <p:sp>
        <p:nvSpPr>
          <p:cNvPr id="19" name="Šipka doprava 18"/>
          <p:cNvSpPr/>
          <p:nvPr/>
        </p:nvSpPr>
        <p:spPr>
          <a:xfrm rot="5400000">
            <a:off x="7234914" y="2074154"/>
            <a:ext cx="576064" cy="1508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80" y="2592488"/>
            <a:ext cx="2107239" cy="1185044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8028384" y="2285614"/>
            <a:ext cx="97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Senát ČR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642484" y="3867894"/>
            <a:ext cx="27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Projednání návrhu zákona na schůzi senátorů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schválení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pozměňovací návrhy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zamítnutí</a:t>
            </a:r>
          </a:p>
        </p:txBody>
      </p:sp>
      <p:sp>
        <p:nvSpPr>
          <p:cNvPr id="23" name="Šipka doprava 22"/>
          <p:cNvSpPr/>
          <p:nvPr/>
        </p:nvSpPr>
        <p:spPr>
          <a:xfrm rot="10800000">
            <a:off x="4355975" y="4432682"/>
            <a:ext cx="2126840" cy="22082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4644008" y="4203206"/>
            <a:ext cx="130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vrácení zákona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579676" y="4567999"/>
            <a:ext cx="2105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 Poslanecké sněmovny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55" y="4039881"/>
            <a:ext cx="2473337" cy="942204"/>
          </a:xfrm>
          <a:prstGeom prst="rect">
            <a:avLst/>
          </a:prstGeom>
        </p:spPr>
      </p:pic>
      <p:sp>
        <p:nvSpPr>
          <p:cNvPr id="27" name="Šipka doprava 26"/>
          <p:cNvSpPr/>
          <p:nvPr/>
        </p:nvSpPr>
        <p:spPr>
          <a:xfrm rot="13947718">
            <a:off x="1134966" y="4217257"/>
            <a:ext cx="684076" cy="1658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602"/>
            <a:ext cx="1629172" cy="1089834"/>
          </a:xfrm>
          <a:prstGeom prst="rect">
            <a:avLst/>
          </a:prstGeom>
        </p:spPr>
      </p:pic>
      <p:sp>
        <p:nvSpPr>
          <p:cNvPr id="29" name="TextovéPole 28"/>
          <p:cNvSpPr txBox="1"/>
          <p:nvPr/>
        </p:nvSpPr>
        <p:spPr>
          <a:xfrm>
            <a:off x="0" y="3922907"/>
            <a:ext cx="186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Pražský hrad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(sídlo prezidenta)</a:t>
            </a:r>
          </a:p>
        </p:txBody>
      </p:sp>
      <p:pic>
        <p:nvPicPr>
          <p:cNvPr id="1028" name="Picture 4" descr="C:\Users\Evik\AppData\Local\Microsoft\Windows\Temporary Internet Files\Content.IE5\ASG3GUI8\MM900323760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88" y="2418605"/>
            <a:ext cx="913631" cy="10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2267742" y="255968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Podpis prezidenta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Šipka doprava 31"/>
          <p:cNvSpPr/>
          <p:nvPr/>
        </p:nvSpPr>
        <p:spPr>
          <a:xfrm rot="1991912">
            <a:off x="3010326" y="2965436"/>
            <a:ext cx="576064" cy="15092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9" name="Picture 5" descr="C:\Users\Evik\AppData\Local\Microsoft\Windows\Temporary Internet Files\Content.IE5\A8DOJRKH\MC9002869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09" y="2833260"/>
            <a:ext cx="1434788" cy="12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987823" y="327963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Vyhlášení zákona ve Sbírce zákonů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lačítko akce: Informace 19">
            <a:hlinkClick r:id="rId9" highlightClick="1"/>
          </p:cNvPr>
          <p:cNvSpPr/>
          <p:nvPr/>
        </p:nvSpPr>
        <p:spPr>
          <a:xfrm>
            <a:off x="4324643" y="2559685"/>
            <a:ext cx="494713" cy="458975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2" grpId="0" animBg="1"/>
      <p:bldP spid="18" grpId="0"/>
      <p:bldP spid="19" grpId="0" animBg="1"/>
      <p:bldP spid="21" grpId="0"/>
      <p:bldP spid="22" grpId="0"/>
      <p:bldP spid="23" grpId="0" animBg="1"/>
      <p:bldP spid="24" grpId="0"/>
      <p:bldP spid="25" grpId="0"/>
      <p:bldP spid="27" grpId="0" animBg="1"/>
      <p:bldP spid="29" grpId="0"/>
      <p:bldP spid="31" grpId="0"/>
      <p:bldP spid="32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		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9248" y="481802"/>
            <a:ext cx="803263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16.7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The Constitution of the United States of America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Evik\AppData\Local\Microsoft\Windows\Temporary Internet Files\Content.IE5\PF5R84BZ\MC9002922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2" y="1442351"/>
            <a:ext cx="2258647" cy="18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vik\AppData\Local\Microsoft\Windows\Temporary Internet Files\Content.IE5\A8DOJRKH\MC9003392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87" y="915566"/>
            <a:ext cx="907085" cy="9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88915" y="1369565"/>
            <a:ext cx="5207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We the People of the United States, in Order to form a more perfect Union, establish Justice, insure domestic Tranquility, provide for the common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promote the general Welfare, and secure the Blessings of Liberty to ourselves and our Posterity, do ordain and establish this Constitution for the United States of America.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7740" y="3555863"/>
            <a:ext cx="633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My, lid Spojených států, abychom vytvořili dokonalejší jednotu, nastolili spravedlnost, upevnili domácí klid a zabezpečili obranu země, podporovali růst všeobecného blahobytu a zabezpečili dobrodiní svobody sobě i svému potomstvu, dáváme si tuto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Ústavu Spojených států amerických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3" y="2463205"/>
            <a:ext cx="2203548" cy="1635522"/>
          </a:xfrm>
          <a:prstGeom prst="rect">
            <a:avLst/>
          </a:prstGeom>
        </p:spPr>
      </p:pic>
      <p:sp>
        <p:nvSpPr>
          <p:cNvPr id="14" name="Tlačítko akce: Zvuk 13">
            <a:hlinkClick r:id="rId8" highlightClick="1"/>
          </p:cNvPr>
          <p:cNvSpPr/>
          <p:nvPr/>
        </p:nvSpPr>
        <p:spPr>
          <a:xfrm>
            <a:off x="7452320" y="4587974"/>
            <a:ext cx="461067" cy="422846"/>
          </a:xfrm>
          <a:prstGeom prst="actionButtonSou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118637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</a:rPr>
              <a:t>Správné odpovědi: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81775"/>
              </p:ext>
            </p:extLst>
          </p:nvPr>
        </p:nvGraphicFramePr>
        <p:xfrm>
          <a:off x="467544" y="1250766"/>
          <a:ext cx="6912768" cy="38100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528392"/>
                <a:gridCol w="3384376"/>
              </a:tblGrid>
              <a:tr h="1757511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Mezi základní znaky státu patří:</a:t>
                      </a:r>
                    </a:p>
                    <a:p>
                      <a:pPr marL="342900" indent="-342900" algn="l"/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a/    psaná ústava, hlava státu, státní majetek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b/   občané, ohraničené území, státní moc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c/   občané, monarcha, vojenská moc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d/   ohraničené území, sídla, bezvládí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Vyber představitele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výkonné moci v ČR: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a/   senátoři a vláda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b/   prezident a vláda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c/   policie,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soudy, státní zastupitelství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d/   Parlament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ČR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3713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  Demokratický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 je stát,           v němž: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a/   se na rozhodování podílí všichni občané 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b/   se dědí doživotní titul vládce</a:t>
                      </a: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c/   neomezeně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vládne jednotlivec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d/   stojí vůdce dosazený z boží vůle</a:t>
                      </a:r>
                    </a:p>
                    <a:p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  Součástí Ústavy ČR není: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a/    Listina základních práv a svobod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b/   struktura zákonodárné moci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c/   Preambule</a:t>
                      </a:r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/   žádost 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 vydání občanského průkazu</a:t>
                      </a: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b</a:t>
            </a: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a</a:t>
            </a: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a</a:t>
            </a: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/>
              <a:t>d</a:t>
            </a:r>
            <a:endParaRPr lang="cs-CZ" sz="1200" dirty="0" smtClean="0"/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</a:rPr>
              <a:t>Test  na známku</a:t>
            </a:r>
            <a:endParaRPr lang="cs-CZ" sz="1400" dirty="0">
              <a:solidFill>
                <a:srgbClr val="813763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23528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vik\AppData\Local\Microsoft\Windows\Temporary Internet Files\Content.IE5\ASG3GUI8\MC9001965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9782"/>
            <a:ext cx="906171" cy="9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526376"/>
            <a:ext cx="5040560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419622"/>
            <a:ext cx="7848872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Janošková, Dagmar a kol.: Občanská výchova 7 s blokem Rodinná výchova pro základní školy a víceletá gymnázia, 1. vydání, Plzeň, FRAUS, 2004, ISBN 80-7238-325-6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Janošková, Dagmar a kol.: Občanská výchova 9 s blokem Rodinná výchova pro základní školy a víceletá gymnázia, 1. vydání, Plzeň, FRAUS, 2006, ISBN 80-7238-528-3</a:t>
            </a: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www.wikipedie.cz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obrázky: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www.wikipedie.cz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kliparty,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www.mvcr.cz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http://www.arara.cz/product/164831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http://www.novinky.cz/kariera/137105-zdravotne-postizeni-pracuji-v-obou-komorach-parlamentu.html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http://www.ceskenoviny.cz/domov/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senat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zpravy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snemovna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-a-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senat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poradaji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-za-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tyden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-dny-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otevrenych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6"/>
              </a:rPr>
              <a:t>dveri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/704207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http://www.psp.cz/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docs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400" u="sng" dirty="0" err="1">
                <a:latin typeface="Times New Roman" pitchFamily="18" charset="0"/>
                <a:cs typeface="Times New Roman" pitchFamily="18" charset="0"/>
                <a:hlinkClick r:id="rId7"/>
              </a:rPr>
              <a:t>virtual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http://www.blesk.cz/clanek/zpravy-udalosti-zahranici/105452/bily-dum-chce-zachranit-automobilky.html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1344</Words>
  <Application>Microsoft Office PowerPoint</Application>
  <PresentationFormat>Předvádění na obrazovce (16:9)</PresentationFormat>
  <Paragraphs>214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167</cp:revision>
  <dcterms:created xsi:type="dcterms:W3CDTF">2010-10-18T18:21:56Z</dcterms:created>
  <dcterms:modified xsi:type="dcterms:W3CDTF">2012-02-22T20:08:19Z</dcterms:modified>
</cp:coreProperties>
</file>