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1" r:id="rId6"/>
    <p:sldId id="260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813763"/>
    <a:srgbClr val="512373"/>
    <a:srgbClr val="00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14.4.2012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14.4.2012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jpeg"/><Relationship Id="rId4" Type="http://schemas.openxmlformats.org/officeDocument/2006/relationships/hyperlink" Target="http://cs.wikipedia.org/wiki/Soubor:Alfred_Marshall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s.wikipedia.org/wiki/Alfred_Marshall" TargetMode="External"/><Relationship Id="rId4" Type="http://schemas.openxmlformats.org/officeDocument/2006/relationships/hyperlink" Target="http://www.harpercollege.edu/mhealy/eco211/lectures/captism/ch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5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3043260" cy="5932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35496" y="483518"/>
            <a:ext cx="597666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15.1 Principy tržního hospodářství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373431"/>
            <a:ext cx="4176464" cy="55024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Dříve uspokojoval člověk své potřeby z větší části sám.</a:t>
            </a:r>
          </a:p>
        </p:txBody>
      </p:sp>
      <p:pic>
        <p:nvPicPr>
          <p:cNvPr id="9" name="Picture 8" descr="C:\Users\Evik\AppData\Local\Microsoft\Windows\Temporary Internet Files\Content.IE5\VG8BTZVY\MC90044039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680" y="3465512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Evik\AppData\Local\Microsoft\Windows\Temporary Internet Files\Content.IE5\BQLVABZR\MC90028108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938" y="1347614"/>
            <a:ext cx="1312206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3" descr="C:\Users\Evik\AppData\Local\Microsoft\Windows\Temporary Internet Files\Content.IE5\L2FAMD22\MC90021688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721582"/>
            <a:ext cx="1505286" cy="110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Evik\AppData\Local\Microsoft\Windows\Temporary Internet Files\Content.IE5\VG8BTZVY\MC90023098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4" y="2836170"/>
            <a:ext cx="1928388" cy="156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ovéPole 34"/>
          <p:cNvSpPr txBox="1"/>
          <p:nvPr/>
        </p:nvSpPr>
        <p:spPr>
          <a:xfrm>
            <a:off x="4932040" y="3003798"/>
            <a:ext cx="3160321" cy="550247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Dnes si většinu zboží a služeb kupujeme.</a:t>
            </a:r>
          </a:p>
        </p:txBody>
      </p:sp>
      <p:pic>
        <p:nvPicPr>
          <p:cNvPr id="1044" name="Picture 20" descr="http://www.kozomin.cz/wprskoz/wp-content/uploads/2012/03/%C5%99emesl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940" y="1419622"/>
            <a:ext cx="1416548" cy="141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ovéPole 37"/>
          <p:cNvSpPr txBox="1"/>
          <p:nvPr/>
        </p:nvSpPr>
        <p:spPr>
          <a:xfrm>
            <a:off x="5076056" y="3795886"/>
            <a:ext cx="2712725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Místo, kde obvykle dochází ke směně zboží a služeb za peníze, nazýváme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trh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45" name="Picture 21" descr="C:\Users\Evik\AppData\Local\Microsoft\Windows\Temporary Internet Files\Content.IE5\VG8BTZVY\MC90041598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893740"/>
            <a:ext cx="1512168" cy="150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5" grpId="0" animBg="1"/>
      <p:bldP spid="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922912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742703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8. a 9.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Trh,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nabídka a poptávka, tržní cena, podnikání.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principy tržního hospodářství (podstatu fungování trhu, působení nabídky a poptávky) a nejčastější právní formy podnikání.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508636"/>
            <a:ext cx="5904656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15.2 Co již víme o trhu?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67544" y="2931790"/>
            <a:ext cx="648072" cy="2769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TRH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07504" y="1851670"/>
            <a:ext cx="2320580" cy="646331"/>
          </a:xfrm>
          <a:prstGeom prst="wedgeRectCallout">
            <a:avLst>
              <a:gd name="adj1" fmla="val -22742"/>
              <a:gd name="adj2" fmla="val 1034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obecně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1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místo, kde prodejci přímo nabízejí své zboží (tržiště, tržnice)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79641" y="3579862"/>
            <a:ext cx="2032548" cy="1015663"/>
          </a:xfrm>
          <a:prstGeom prst="wedgeRectCallout">
            <a:avLst>
              <a:gd name="adj1" fmla="val -22239"/>
              <a:gd name="adj2" fmla="val -8041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v ekonomice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oblast, kde dochází ke směně zboží a peněz (nakupování a prodávání) - např. v prodejně, telefonicky, přes internet, …</a:t>
            </a:r>
          </a:p>
        </p:txBody>
      </p:sp>
      <p:pic>
        <p:nvPicPr>
          <p:cNvPr id="2049" name="Picture 1" descr="img0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771" y="987574"/>
            <a:ext cx="6536725" cy="360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C:\Users\Evik\AppData\Local\Microsoft\Windows\Temporary Internet Files\Content.IE5\VG8BTZVY\MC9002332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408" y="1194960"/>
            <a:ext cx="1084174" cy="80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2212189" y="4155926"/>
            <a:ext cx="48760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915816" y="4731990"/>
            <a:ext cx="5688632" cy="2769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Základem tržního mechanismu  je vzájemné působení NABÍDKY a POPTÁVKY.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20290" y="492443"/>
            <a:ext cx="678395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83566" y="2211710"/>
            <a:ext cx="3960442" cy="120032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C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NABÍDKA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je tvořena prodávajícími, kteří nabízejí zboží ke koupi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POPTÁVKA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je tvořena kupujícími, kteří se zajímají (nebo nezajímají) o nákup zboží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1133331"/>
            <a:ext cx="252028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EKONOMIKA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= ekonomická praxe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která využívá teoretické poznatky ekonomie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231903" y="4342333"/>
            <a:ext cx="3012505" cy="461665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b="1" dirty="0"/>
              <a:t>tržní cena </a:t>
            </a:r>
          </a:p>
          <a:p>
            <a:r>
              <a:rPr lang="cs-CZ" dirty="0"/>
              <a:t>= cena, za kterou se výrobek na trhu prodává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748211" y="3813874"/>
            <a:ext cx="1835620" cy="990124"/>
          </a:xfrm>
          <a:prstGeom prst="upArrowCallout">
            <a:avLst/>
          </a:prstGeom>
          <a:solidFill>
            <a:srgbClr val="FFFF00"/>
          </a:solidFill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vzájemné působení nabídky a poptávky určuje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cenu zboží (tržní cenu)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4644007" y="4515966"/>
            <a:ext cx="515888" cy="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3074" name="Picture 2" descr="C:\Users\Evik\AppData\Local\Microsoft\Windows\Temporary Internet Files\Content.IE5\BQLVABZR\MC9002328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479571"/>
            <a:ext cx="2304256" cy="1684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ovéPole 26"/>
          <p:cNvSpPr txBox="1"/>
          <p:nvPr/>
        </p:nvSpPr>
        <p:spPr>
          <a:xfrm>
            <a:off x="5328083" y="1923678"/>
            <a:ext cx="2340261" cy="212365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12700">
            <a:solidFill>
              <a:srgbClr val="512373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nabídka &gt; poptávka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nabídka převyšuje poptávku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cena nastavena příliš vysoko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zboží je přebytek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řešení → sleva (výprodej)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nabídka &lt; poptávka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poptávka převyšuje nabídku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cena nastavena příliš nízko</a:t>
            </a:r>
          </a:p>
          <a:p>
            <a:pPr marL="171450" indent="-171450">
              <a:buFontTx/>
              <a:buChar char="-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zboží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je nedostatek (vyprodáno)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cena zboží roste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67544" y="1133331"/>
            <a:ext cx="424847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EKONOMIE</a:t>
            </a:r>
          </a:p>
          <a:p>
            <a:r>
              <a:rPr lang="cs-CZ" sz="12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= věda, která se zabývá fungováním trhu a dalšími jevy spojenými s výrobou, rozdělováním zboží, směnou a spotřebou</a:t>
            </a:r>
          </a:p>
        </p:txBody>
      </p:sp>
      <p:pic>
        <p:nvPicPr>
          <p:cNvPr id="3075" name="Picture 3" descr="C:\Users\Evik\AppData\Local\Microsoft\Windows\Temporary Internet Files\Content.IE5\VG8BTZVY\MC90007880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363" y="2011204"/>
            <a:ext cx="1579374" cy="140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4" grpId="0" animBg="1"/>
      <p:bldP spid="18" grpId="0" animBg="1"/>
      <p:bldP spid="24" grpId="0" animBg="1"/>
      <p:bldP spid="2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4627" y="492443"/>
            <a:ext cx="4063317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15.4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979712" y="1086509"/>
            <a:ext cx="468052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PODNIKÁNÍ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soustavná činnost prováděná podnikatelem za účelem dosažení zisku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podnikat mohou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fyzické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právnické osoby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707903" y="4362490"/>
            <a:ext cx="259228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monopol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výhradní postavení firmy na trhu v rámci jednoho státu (regionu) → firma nemá konkurenci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Evik\AppData\Local\Microsoft\Windows\Temporary Internet Files\Content.IE5\BQLVABZR\MC90029973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8808" y="555526"/>
            <a:ext cx="1819656" cy="125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Evik\AppData\Local\Microsoft\Windows\Temporary Internet Files\Content.IE5\VMGIZ7AW\MC90033434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456589"/>
            <a:ext cx="1845529" cy="105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1835696" y="2101829"/>
            <a:ext cx="3300536" cy="646331"/>
          </a:xfrm>
          <a:prstGeom prst="rect">
            <a:avLst/>
          </a:prstGeom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1) podnikání fyzických osob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živnostníci (osoby samostatně výdělečně činné)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živnostenský list / koncesní listina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526773" y="2093902"/>
            <a:ext cx="2266917" cy="646331"/>
          </a:xfrm>
          <a:prstGeom prst="rect">
            <a:avLst/>
          </a:prstGeom>
          <a:ln>
            <a:solidFill>
              <a:srgbClr val="81376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2) podnikání právnických osob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obchodní společnosti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zapsány v obchodním rejstříku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94243" y="3146933"/>
            <a:ext cx="3081613" cy="1384995"/>
          </a:xfrm>
          <a:prstGeom prst="wedgeRectCallout">
            <a:avLst>
              <a:gd name="adj1" fmla="val 30167"/>
              <a:gd name="adj2" fmla="val -74358"/>
            </a:avLst>
          </a:prstGeom>
          <a:solidFill>
            <a:schemeClr val="bg1"/>
          </a:solidFill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ohlašovací živnosti</a:t>
            </a: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řemeslné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(vzdělání či praxe v oboru)            např. řezník, zedník, elektrikář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vázané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(odborná způsobilost)                 např. masér, lektor autoškoly, účetní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Tx/>
              <a:buChar char="-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volné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(bez omezení)                               např. obchodník, fotograf, ubytovací služby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419872" y="3146933"/>
            <a:ext cx="2304255" cy="1015663"/>
          </a:xfrm>
          <a:prstGeom prst="wedgeRectCallout">
            <a:avLst>
              <a:gd name="adj1" fmla="val -34905"/>
              <a:gd name="adj2" fmla="val -82219"/>
            </a:avLst>
          </a:prstGeom>
          <a:solidFill>
            <a:schemeClr val="bg1"/>
          </a:solidFill>
          <a:ln>
            <a:solidFill>
              <a:srgbClr val="FF66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koncesované živnosti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odborná způsobilost + povolení orgánu státní správy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např. pohřební služby, cestovní kancelář, taxislužby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992704" y="3146933"/>
            <a:ext cx="2664296" cy="830997"/>
          </a:xfrm>
          <a:prstGeom prst="wedgeRectCallout">
            <a:avLst>
              <a:gd name="adj1" fmla="val -25529"/>
              <a:gd name="adj2" fmla="val -87982"/>
            </a:avLst>
          </a:prstGeom>
          <a:ln>
            <a:solidFill>
              <a:srgbClr val="81376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a.s.  =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akciová společnost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s.r.o. =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společnost s ručením omezeným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k.s.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= komanditní společnost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v.o.s.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veřejná obchodní společnost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6462490" y="4486349"/>
            <a:ext cx="235798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kartel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ekonomická dohoda konkurenčních firem (např. o ceně)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5496" y="483518"/>
            <a:ext cx="4104456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05779" y="1029965"/>
            <a:ext cx="7750597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Možná i ty budeš jednou stát před rozhodnutím, zda se stát podnikatelem nebo se nechat zaměstnat. Jak by ses rozhodl/a?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Uveď výhody i nevýhody obou možností: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199605"/>
              </p:ext>
            </p:extLst>
          </p:nvPr>
        </p:nvGraphicFramePr>
        <p:xfrm>
          <a:off x="3203848" y="1635646"/>
          <a:ext cx="5832648" cy="17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162"/>
                <a:gridCol w="1458162"/>
                <a:gridCol w="1458162"/>
                <a:gridCol w="1458162"/>
              </a:tblGrid>
              <a:tr h="21602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PODNIKÁNÍ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ZAMĚSTNÁNÍ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744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cs-CZ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6000">
                <a:tc>
                  <a:txBody>
                    <a:bodyPr/>
                    <a:lstStyle/>
                    <a:p>
                      <a:pPr algn="ctr"/>
                      <a:endParaRPr lang="cs-CZ" sz="1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Evik\AppData\Local\Microsoft\Windows\Temporary Internet Files\Content.IE5\L2FAMD22\MC9002315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797" y="339502"/>
            <a:ext cx="1347203" cy="119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49263" y="2163509"/>
            <a:ext cx="2810569" cy="1200329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Poptávka a nabídka se mění na většině trhů neustále. Ne vždy to však znamená, že se okamžitě mění i ceny. Někde je změna ceny snazší a mění se častěji, někde je tento proces pomalejší a cena se mění po delší době.</a:t>
            </a:r>
          </a:p>
        </p:txBody>
      </p:sp>
      <p:sp>
        <p:nvSpPr>
          <p:cNvPr id="3" name="Ohnutá šipka 2"/>
          <p:cNvSpPr/>
          <p:nvPr/>
        </p:nvSpPr>
        <p:spPr>
          <a:xfrm rot="10800000" flipH="1">
            <a:off x="1187624" y="1527075"/>
            <a:ext cx="1872208" cy="360041"/>
          </a:xfrm>
          <a:prstGeom prst="bentArrow">
            <a:avLst>
              <a:gd name="adj1" fmla="val 19709"/>
              <a:gd name="adj2" fmla="val 3425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3507854"/>
            <a:ext cx="2666553" cy="83099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Zkus roztřídit následující druhy zboží a služeb na trhy, kde se ceny mění častěji, a trhy, kde se ceny mění pomalu.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Vysvětli, proč tomu tak je.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4515966"/>
            <a:ext cx="2666553" cy="4616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zájezdy (cestovní kancelář), ovoce na tržišti, benzin, automobily, cizí měny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75481"/>
              </p:ext>
            </p:extLst>
          </p:nvPr>
        </p:nvGraphicFramePr>
        <p:xfrm>
          <a:off x="3600400" y="3579862"/>
          <a:ext cx="5292080" cy="146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46040"/>
                <a:gridCol w="2646040"/>
              </a:tblGrid>
              <a:tr h="402106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trhy,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kde se ceny mění častěji           než 1x týdně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trhy,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kde se ceny méně často           než 1x za měsíc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038">
                <a:tc>
                  <a:txBody>
                    <a:bodyPr/>
                    <a:lstStyle/>
                    <a:p>
                      <a:pPr algn="ctr"/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915816" y="4599455"/>
            <a:ext cx="576064" cy="276551"/>
          </a:xfrm>
          <a:prstGeom prst="rightArrow">
            <a:avLst>
              <a:gd name="adj1" fmla="val 22446"/>
              <a:gd name="adj2" fmla="val 5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7" name="Picture 3" descr="C:\Users\Evik\AppData\Local\Microsoft\Windows\Temporary Internet Files\Content.IE5\BQLVABZR\MC9000554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01815"/>
            <a:ext cx="1008112" cy="79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vik\AppData\Local\Microsoft\Windows\Temporary Internet Files\Content.IE5\BQLVABZR\MC9003887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586373"/>
            <a:ext cx="1049729" cy="41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vik\AppData\Local\Microsoft\Windows\Temporary Internet Files\Content.IE5\VMGIZ7AW\MC90029030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814" y="4146298"/>
            <a:ext cx="613521" cy="81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Evik\AppData\Local\Microsoft\Windows\Temporary Internet Files\Content.IE5\L2FAMD22\MC90025057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15122"/>
            <a:ext cx="811010" cy="542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Evik\AppData\Local\Microsoft\Windows\Temporary Internet Files\Content.IE5\BQLVABZR\MC900440394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5592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987574"/>
            <a:ext cx="3672408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Není sleva jako sleva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Obchodníci často používají nejrůznější druhy slev. 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Pokus se k sobě přiřadit (a vlastními slovy vysvětlit), jaké výhody mají jednotlivé druhy slev pro obchodníky.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Pozor - možnost 1 a 2 jsou sice shodné, ale najdeš k nim dva různé druhy slev!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35496" y="483518"/>
            <a:ext cx="403244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15.6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012401"/>
              </p:ext>
            </p:extLst>
          </p:nvPr>
        </p:nvGraphicFramePr>
        <p:xfrm>
          <a:off x="4067944" y="1059580"/>
          <a:ext cx="4981525" cy="40324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6767"/>
                <a:gridCol w="2294758"/>
              </a:tblGrid>
              <a:tr h="2240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slevy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příklad z praxe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množstevní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sleva (sleva při nákupu většího množství)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oděvy, potraviny, drogistické zboží atd.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</a:t>
                      </a: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akční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nabídka (časově omezená možnost koupit zboží nebo službu za nižší cenu)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kterékoli zboží nebo služba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</a:t>
                      </a:r>
                      <a:r>
                        <a:rPr lang="cs-CZ" sz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first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minute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 (nákup v předstihu)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zájezdy, vstupenky na kulturní a sportovní akce, byty nebo domy před dokončením výstavby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„last </a:t>
                      </a:r>
                      <a:r>
                        <a:rPr lang="cs-CZ" sz="12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minute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“ (nákup na poslední chvíli)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zájezdy, vstupenky</a:t>
                      </a:r>
                      <a:endParaRPr lang="cs-CZ" sz="105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sleva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krátce před datem minimální trvanlivosti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potraviny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F)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sezonní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sleva /snížení ceny z důvodu konce sezony, v níž je poptávka po daném zboží nebo službě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největší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oděvy, sportovní vybavení (kola, lyže, stany atd.), auta, povánoční slevy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G)  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sleva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 důvodu přiznané vady zboží nebo služby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kterékoli zboží nebo služba</a:t>
                      </a:r>
                      <a:endParaRPr lang="cs-CZ" sz="105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5220890" y="638567"/>
            <a:ext cx="2735486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řešení: 1E/F, 2E/F, 3G, 4D, 5C, 6B, 7A  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464743"/>
              </p:ext>
            </p:extLst>
          </p:nvPr>
        </p:nvGraphicFramePr>
        <p:xfrm>
          <a:off x="251520" y="2283718"/>
          <a:ext cx="3600400" cy="28083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400"/>
              </a:tblGrid>
              <a:tr h="229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výhoda pro obchodníka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obchodník se zbaví zboží, které by bylo zanedlouho špatně prodejné</a:t>
                      </a:r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obchodník se zbaví zboží, které by bylo zanedlouho špatně prodejné</a:t>
                      </a:r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bez slevy by zákazníci zboží nekupovali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obchodník se zbaví zboží, které by bylo zanedlouho zcela neprodejné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5)</a:t>
                      </a: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obchodník má menší skladovací náklady; má dříve jasno o poptávce; peníze může uložit do banky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6)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obchodu si všimnou noví zákazníci; zvýší se prodej jiného zboží nebo služeb, kde sleva není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7) </a:t>
                      </a: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zákazníci si nakoupí daného zboží nebo služeb víc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87" marR="614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15.7 CLIL (Market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       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Civics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harpercollege.edu/mhealy/ecogif/ppc/2.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75902"/>
            <a:ext cx="4104456" cy="3772112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997474" y="2931790"/>
            <a:ext cx="3672408" cy="21236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market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tržní ekonomika</a:t>
            </a: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náklady</a:t>
            </a: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zdroje</a:t>
            </a: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zboží</a:t>
            </a: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services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služby</a:t>
            </a: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revenue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příjem</a:t>
            </a: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výrobek</a:t>
            </a: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consumption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expenditures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spotřebitelské výdaje</a:t>
            </a: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income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peněžní příjmy</a:t>
            </a:r>
          </a:p>
          <a:p>
            <a:r>
              <a:rPr lang="cs-CZ" sz="1200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práce</a:t>
            </a:r>
          </a:p>
          <a:p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land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půda, pozemky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331904" y="619983"/>
            <a:ext cx="19764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SUPPLY AND DEMAND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(nabídka a poptávka)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= základní teorie mikroekonomie vyvinutá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Alfredem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Marshallem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Alfred Marsh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3518"/>
            <a:ext cx="864096" cy="1218376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004048" y="1796142"/>
            <a:ext cx="391382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born </a:t>
            </a:r>
            <a:r>
              <a:rPr lang="en-US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26 July 1842 in </a:t>
            </a:r>
            <a:r>
              <a:rPr lang="en-US" sz="1200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Bermondsey</a:t>
            </a:r>
            <a:r>
              <a:rPr lang="en-US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London, England, died 13 July 1924 in Cambridge, </a:t>
            </a:r>
            <a:r>
              <a:rPr lang="en-US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England </a:t>
            </a:r>
            <a:endParaRPr lang="cs-CZ" sz="12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one of the most influential economists of his </a:t>
            </a:r>
            <a:r>
              <a:rPr lang="en-US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endParaRPr lang="cs-CZ" sz="12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book, </a:t>
            </a:r>
            <a:r>
              <a:rPr lang="en-US" sz="1200" b="1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Principles of Economics </a:t>
            </a:r>
            <a:r>
              <a:rPr lang="en-US" sz="12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(1890), was the dominant economic textbook in England for many </a:t>
            </a:r>
            <a:r>
              <a:rPr lang="en-US" sz="1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years</a:t>
            </a:r>
            <a:endParaRPr lang="cs-CZ" sz="12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452320" y="1245409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430792"/>
              </p:ext>
            </p:extLst>
          </p:nvPr>
        </p:nvGraphicFramePr>
        <p:xfrm>
          <a:off x="395536" y="1368142"/>
          <a:ext cx="6768752" cy="33832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312368"/>
                <a:gridCol w="3456384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Základem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tržního mechanismu je: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daňová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soustava státu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vyrovnaný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státní rozpočet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vztah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nabídky a poptávky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působení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ekonomie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 ekonomiky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Co je základním cílem podnikání?</a:t>
                      </a: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získání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koncesní listiny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získání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živnostenského listu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dosažení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zisku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dosažení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monopolního postavení</a:t>
                      </a: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Tržní cena zboží (služeb) zpravidla klesá, když …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nabídka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převyšuje poptávku 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se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nabídka rovná poptávce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poptávka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převyšuje nabídku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se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nabídka rovná nule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obchodní společnost se skrývá pod zkratkou </a:t>
                      </a:r>
                      <a:r>
                        <a:rPr lang="cs-CZ" sz="16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k.s.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komerční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koncesovaná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kartelová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komanditní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společnost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884368" y="1515437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ctrTitle"/>
          </p:nvPr>
        </p:nvSpPr>
        <p:spPr>
          <a:xfrm>
            <a:off x="-1016" y="483518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Evik\AppData\Local\Microsoft\Windows\Temporary Internet Files\Content.IE5\BQLVABZR\MC90035699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97" y="2954866"/>
            <a:ext cx="1744675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7240" y="481802"/>
            <a:ext cx="5850904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Výchova k občanství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075868"/>
            <a:ext cx="8712968" cy="2359978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Janošková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Dagmar a kol.: Občanská výchova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 blokem Rodinná výchova pro základní školy a víceletá gymnázia, 1. vydání, Plzeň, FRAUS,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2005,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80-7238-393-0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	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  (obrázek),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Janošková, Dagmar a kol.: Občanská výchova 9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 blokem Rodinná výchova pro základní školy a víceletá gymnázia, 1. vydání, Plzeň, FRAUS,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2006,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80-7238-528-3   	 	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Skořepa Michal, Skořepová Eva: Finanční a ekonomická gramotnost pro základní školy a víceletá gymnázia - manuál pro učitele. 1.vydání, Praha,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Scientia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2008, ISBN 978-80-86960-40-1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www.harpercollege.edu/mhealy/eco211/lectures/captism/ch4.htm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cs.wikipedia.org/wiki/Alfred_Marshall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15339</TotalTime>
  <Words>1439</Words>
  <Application>Microsoft Office PowerPoint</Application>
  <PresentationFormat>Předvádění na obrazovce (16:9)</PresentationFormat>
  <Paragraphs>204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15.8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271</cp:revision>
  <dcterms:created xsi:type="dcterms:W3CDTF">2010-10-18T18:21:56Z</dcterms:created>
  <dcterms:modified xsi:type="dcterms:W3CDTF">2012-04-14T20:38:28Z</dcterms:modified>
</cp:coreProperties>
</file>