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00"/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9F0B5-5C8A-4EB7-B0A0-E4DA10D51F0E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76E8E7C-BEC3-43F7-AADE-955D3D40867D}">
      <dgm:prSet phldrT="[Text]"/>
      <dgm:spPr/>
      <dgm:t>
        <a:bodyPr/>
        <a:lstStyle/>
        <a:p>
          <a:r>
            <a:rPr lang="cs-CZ" dirty="0" smtClean="0">
              <a:latin typeface="Times New Roman" pitchFamily="18" charset="0"/>
              <a:cs typeface="Times New Roman" pitchFamily="18" charset="0"/>
            </a:rPr>
            <a:t>HOTOVOST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BA13B4D5-37C4-495B-A991-0BCAB77CC83F}" type="parTrans" cxnId="{1E1DB209-54A6-4235-B101-2BC8F42AC249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796D1AEF-6EF6-4723-8253-8A22B4F38E05}" type="sibTrans" cxnId="{1E1DB209-54A6-4235-B101-2BC8F42AC249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C3EAAF6E-0D12-4AC6-A38B-FF1D61A11DA9}">
      <dgm:prSet phldrT="[Text]"/>
      <dgm:spPr/>
      <dgm:t>
        <a:bodyPr/>
        <a:lstStyle/>
        <a:p>
          <a:r>
            <a:rPr lang="cs-CZ" dirty="0" smtClean="0">
              <a:latin typeface="Times New Roman" pitchFamily="18" charset="0"/>
              <a:cs typeface="Times New Roman" pitchFamily="18" charset="0"/>
            </a:rPr>
            <a:t>BANKOVKY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D930042F-3CEA-46A0-8686-F86BEA6D5350}" type="parTrans" cxnId="{47DAB94A-DCED-44F5-A7E0-EF960DABFC34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9CCE2043-917A-4F08-B976-860630E3DFA1}" type="sibTrans" cxnId="{47DAB94A-DCED-44F5-A7E0-EF960DABFC34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C4815E3A-9E53-4023-9B1F-3A698D7E3D15}">
      <dgm:prSet phldrT="[Text]"/>
      <dgm:spPr/>
      <dgm:t>
        <a:bodyPr/>
        <a:lstStyle/>
        <a:p>
          <a:r>
            <a:rPr lang="cs-CZ" dirty="0" smtClean="0">
              <a:latin typeface="Times New Roman" pitchFamily="18" charset="0"/>
              <a:cs typeface="Times New Roman" pitchFamily="18" charset="0"/>
            </a:rPr>
            <a:t>MINCE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AF39AEC5-91C4-48D6-A628-5354F733C660}" type="parTrans" cxnId="{0C4761CA-D207-44FF-8815-1DC2148B9C4B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3BF3A08C-55F3-4EF8-9E2A-3789A1F79EC7}" type="sibTrans" cxnId="{0C4761CA-D207-44FF-8815-1DC2148B9C4B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45BA7EBC-8EA2-409D-B65A-CF5C97D47649}" type="pres">
      <dgm:prSet presAssocID="{22F9F0B5-5C8A-4EB7-B0A0-E4DA10D51F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AF938B4-469D-4639-BA65-21B5C192B1E7}" type="pres">
      <dgm:prSet presAssocID="{676E8E7C-BEC3-43F7-AADE-955D3D40867D}" presName="hierRoot1" presStyleCnt="0"/>
      <dgm:spPr/>
    </dgm:pt>
    <dgm:pt modelId="{7FB76F01-5E07-4072-886D-AEA869F2576F}" type="pres">
      <dgm:prSet presAssocID="{676E8E7C-BEC3-43F7-AADE-955D3D40867D}" presName="composite" presStyleCnt="0"/>
      <dgm:spPr/>
    </dgm:pt>
    <dgm:pt modelId="{7FBF1A03-5789-4B44-9888-52124DA44C90}" type="pres">
      <dgm:prSet presAssocID="{676E8E7C-BEC3-43F7-AADE-955D3D40867D}" presName="background" presStyleLbl="node0" presStyleIdx="0" presStyleCnt="1"/>
      <dgm:spPr/>
    </dgm:pt>
    <dgm:pt modelId="{4B05A4ED-85F2-4DAA-9422-575792336AFA}" type="pres">
      <dgm:prSet presAssocID="{676E8E7C-BEC3-43F7-AADE-955D3D4086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459515-3B2F-4491-B75E-0137BA6E0160}" type="pres">
      <dgm:prSet presAssocID="{676E8E7C-BEC3-43F7-AADE-955D3D40867D}" presName="hierChild2" presStyleCnt="0"/>
      <dgm:spPr/>
    </dgm:pt>
    <dgm:pt modelId="{A76237B7-F66C-43F1-911E-BF80FC11E18C}" type="pres">
      <dgm:prSet presAssocID="{D930042F-3CEA-46A0-8686-F86BEA6D5350}" presName="Name10" presStyleLbl="parChTrans1D2" presStyleIdx="0" presStyleCnt="2"/>
      <dgm:spPr/>
      <dgm:t>
        <a:bodyPr/>
        <a:lstStyle/>
        <a:p>
          <a:endParaRPr lang="cs-CZ"/>
        </a:p>
      </dgm:t>
    </dgm:pt>
    <dgm:pt modelId="{D440B24D-38DB-4331-A5D5-94D56581CF97}" type="pres">
      <dgm:prSet presAssocID="{C3EAAF6E-0D12-4AC6-A38B-FF1D61A11DA9}" presName="hierRoot2" presStyleCnt="0"/>
      <dgm:spPr/>
    </dgm:pt>
    <dgm:pt modelId="{06CFF8AD-DB93-46BD-A494-DD894DB8DEE5}" type="pres">
      <dgm:prSet presAssocID="{C3EAAF6E-0D12-4AC6-A38B-FF1D61A11DA9}" presName="composite2" presStyleCnt="0"/>
      <dgm:spPr/>
    </dgm:pt>
    <dgm:pt modelId="{08FB186A-8D92-4DE7-9A9C-89562188CC17}" type="pres">
      <dgm:prSet presAssocID="{C3EAAF6E-0D12-4AC6-A38B-FF1D61A11DA9}" presName="background2" presStyleLbl="node2" presStyleIdx="0" presStyleCnt="2"/>
      <dgm:spPr/>
    </dgm:pt>
    <dgm:pt modelId="{D43F7A29-635D-4B56-9AB5-21D516060E60}" type="pres">
      <dgm:prSet presAssocID="{C3EAAF6E-0D12-4AC6-A38B-FF1D61A11DA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7FBB2D4-E20F-4A6D-8A27-5A28A3400840}" type="pres">
      <dgm:prSet presAssocID="{C3EAAF6E-0D12-4AC6-A38B-FF1D61A11DA9}" presName="hierChild3" presStyleCnt="0"/>
      <dgm:spPr/>
    </dgm:pt>
    <dgm:pt modelId="{59BFF84E-E7EA-4563-AB77-476E00F76023}" type="pres">
      <dgm:prSet presAssocID="{AF39AEC5-91C4-48D6-A628-5354F733C660}" presName="Name10" presStyleLbl="parChTrans1D2" presStyleIdx="1" presStyleCnt="2"/>
      <dgm:spPr/>
      <dgm:t>
        <a:bodyPr/>
        <a:lstStyle/>
        <a:p>
          <a:endParaRPr lang="cs-CZ"/>
        </a:p>
      </dgm:t>
    </dgm:pt>
    <dgm:pt modelId="{17004AB3-8DB4-4E64-8D95-CA45C35D000C}" type="pres">
      <dgm:prSet presAssocID="{C4815E3A-9E53-4023-9B1F-3A698D7E3D15}" presName="hierRoot2" presStyleCnt="0"/>
      <dgm:spPr/>
    </dgm:pt>
    <dgm:pt modelId="{55E4200C-FAFB-4B22-9861-72AF0637739A}" type="pres">
      <dgm:prSet presAssocID="{C4815E3A-9E53-4023-9B1F-3A698D7E3D15}" presName="composite2" presStyleCnt="0"/>
      <dgm:spPr/>
    </dgm:pt>
    <dgm:pt modelId="{60A0A0E6-241F-459D-8999-DC6850580785}" type="pres">
      <dgm:prSet presAssocID="{C4815E3A-9E53-4023-9B1F-3A698D7E3D15}" presName="background2" presStyleLbl="node2" presStyleIdx="1" presStyleCnt="2"/>
      <dgm:spPr/>
    </dgm:pt>
    <dgm:pt modelId="{D7D3DEE7-FF0B-4153-A03E-6C8604CD02C9}" type="pres">
      <dgm:prSet presAssocID="{C4815E3A-9E53-4023-9B1F-3A698D7E3D1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27ED608-5ADE-4547-BE46-AF8B600B3FFB}" type="pres">
      <dgm:prSet presAssocID="{C4815E3A-9E53-4023-9B1F-3A698D7E3D15}" presName="hierChild3" presStyleCnt="0"/>
      <dgm:spPr/>
    </dgm:pt>
  </dgm:ptLst>
  <dgm:cxnLst>
    <dgm:cxn modelId="{1E1DB209-54A6-4235-B101-2BC8F42AC249}" srcId="{22F9F0B5-5C8A-4EB7-B0A0-E4DA10D51F0E}" destId="{676E8E7C-BEC3-43F7-AADE-955D3D40867D}" srcOrd="0" destOrd="0" parTransId="{BA13B4D5-37C4-495B-A991-0BCAB77CC83F}" sibTransId="{796D1AEF-6EF6-4723-8253-8A22B4F38E05}"/>
    <dgm:cxn modelId="{47DAB94A-DCED-44F5-A7E0-EF960DABFC34}" srcId="{676E8E7C-BEC3-43F7-AADE-955D3D40867D}" destId="{C3EAAF6E-0D12-4AC6-A38B-FF1D61A11DA9}" srcOrd="0" destOrd="0" parTransId="{D930042F-3CEA-46A0-8686-F86BEA6D5350}" sibTransId="{9CCE2043-917A-4F08-B976-860630E3DFA1}"/>
    <dgm:cxn modelId="{5CAFB8CB-9854-4AAA-8132-E0CDF1535AFB}" type="presOf" srcId="{676E8E7C-BEC3-43F7-AADE-955D3D40867D}" destId="{4B05A4ED-85F2-4DAA-9422-575792336AFA}" srcOrd="0" destOrd="0" presId="urn:microsoft.com/office/officeart/2005/8/layout/hierarchy1"/>
    <dgm:cxn modelId="{8443E870-ABA0-4029-9F7E-9587153181EE}" type="presOf" srcId="{AF39AEC5-91C4-48D6-A628-5354F733C660}" destId="{59BFF84E-E7EA-4563-AB77-476E00F76023}" srcOrd="0" destOrd="0" presId="urn:microsoft.com/office/officeart/2005/8/layout/hierarchy1"/>
    <dgm:cxn modelId="{F0FD39BA-A652-40E5-9473-BC00490FE8E6}" type="presOf" srcId="{C4815E3A-9E53-4023-9B1F-3A698D7E3D15}" destId="{D7D3DEE7-FF0B-4153-A03E-6C8604CD02C9}" srcOrd="0" destOrd="0" presId="urn:microsoft.com/office/officeart/2005/8/layout/hierarchy1"/>
    <dgm:cxn modelId="{7ABE398B-8B39-4AD9-B5F8-6A1F0A9114FC}" type="presOf" srcId="{22F9F0B5-5C8A-4EB7-B0A0-E4DA10D51F0E}" destId="{45BA7EBC-8EA2-409D-B65A-CF5C97D47649}" srcOrd="0" destOrd="0" presId="urn:microsoft.com/office/officeart/2005/8/layout/hierarchy1"/>
    <dgm:cxn modelId="{0C4761CA-D207-44FF-8815-1DC2148B9C4B}" srcId="{676E8E7C-BEC3-43F7-AADE-955D3D40867D}" destId="{C4815E3A-9E53-4023-9B1F-3A698D7E3D15}" srcOrd="1" destOrd="0" parTransId="{AF39AEC5-91C4-48D6-A628-5354F733C660}" sibTransId="{3BF3A08C-55F3-4EF8-9E2A-3789A1F79EC7}"/>
    <dgm:cxn modelId="{D6F89591-877A-4D77-BE2E-26A859A1D49C}" type="presOf" srcId="{C3EAAF6E-0D12-4AC6-A38B-FF1D61A11DA9}" destId="{D43F7A29-635D-4B56-9AB5-21D516060E60}" srcOrd="0" destOrd="0" presId="urn:microsoft.com/office/officeart/2005/8/layout/hierarchy1"/>
    <dgm:cxn modelId="{F044C5E3-2EA9-42FC-8A26-688FECB08774}" type="presOf" srcId="{D930042F-3CEA-46A0-8686-F86BEA6D5350}" destId="{A76237B7-F66C-43F1-911E-BF80FC11E18C}" srcOrd="0" destOrd="0" presId="urn:microsoft.com/office/officeart/2005/8/layout/hierarchy1"/>
    <dgm:cxn modelId="{2A30D876-4318-46EB-86DB-A9E7E5C3CCB2}" type="presParOf" srcId="{45BA7EBC-8EA2-409D-B65A-CF5C97D47649}" destId="{7AF938B4-469D-4639-BA65-21B5C192B1E7}" srcOrd="0" destOrd="0" presId="urn:microsoft.com/office/officeart/2005/8/layout/hierarchy1"/>
    <dgm:cxn modelId="{0C84F5C2-8564-47E0-AB5F-97228086DA22}" type="presParOf" srcId="{7AF938B4-469D-4639-BA65-21B5C192B1E7}" destId="{7FB76F01-5E07-4072-886D-AEA869F2576F}" srcOrd="0" destOrd="0" presId="urn:microsoft.com/office/officeart/2005/8/layout/hierarchy1"/>
    <dgm:cxn modelId="{DEFCC4E2-CBED-4904-AABE-DD381CE0A1CB}" type="presParOf" srcId="{7FB76F01-5E07-4072-886D-AEA869F2576F}" destId="{7FBF1A03-5789-4B44-9888-52124DA44C90}" srcOrd="0" destOrd="0" presId="urn:microsoft.com/office/officeart/2005/8/layout/hierarchy1"/>
    <dgm:cxn modelId="{0C52F7A2-E879-4A3C-9F4F-308934E2CBC1}" type="presParOf" srcId="{7FB76F01-5E07-4072-886D-AEA869F2576F}" destId="{4B05A4ED-85F2-4DAA-9422-575792336AFA}" srcOrd="1" destOrd="0" presId="urn:microsoft.com/office/officeart/2005/8/layout/hierarchy1"/>
    <dgm:cxn modelId="{5A9DB1EB-1025-4D03-AA42-2868D702CE88}" type="presParOf" srcId="{7AF938B4-469D-4639-BA65-21B5C192B1E7}" destId="{D6459515-3B2F-4491-B75E-0137BA6E0160}" srcOrd="1" destOrd="0" presId="urn:microsoft.com/office/officeart/2005/8/layout/hierarchy1"/>
    <dgm:cxn modelId="{78D74DCF-386E-4446-A727-8FC98A23D4A4}" type="presParOf" srcId="{D6459515-3B2F-4491-B75E-0137BA6E0160}" destId="{A76237B7-F66C-43F1-911E-BF80FC11E18C}" srcOrd="0" destOrd="0" presId="urn:microsoft.com/office/officeart/2005/8/layout/hierarchy1"/>
    <dgm:cxn modelId="{546229C4-1BA1-4A42-B825-4A439553EB63}" type="presParOf" srcId="{D6459515-3B2F-4491-B75E-0137BA6E0160}" destId="{D440B24D-38DB-4331-A5D5-94D56581CF97}" srcOrd="1" destOrd="0" presId="urn:microsoft.com/office/officeart/2005/8/layout/hierarchy1"/>
    <dgm:cxn modelId="{2527C1B7-40DC-4C92-8039-7DCF080C2DED}" type="presParOf" srcId="{D440B24D-38DB-4331-A5D5-94D56581CF97}" destId="{06CFF8AD-DB93-46BD-A494-DD894DB8DEE5}" srcOrd="0" destOrd="0" presId="urn:microsoft.com/office/officeart/2005/8/layout/hierarchy1"/>
    <dgm:cxn modelId="{0926880E-2AF3-414D-A217-54235494866E}" type="presParOf" srcId="{06CFF8AD-DB93-46BD-A494-DD894DB8DEE5}" destId="{08FB186A-8D92-4DE7-9A9C-89562188CC17}" srcOrd="0" destOrd="0" presId="urn:microsoft.com/office/officeart/2005/8/layout/hierarchy1"/>
    <dgm:cxn modelId="{5F4DDB41-80F3-4271-93AA-C54500E46AFB}" type="presParOf" srcId="{06CFF8AD-DB93-46BD-A494-DD894DB8DEE5}" destId="{D43F7A29-635D-4B56-9AB5-21D516060E60}" srcOrd="1" destOrd="0" presId="urn:microsoft.com/office/officeart/2005/8/layout/hierarchy1"/>
    <dgm:cxn modelId="{2F8B1D34-F6DB-479F-B2D2-AA303F2D15C6}" type="presParOf" srcId="{D440B24D-38DB-4331-A5D5-94D56581CF97}" destId="{77FBB2D4-E20F-4A6D-8A27-5A28A3400840}" srcOrd="1" destOrd="0" presId="urn:microsoft.com/office/officeart/2005/8/layout/hierarchy1"/>
    <dgm:cxn modelId="{36CB8E9D-2242-4F99-993E-3E4365AF6873}" type="presParOf" srcId="{D6459515-3B2F-4491-B75E-0137BA6E0160}" destId="{59BFF84E-E7EA-4563-AB77-476E00F76023}" srcOrd="2" destOrd="0" presId="urn:microsoft.com/office/officeart/2005/8/layout/hierarchy1"/>
    <dgm:cxn modelId="{F56D4895-2674-4DA8-BFC4-A257FFB32A54}" type="presParOf" srcId="{D6459515-3B2F-4491-B75E-0137BA6E0160}" destId="{17004AB3-8DB4-4E64-8D95-CA45C35D000C}" srcOrd="3" destOrd="0" presId="urn:microsoft.com/office/officeart/2005/8/layout/hierarchy1"/>
    <dgm:cxn modelId="{AD5982F4-5FB2-44B2-B1BD-1C5F398A8EEA}" type="presParOf" srcId="{17004AB3-8DB4-4E64-8D95-CA45C35D000C}" destId="{55E4200C-FAFB-4B22-9861-72AF0637739A}" srcOrd="0" destOrd="0" presId="urn:microsoft.com/office/officeart/2005/8/layout/hierarchy1"/>
    <dgm:cxn modelId="{07E838ED-B5E9-4722-BFE6-C5AFBC951952}" type="presParOf" srcId="{55E4200C-FAFB-4B22-9861-72AF0637739A}" destId="{60A0A0E6-241F-459D-8999-DC6850580785}" srcOrd="0" destOrd="0" presId="urn:microsoft.com/office/officeart/2005/8/layout/hierarchy1"/>
    <dgm:cxn modelId="{7E6F8178-BABC-4FEF-BC3F-78D3B33B4DC6}" type="presParOf" srcId="{55E4200C-FAFB-4B22-9861-72AF0637739A}" destId="{D7D3DEE7-FF0B-4153-A03E-6C8604CD02C9}" srcOrd="1" destOrd="0" presId="urn:microsoft.com/office/officeart/2005/8/layout/hierarchy1"/>
    <dgm:cxn modelId="{80C0DD53-5AD2-455B-86E4-43A206473367}" type="presParOf" srcId="{17004AB3-8DB4-4E64-8D95-CA45C35D000C}" destId="{427ED608-5ADE-4547-BE46-AF8B600B3F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FF84E-E7EA-4563-AB77-476E00F76023}">
      <dsp:nvSpPr>
        <dsp:cNvPr id="0" name=""/>
        <dsp:cNvSpPr/>
      </dsp:nvSpPr>
      <dsp:spPr>
        <a:xfrm>
          <a:off x="1429695" y="661711"/>
          <a:ext cx="636800" cy="303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25"/>
              </a:lnTo>
              <a:lnTo>
                <a:pt x="636800" y="206525"/>
              </a:lnTo>
              <a:lnTo>
                <a:pt x="636800" y="3030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237B7-F66C-43F1-911E-BF80FC11E18C}">
      <dsp:nvSpPr>
        <dsp:cNvPr id="0" name=""/>
        <dsp:cNvSpPr/>
      </dsp:nvSpPr>
      <dsp:spPr>
        <a:xfrm>
          <a:off x="792895" y="661711"/>
          <a:ext cx="636800" cy="303059"/>
        </a:xfrm>
        <a:custGeom>
          <a:avLst/>
          <a:gdLst/>
          <a:ahLst/>
          <a:cxnLst/>
          <a:rect l="0" t="0" r="0" b="0"/>
          <a:pathLst>
            <a:path>
              <a:moveTo>
                <a:pt x="636800" y="0"/>
              </a:moveTo>
              <a:lnTo>
                <a:pt x="636800" y="206525"/>
              </a:lnTo>
              <a:lnTo>
                <a:pt x="0" y="206525"/>
              </a:lnTo>
              <a:lnTo>
                <a:pt x="0" y="3030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F1A03-5789-4B44-9888-52124DA44C90}">
      <dsp:nvSpPr>
        <dsp:cNvPr id="0" name=""/>
        <dsp:cNvSpPr/>
      </dsp:nvSpPr>
      <dsp:spPr>
        <a:xfrm>
          <a:off x="908677" y="18"/>
          <a:ext cx="1042036" cy="66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05A4ED-85F2-4DAA-9422-575792336AFA}">
      <dsp:nvSpPr>
        <dsp:cNvPr id="0" name=""/>
        <dsp:cNvSpPr/>
      </dsp:nvSpPr>
      <dsp:spPr>
        <a:xfrm>
          <a:off x="1024458" y="110010"/>
          <a:ext cx="1042036" cy="661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HOTOVOST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3838" y="129390"/>
        <a:ext cx="1003276" cy="622933"/>
      </dsp:txXfrm>
    </dsp:sp>
    <dsp:sp modelId="{08FB186A-8D92-4DE7-9A9C-89562188CC17}">
      <dsp:nvSpPr>
        <dsp:cNvPr id="0" name=""/>
        <dsp:cNvSpPr/>
      </dsp:nvSpPr>
      <dsp:spPr>
        <a:xfrm>
          <a:off x="271876" y="964770"/>
          <a:ext cx="1042036" cy="66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3F7A29-635D-4B56-9AB5-21D516060E60}">
      <dsp:nvSpPr>
        <dsp:cNvPr id="0" name=""/>
        <dsp:cNvSpPr/>
      </dsp:nvSpPr>
      <dsp:spPr>
        <a:xfrm>
          <a:off x="387658" y="1074763"/>
          <a:ext cx="1042036" cy="661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BANKOVKY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38" y="1094143"/>
        <a:ext cx="1003276" cy="622933"/>
      </dsp:txXfrm>
    </dsp:sp>
    <dsp:sp modelId="{60A0A0E6-241F-459D-8999-DC6850580785}">
      <dsp:nvSpPr>
        <dsp:cNvPr id="0" name=""/>
        <dsp:cNvSpPr/>
      </dsp:nvSpPr>
      <dsp:spPr>
        <a:xfrm>
          <a:off x="1545477" y="964770"/>
          <a:ext cx="1042036" cy="66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D3DEE7-FF0B-4153-A03E-6C8604CD02C9}">
      <dsp:nvSpPr>
        <dsp:cNvPr id="0" name=""/>
        <dsp:cNvSpPr/>
      </dsp:nvSpPr>
      <dsp:spPr>
        <a:xfrm>
          <a:off x="1661259" y="1074763"/>
          <a:ext cx="1042036" cy="661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MINCE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0639" y="1094143"/>
        <a:ext cx="1003276" cy="622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www.cnb.cz/cs/platidla/mince/mince_50czk.html" TargetMode="External"/><Relationship Id="rId18" Type="http://schemas.openxmlformats.org/officeDocument/2006/relationships/diagramQuickStyle" Target="../diagrams/quickStyle1.xml"/><Relationship Id="rId3" Type="http://schemas.openxmlformats.org/officeDocument/2006/relationships/hyperlink" Target="http://www.cnb.cz/cs/platidla/mince/mince_1czk.html" TargetMode="External"/><Relationship Id="rId7" Type="http://schemas.openxmlformats.org/officeDocument/2006/relationships/hyperlink" Target="http://www.cnb.cz/cs/platidla/mince/mince_5czk.html" TargetMode="External"/><Relationship Id="rId12" Type="http://schemas.openxmlformats.org/officeDocument/2006/relationships/image" Target="../media/image11.jpeg"/><Relationship Id="rId1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http://www.cnb.cz/cs/platidla/mince/mince_20czk.html" TargetMode="External"/><Relationship Id="rId5" Type="http://schemas.openxmlformats.org/officeDocument/2006/relationships/hyperlink" Target="http://www.cnb.cz/cs/platidla/mince/mince_2czk.html" TargetMode="External"/><Relationship Id="rId15" Type="http://schemas.openxmlformats.org/officeDocument/2006/relationships/hyperlink" Target="http://www.youtube.com/watch?v=HrQTBqxbNZ0" TargetMode="External"/><Relationship Id="rId10" Type="http://schemas.openxmlformats.org/officeDocument/2006/relationships/image" Target="../media/image10.jpeg"/><Relationship Id="rId19" Type="http://schemas.openxmlformats.org/officeDocument/2006/relationships/diagramColors" Target="../diagrams/colors1.xml"/><Relationship Id="rId4" Type="http://schemas.openxmlformats.org/officeDocument/2006/relationships/image" Target="../media/image7.jpeg"/><Relationship Id="rId9" Type="http://schemas.openxmlformats.org/officeDocument/2006/relationships/hyperlink" Target="http://www.cnb.cz/cs/platidla/mince/mince_10czk.html" TargetMode="External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hyperlink" Target="http://cs.wikipedia.org/wiki/Finan%C4%8Dn%C3%AD_poradenstv%C3%AD" TargetMode="External"/><Relationship Id="rId4" Type="http://schemas.openxmlformats.org/officeDocument/2006/relationships/image" Target="../media/image16.wmf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ni-gramotnost-hrou.cz./demo/financni-gramotnos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hyperlink" Target="http://www.youtube.com/watch?v=E5RSrNFj_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ancni-gramotnost-hrou.cz./demo/financni-gramotnost.html" TargetMode="External"/><Relationship Id="rId3" Type="http://schemas.openxmlformats.org/officeDocument/2006/relationships/hyperlink" Target="http://hubblesite.org/" TargetMode="External"/><Relationship Id="rId7" Type="http://schemas.openxmlformats.org/officeDocument/2006/relationships/hyperlink" Target="http://cs.wikipedia.org/wiki/Finan%C4%8Dn%C3%AD_poradenstv%C3%A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Pen%C3%ADze" TargetMode="External"/><Relationship Id="rId5" Type="http://schemas.openxmlformats.org/officeDocument/2006/relationships/hyperlink" Target="http://www.youtube.com/watch?v=HrQTBqxbNZ0" TargetMode="External"/><Relationship Id="rId10" Type="http://schemas.openxmlformats.org/officeDocument/2006/relationships/hyperlink" Target="http://www.youtube.com/watch?v=E5RSrNFj_is" TargetMode="External"/><Relationship Id="rId4" Type="http://schemas.openxmlformats.org/officeDocument/2006/relationships/hyperlink" Target="http://www.cnb.cz/cs/platidla/mince/" TargetMode="External"/><Relationship Id="rId9" Type="http://schemas.openxmlformats.org/officeDocument/2006/relationships/hyperlink" Target="http://www.cnb.cz/cs/platidla/ochranne_prvky/ochranne_prvky_100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3043260" cy="5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vik\AppData\Local\Microsoft\Windows\Temporary Internet Files\Content.IE5\OBQYT3KJ\MP9004275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48" y="1011853"/>
            <a:ext cx="2847948" cy="213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5496" y="483518"/>
            <a:ext cx="676875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 Peníze (finanční a ekonomická gramotnost)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Evik\AppData\Local\Microsoft\Windows\Temporary Internet Files\Content.IE5\OBQYT3KJ\MP90042365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46426"/>
            <a:ext cx="2700871" cy="170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ik\AppData\Local\Microsoft\Windows\Temporary Internet Files\Content.IE5\MNHQCY2N\MP90042367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4" y="1051374"/>
            <a:ext cx="3325474" cy="33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231740" y="1059582"/>
            <a:ext cx="1548172" cy="702766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Kdo šetří, má za tři.</a:t>
            </a:r>
          </a:p>
        </p:txBody>
      </p:sp>
      <p:pic>
        <p:nvPicPr>
          <p:cNvPr id="1031" name="Picture 7" descr="C:\Users\Evik\AppData\Local\Microsoft\Windows\Temporary Internet Files\Content.IE5\CJHMQBR9\MP90039947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11677"/>
            <a:ext cx="1368152" cy="17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843808" y="1796976"/>
            <a:ext cx="1800200" cy="702766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 práce nejsou koláče.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283969" y="1076896"/>
            <a:ext cx="2520279" cy="702766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Lepší vrabec v hrsti než holub na střeše.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72000" y="2038077"/>
            <a:ext cx="16165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aneb Jak zacházet s financemi?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92291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4241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a 9.ročník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Peníze, formy placení, rozpočet, daně.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funkci a podoby peněz, formy placení,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úlohu bankovnictví</a:t>
                      </a: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rozpočet rodiny, státu,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význam daní.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7380312" y="2749173"/>
            <a:ext cx="1504552" cy="1838801"/>
          </a:xfrm>
          <a:prstGeom prst="downArrowCallout">
            <a:avLst>
              <a:gd name="adj1" fmla="val 15851"/>
              <a:gd name="adj2" fmla="val 17811"/>
              <a:gd name="adj3" fmla="val 22386"/>
              <a:gd name="adj4" fmla="val 665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animovaném filmu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O penězích a lidech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se dozvíš informace o vzniku a vývoji   peněz a o České národní bance.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496" y="508636"/>
            <a:ext cx="59046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13.2 Co již víme o penězích?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9606" y="3838288"/>
            <a:ext cx="2052227" cy="1181734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Žil jsem ve 14. století.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Byl jsem českým králem </a:t>
            </a: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římským </a:t>
            </a: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císařem</a:t>
            </a: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Měl jsem 4 manželky.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Založil jsem např. univerzitu.</a:t>
            </a:r>
          </a:p>
        </p:txBody>
      </p:sp>
      <p:pic>
        <p:nvPicPr>
          <p:cNvPr id="2050" name="Picture 2" descr="1 koru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26" y="699542"/>
            <a:ext cx="781446" cy="7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 korun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87" y="699541"/>
            <a:ext cx="817497" cy="8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koru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99" y="699542"/>
            <a:ext cx="841310" cy="8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 koru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05" y="1635646"/>
            <a:ext cx="913259" cy="9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0 koru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48" y="1635646"/>
            <a:ext cx="934328" cy="9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0 koru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18" y="1635646"/>
            <a:ext cx="1009278" cy="10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lačítko akce: Video 1">
            <a:hlinkClick r:id="rId15" highlightClick="1"/>
          </p:cNvPr>
          <p:cNvSpPr/>
          <p:nvPr/>
        </p:nvSpPr>
        <p:spPr>
          <a:xfrm>
            <a:off x="7884368" y="4656112"/>
            <a:ext cx="505222" cy="435918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5084" y="1203598"/>
            <a:ext cx="2524748" cy="1164411"/>
          </a:xfrm>
          <a:prstGeom prst="downArrowCallout">
            <a:avLst>
              <a:gd name="adj1" fmla="val 12955"/>
              <a:gd name="adj2" fmla="val 25000"/>
              <a:gd name="adj3" fmla="val 23280"/>
              <a:gd name="adj4" fmla="val 638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8000"/>
              </a:lnSpc>
            </a:pP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Víš, jaké osobnosti jsou vyobrazeny na českých bankovkách? </a:t>
            </a:r>
          </a:p>
          <a:p>
            <a:pPr algn="just">
              <a:lnSpc>
                <a:spcPct val="118000"/>
              </a:lnSpc>
            </a:pP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Urči hodnotu bankovek (v Kč).</a:t>
            </a:r>
            <a:endParaRPr lang="pl-PL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67286" y="2688016"/>
            <a:ext cx="2088232" cy="96385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Žila jsem v 19. století.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Byla jsem spisovatelkou.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Mezi mé nejznámnější knihy 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patří Babička.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67286" y="3870815"/>
            <a:ext cx="2124234" cy="11817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Žil </a:t>
            </a: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v </a:t>
            </a: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století.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</a:t>
            </a: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biskupem jednoty bratrské.</a:t>
            </a:r>
            <a:endParaRPr lang="pl-PL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8000"/>
              </a:lnSpc>
            </a:pP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označován za zakladatele moderního školství.</a:t>
            </a:r>
            <a:endParaRPr lang="pl-PL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2499742"/>
            <a:ext cx="2088232" cy="1181734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Většinu </a:t>
            </a: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života jsem prožil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19. století. Byl jsem historikem a jsem považován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 zakladatele </a:t>
            </a: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moderního českého </a:t>
            </a: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dějepisectví.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60032" y="4011910"/>
            <a:ext cx="1870209" cy="96385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Žila jsem na konci 19. </a:t>
            </a:r>
            <a:b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na začátku 20. </a:t>
            </a: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století. </a:t>
            </a:r>
          </a:p>
          <a:p>
            <a:pPr algn="ctr">
              <a:lnSpc>
                <a:spcPct val="118000"/>
              </a:lnSpc>
            </a:pP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Byla </a:t>
            </a: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slavnou operní</a:t>
            </a:r>
          </a:p>
          <a:p>
            <a:pPr algn="ctr">
              <a:lnSpc>
                <a:spcPct val="118000"/>
              </a:lnSpc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pěvkyní.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36726620"/>
              </p:ext>
            </p:extLst>
          </p:nvPr>
        </p:nvGraphicFramePr>
        <p:xfrm>
          <a:off x="3181003" y="771550"/>
          <a:ext cx="2975173" cy="173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4" name="TextovéPole 23"/>
          <p:cNvSpPr txBox="1"/>
          <p:nvPr/>
        </p:nvSpPr>
        <p:spPr>
          <a:xfrm>
            <a:off x="4860032" y="2900493"/>
            <a:ext cx="2088232" cy="963854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Narodil jsem se roku 1850.</a:t>
            </a:r>
          </a:p>
          <a:p>
            <a:pPr algn="ctr">
              <a:lnSpc>
                <a:spcPct val="118000"/>
              </a:lnSpc>
            </a:pPr>
            <a:r>
              <a:rPr lang="pl-P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Zasloužil jsem se o samostatnost Československa a stal se jeho prezidentem.</a:t>
            </a:r>
            <a:endParaRPr lang="pl-PL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2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290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571750"/>
            <a:ext cx="547260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Formy placení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prostřednictvím hotovosti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mince a bankovky (oběživo)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bezhotovostně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platební karty, šeky, elektronické bankovnictví (internet, telefon)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95936" y="1027102"/>
            <a:ext cx="493204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Banky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centrální banka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Česká národní banka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dohlíží na finanční trh, spravuje státní rozpočet, vydává bankovky a mince, kontroluje činnost obchodních bank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komerční (obchodní) banky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přijímají a opatrují vklady, půjčují peníze, uskutečňují peněžní operace, obchodují na finančním trhu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3" y="1035968"/>
            <a:ext cx="352839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Funkce peněz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prostředek směny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peníze zprostředkovávají oběh zboží, umožňují platit závazky a pohledávky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míra hodnoty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peníze slouží k vyjádření hodnoty zboží nebo služeb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uchovatel hodnoty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peníze umožňují přenos hodnoty do budoucna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3" y="3579862"/>
            <a:ext cx="2520279" cy="1200329"/>
          </a:xfrm>
          <a:prstGeom prst="wedgeRectCallout">
            <a:avLst>
              <a:gd name="adj1" fmla="val -1409"/>
              <a:gd name="adj2" fmla="val -716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debetní karta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umožňuje provádět finanční operace, pokud je na účtu dostatek peněz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(při sjednání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kontokorentu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se může debetní karta zachovat do určité míry jako kreditní)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954684" y="3939902"/>
            <a:ext cx="2244106" cy="830997"/>
          </a:xfrm>
          <a:prstGeom prst="wedgeRectCallout">
            <a:avLst>
              <a:gd name="adj1" fmla="val -66186"/>
              <a:gd name="adj2" fmla="val -1266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kreditní karta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spojena s úvěrem, umožňuje tedy provádět finanční operace, i když na účtu není dostatek peněz</a:t>
            </a:r>
          </a:p>
        </p:txBody>
      </p:sp>
      <p:pic>
        <p:nvPicPr>
          <p:cNvPr id="8194" name="Picture 2" descr="C:\Users\Evik\AppData\Local\Microsoft\Windows\Temporary Internet Files\Content.IE5\SYZ5PNYC\MC9000300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44" y="3219822"/>
            <a:ext cx="1241592" cy="11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995822" y="4445699"/>
            <a:ext cx="28246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kontokorent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= bankovní služba sjednaná k běžnému účtu, klient smí „jít do mínusu“ (do max. stanovené výše) 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Šipka ohnutá nahoru 1"/>
          <p:cNvSpPr/>
          <p:nvPr/>
        </p:nvSpPr>
        <p:spPr>
          <a:xfrm rot="5400000">
            <a:off x="3581890" y="2733768"/>
            <a:ext cx="432048" cy="4284476"/>
          </a:xfrm>
          <a:prstGeom prst="bentUpArrow">
            <a:avLst>
              <a:gd name="adj1" fmla="val 25000"/>
              <a:gd name="adj2" fmla="val 36023"/>
              <a:gd name="adj3" fmla="val 360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995822" y="2355726"/>
            <a:ext cx="244623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úvěr 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půjčka (poskytnutí peněžní částky za dohodnutých podmínek)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odměnou věřiteli je úrok</a:t>
            </a:r>
          </a:p>
        </p:txBody>
      </p:sp>
      <p:pic>
        <p:nvPicPr>
          <p:cNvPr id="8195" name="Picture 3" descr="C:\Users\Evik\AppData\Local\Microsoft\Windows\Temporary Internet Files\Content.IE5\OBQYT3KJ\MC9002955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33" y="483518"/>
            <a:ext cx="7568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995822" y="3291830"/>
            <a:ext cx="282465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úrok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částka, kterou je povinen platit dlužník (např. bance) za poskytnutí úvěru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jeho výše závisí na výši úvěru, úrokové míře, délce poskytnutí úvěru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27" y="492443"/>
            <a:ext cx="4063317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13.4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184295"/>
            <a:ext cx="187220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RODINNÝ ROZPOČET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95736" y="4471733"/>
            <a:ext cx="227223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Kdo si neví rady, může vyhledat pomoc u finančních poradců.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12160" y="948009"/>
            <a:ext cx="1656184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STÁTNÍ ROZPOČET</a:t>
            </a:r>
          </a:p>
        </p:txBody>
      </p:sp>
      <p:pic>
        <p:nvPicPr>
          <p:cNvPr id="4098" name="Picture 2" descr="C:\Users\Evik\AppData\Local\Microsoft\Windows\Temporary Internet Files\Content.IE5\MNHQCY2N\MC9003494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75" y="555526"/>
            <a:ext cx="1278771" cy="8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vik\AppData\Local\Microsoft\Windows\Temporary Internet Files\Content.IE5\SYZ5PNYC\MC9002950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7854"/>
            <a:ext cx="1831543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lačítko akce: Informace 1">
            <a:hlinkClick r:id="rId5" highlightClick="1"/>
          </p:cNvPr>
          <p:cNvSpPr/>
          <p:nvPr/>
        </p:nvSpPr>
        <p:spPr>
          <a:xfrm>
            <a:off x="1662150" y="4578874"/>
            <a:ext cx="360040" cy="354524"/>
          </a:xfrm>
          <a:prstGeom prst="actionButtonInform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851670"/>
            <a:ext cx="1872208" cy="1384995"/>
          </a:xfrm>
          <a:prstGeom prst="wedgeRectCallout">
            <a:avLst>
              <a:gd name="adj1" fmla="val -8624"/>
              <a:gd name="adj2" fmla="val -7298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příjmy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mzdy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důchody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sociální dávky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zisk z podnikání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nájemné z nemovitostí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úrokové příjmy z vkladů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80879" y="1851670"/>
            <a:ext cx="2200226" cy="2308324"/>
          </a:xfrm>
          <a:prstGeom prst="wedgeRectCallout">
            <a:avLst>
              <a:gd name="adj1" fmla="val -34247"/>
              <a:gd name="adj2" fmla="val -630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výdaje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nájemné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platby za elektřinu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vodné a stočné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platby za telefon, TV, internet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odvoz odpadků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potraviny, oblečení, drogerie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pohonné hmoty, jízdné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školné, kroužky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poplatky u lékařů, léky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kulturní a sportovní vyžití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splátky úvěrů, spoření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105375" y="1799693"/>
            <a:ext cx="1872208" cy="1015663"/>
          </a:xfrm>
          <a:prstGeom prst="wedgeRectCallout">
            <a:avLst>
              <a:gd name="adj1" fmla="val 23429"/>
              <a:gd name="adj2" fmla="val -938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příjmy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daně, cla, poplatky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příspěvky na zdravotní a sociální pojištění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zisky státních podniků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1690811"/>
            <a:ext cx="1872208" cy="1384995"/>
          </a:xfrm>
          <a:prstGeom prst="wedgeRectCallout">
            <a:avLst>
              <a:gd name="adj1" fmla="val -45252"/>
              <a:gd name="adj2" fmla="val -7573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výdaje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sociální zabezpečení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školství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zdravotnictví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obrana a bezpečnost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národní hospodářství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státní správa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099818" y="1059582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příjmy = výdaje →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vyrovnaný rozpočet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příjmy &gt; výdaje →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přebytkový rozpočet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příjmy &lt; výdaje →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schodkový rozpočet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44008" y="3219822"/>
            <a:ext cx="273630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Hlavním zdrojem příjmů státu jsou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daně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525956" y="3788192"/>
            <a:ext cx="2192263" cy="646331"/>
          </a:xfrm>
          <a:prstGeom prst="wedgeRectCallout">
            <a:avLst>
              <a:gd name="adj1" fmla="val 52540"/>
              <a:gd name="adj2" fmla="val -8348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daň přímá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dopadá přímo na poplatníka (daň z příjmu, majetkové daně)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804248" y="4004359"/>
            <a:ext cx="2232248" cy="1015663"/>
          </a:xfrm>
          <a:prstGeom prst="wedgeRectCallout">
            <a:avLst>
              <a:gd name="adj1" fmla="val -33322"/>
              <a:gd name="adj2" fmla="val -8442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daň nepřímá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poplatník (spotřebitel) ji platí nepřímo v cenách zboží a služeb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(daň z přidané hodnoty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daň spotřební)</a:t>
            </a:r>
          </a:p>
        </p:txBody>
      </p:sp>
      <p:pic>
        <p:nvPicPr>
          <p:cNvPr id="18" name="Picture 2" descr="C:\Users\Evik\AppData\Local\Microsoft\Windows\Temporary Internet Files\Content.IE5\ASG3GUI8\MC90043213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17" y="4497523"/>
            <a:ext cx="193510" cy="6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Evik\AppData\Local\Microsoft\Windows\Temporary Internet Files\Content.IE5\PF5R84BZ\MC90029095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34" y="4686858"/>
            <a:ext cx="526430" cy="4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vik\AppData\Local\Microsoft\Windows\Temporary Internet Files\Content.IE5\A8DOJRKH\MC90025057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88" y="4544516"/>
            <a:ext cx="419391" cy="4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444208" y="4876006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100" name="Picture 4" descr="C:\Users\Evik\AppData\Local\Microsoft\Windows\Temporary Internet Files\Content.IE5\CJHMQBR9\MP90042244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58" y="3168352"/>
            <a:ext cx="1067658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496" y="483518"/>
            <a:ext cx="381642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13.5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627534"/>
            <a:ext cx="4464496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 pondělí jsem k narozeninám dostala od babičky Boženky stokorunu. Večer jsem šla s kamarádkou Luckou do kina na můj oblíbený film, lístek mě stál 80 Kč. Cestou z kina jsem si ještě koupila zmrzlinu v cukrárně Pusinka, kde mají tu nejlepší vanilkovou na světě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 taky trošku dražší – stojí 15 korun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 úterý jsem odnesla do místní samoobsluhy vratné lahve (celkem šest lahví po 2 Kč a dvě lahve po 4 Kč). Taky jsem si přivydělala sběrem papíru, tentokrát jsem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však ve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sběrně dostala jen 10 Kč. Ve středu jsme měli další menší oslavu – maminka měla svátek, tak jsem jí koupila za 50 korun nové korále. Maminka totiž nosí korále velmi ráda. Jako každý pátek jsem i tento týden dostala od tatínka pravidelné kapesné (sto korun). O víkendu jsme s našima vyrazili za tetou Alžbětkou do hřebčína, kde jsem pomáhala starat se o koně. Za odměnu jsem mohla celé nedělní odpoledne jezdit na mé nejmilejší kobyle Tamaře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 základě vyprávění malé Klárky sestav její týdenní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rozpočet (vypiš příjmy a výdaje) a zjisti, kolik Kč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Klárce zbylo.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92280" y="4227934"/>
            <a:ext cx="194260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Ověř si své základy finanční gramotnosti hrou PENÍZE KOLEM NÁS</a:t>
            </a:r>
          </a:p>
          <a:p>
            <a:pPr algn="just"/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lačítko akce: Informace 1">
            <a:hlinkClick r:id="rId3" highlightClick="1"/>
          </p:cNvPr>
          <p:cNvSpPr/>
          <p:nvPr/>
        </p:nvSpPr>
        <p:spPr>
          <a:xfrm>
            <a:off x="8388424" y="4696856"/>
            <a:ext cx="360040" cy="323166"/>
          </a:xfrm>
          <a:prstGeom prst="actionButtonInform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 descr="C:\Users\Evik\AppData\Local\Microsoft\Windows\Temporary Internet Files\Content.IE5\CJHMQBR9\MM90028325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29" y="3224819"/>
            <a:ext cx="968499" cy="9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Ochranné prv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9" y="4083918"/>
            <a:ext cx="4347683" cy="1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 flipH="1">
            <a:off x="4427984" y="4341748"/>
            <a:ext cx="2540036" cy="64633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internetových stránkách České národní banky vyhledej ochranné prvky českých bankovek.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683" y="987574"/>
            <a:ext cx="4431309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Jakými způsoby lze platit za různé druhy zboží a služeb? 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 jednotlivým příkladům vyber vhodné způsoby zaplacení.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noviny (v novinovém stánku na sídlišti)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potraviny (v hypermarketu)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měsíční platba za používání mobilu (částka se každý měsíc mění)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měsíční záloha na elektřinu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platba opraváři pračky (možnost faktury)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platba za nákup DVD přehrávače v internetovém obchodě</a:t>
            </a:r>
          </a:p>
          <a:p>
            <a:pPr marL="228600" indent="-228600" algn="just">
              <a:buFont typeface="+mj-lt"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pomocí hotovosti</a:t>
            </a:r>
          </a:p>
          <a:p>
            <a:pPr marL="228600" indent="-228600" algn="just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platební kartou </a:t>
            </a:r>
          </a:p>
          <a:p>
            <a:pPr marL="228600" indent="-228600" algn="just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trvalým platebním příkazem (účet v bance)</a:t>
            </a:r>
          </a:p>
          <a:p>
            <a:pPr marL="228600" indent="-228600" algn="just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jednorázovým platebním příkazem (účet v bance)</a:t>
            </a:r>
          </a:p>
          <a:p>
            <a:pPr marL="228600" indent="-228600" algn="just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dobírkou</a:t>
            </a:r>
          </a:p>
          <a:p>
            <a:pPr marL="228600" indent="-228600" algn="just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poštovní poukázkou</a:t>
            </a:r>
          </a:p>
          <a:p>
            <a:pPr marL="228600" indent="-228600" algn="just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inkaso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80098" y="2715766"/>
            <a:ext cx="82809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</a:t>
            </a:r>
          </a:p>
          <a:p>
            <a:pPr algn="just"/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2a,b</a:t>
            </a:r>
          </a:p>
          <a:p>
            <a:pPr algn="just"/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3(a),</a:t>
            </a:r>
            <a:r>
              <a:rPr lang="cs-CZ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d,f,g</a:t>
            </a:r>
            <a:endParaRPr lang="cs-CZ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4c,(f),g</a:t>
            </a:r>
          </a:p>
          <a:p>
            <a:pPr algn="just"/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5a,d</a:t>
            </a:r>
          </a:p>
          <a:p>
            <a:pPr algn="just"/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6(</a:t>
            </a:r>
            <a:r>
              <a:rPr lang="cs-CZ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cs-CZ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d,e</a:t>
            </a:r>
            <a:endParaRPr lang="cs-CZ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904148" y="3766855"/>
            <a:ext cx="18002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Klárce zbylo 85 Kč.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13.6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2499742"/>
            <a:ext cx="42484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Jaké daně v jakém případě zaplatíme? Spoj vhodné varianty.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2859782"/>
            <a:ext cx="7164796" cy="2124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pracovník v továrně dostane výplatu	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daruji dům svému kamarádovi	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vlastním budovu nebo pozemek	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firma dosáhne v daném roce zisku		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majitel domu prodá svůj dům	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firma používá osobní nebo nákladní auto	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obchodník prodá cigarety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obchodník prodá auto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23928" y="2858076"/>
            <a:ext cx="3672408" cy="2161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spotřební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daň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majetková daň – d. z nemovitosti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daň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 příjmu fyzických osob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daň z přidané hodnoty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majetková daň – d. z převodu nemovitosti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majetková daň - dědická a darovací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majetková daň – silniční d.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daň z příjmu právnických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osob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927533" y="2916689"/>
            <a:ext cx="7489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řešení: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1C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2F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3B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4H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5E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6G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7A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8D </a:t>
            </a:r>
            <a:endParaRPr lang="cs-C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50115"/>
              </p:ext>
            </p:extLst>
          </p:nvPr>
        </p:nvGraphicFramePr>
        <p:xfrm>
          <a:off x="4716016" y="771550"/>
          <a:ext cx="4176464" cy="152646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31930"/>
                <a:gridCol w="1491594"/>
                <a:gridCol w="1252940"/>
              </a:tblGrid>
              <a:tr h="3468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ÚČTU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ÚROKOVÁ SAZBA (roční)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ÚROK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</a:tr>
              <a:tr h="2781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Běžný účet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0,11 %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/>
                </a:tc>
              </a:tr>
              <a:tr h="2781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Termínovaný vklad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1,4 %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/>
                </a:tc>
              </a:tr>
              <a:tr h="2781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Spořicí účet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marT="15872" marB="45709" anchor="ctr" horzOverflow="overflow"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391866" y="1347614"/>
            <a:ext cx="3180134" cy="745973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pl-PL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Uložíš si do banky 100 000 Kč </a:t>
            </a:r>
            <a:r>
              <a:rPr lang="pl-PL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rok. Vypočítej výši úroku, který ti banka </a:t>
            </a:r>
            <a:r>
              <a:rPr lang="pl-PL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přičte </a:t>
            </a:r>
            <a:r>
              <a:rPr lang="pl-PL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různých typech účtů.</a:t>
            </a:r>
          </a:p>
        </p:txBody>
      </p:sp>
      <p:pic>
        <p:nvPicPr>
          <p:cNvPr id="5122" name="Picture 2" descr="C:\Users\Evik\AppData\Local\Microsoft\Windows\Temporary Internet Files\Content.IE5\SYZ5PNYC\MC9004385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" y="1242652"/>
            <a:ext cx="1256184" cy="9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845842" y="1275606"/>
            <a:ext cx="758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 Kč</a:t>
            </a:r>
          </a:p>
          <a:p>
            <a:pPr algn="r"/>
            <a:endParaRPr lang="cs-CZ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1 400 Kč</a:t>
            </a:r>
          </a:p>
          <a:p>
            <a:pPr algn="r"/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2 500 Kč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13.7 CLIL (Money)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984268" y="4712245"/>
            <a:ext cx="136815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credit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card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Evik\AppData\Local\Microsoft\Windows\Temporary Internet Files\Content.IE5\MNHQCY2N\MC90043982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00" y="2859782"/>
            <a:ext cx="2001496" cy="20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ik\AppData\Local\Microsoft\Windows\Temporary Internet Files\Content.IE5\SYZ5PNYC\MP90043311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580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87624" y="4712245"/>
            <a:ext cx="100811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bills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Evik\AppData\Local\Microsoft\Windows\Temporary Internet Files\Content.IE5\SYZ5PNYC\MP90018257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7116"/>
            <a:ext cx="2188840" cy="14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19672" y="2542132"/>
            <a:ext cx="100811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coins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Evik\AppData\Local\Microsoft\Windows\Temporary Internet Files\Content.IE5\CJHMQBR9\MP90042770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6064"/>
            <a:ext cx="171031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812360" y="2671419"/>
            <a:ext cx="100811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ATM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03848" y="4587974"/>
            <a:ext cx="3213483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PIN -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700890" y="3115935"/>
            <a:ext cx="1951230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revenues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příjmy</a:t>
            </a:r>
          </a:p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výdaje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bank - banka</a:t>
            </a:r>
          </a:p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saving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spoření</a:t>
            </a:r>
          </a:p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saving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bank - spořitelna</a:t>
            </a:r>
          </a:p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debts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dluhy</a:t>
            </a:r>
          </a:p>
        </p:txBody>
      </p:sp>
      <p:pic>
        <p:nvPicPr>
          <p:cNvPr id="3079" name="Picture 7" descr="C:\Users\Evik\AppData\Local\Microsoft\Windows\Temporary Internet Files\Content.IE5\CJHMQBR9\MP90043411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55" y="599600"/>
            <a:ext cx="2374289" cy="15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203848" y="2479997"/>
            <a:ext cx="936104" cy="307777"/>
          </a:xfrm>
          <a:prstGeom prst="wedgeRectCallout">
            <a:avLst>
              <a:gd name="adj1" fmla="val -2009"/>
              <a:gd name="adj2" fmla="val -1943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POUND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342537" y="2310555"/>
            <a:ext cx="936104" cy="307777"/>
          </a:xfrm>
          <a:prstGeom prst="wedgeRectCallout">
            <a:avLst>
              <a:gd name="adj1" fmla="val -16254"/>
              <a:gd name="adj2" fmla="val -1634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DOLLAR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481227" y="2402187"/>
            <a:ext cx="936104" cy="307777"/>
          </a:xfrm>
          <a:prstGeom prst="wedgeRectCallout">
            <a:avLst>
              <a:gd name="adj1" fmla="val -47797"/>
              <a:gd name="adj2" fmla="val -1912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EURO</a:t>
            </a:r>
          </a:p>
        </p:txBody>
      </p:sp>
      <p:sp>
        <p:nvSpPr>
          <p:cNvPr id="2" name="Tlačítko akce: Zvuk 1">
            <a:hlinkClick r:id="rId9" highlightClick="1"/>
          </p:cNvPr>
          <p:cNvSpPr/>
          <p:nvPr/>
        </p:nvSpPr>
        <p:spPr>
          <a:xfrm>
            <a:off x="2584376" y="3435846"/>
            <a:ext cx="547464" cy="540060"/>
          </a:xfrm>
          <a:prstGeom prst="actionButtonSou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124540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38561"/>
              </p:ext>
            </p:extLst>
          </p:nvPr>
        </p:nvGraphicFramePr>
        <p:xfrm>
          <a:off x="323528" y="1131590"/>
          <a:ext cx="6840760" cy="38100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122956"/>
                <a:gridCol w="3717804"/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Jak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 nazývá ústřední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banka České republiky, která dohlíží nad finančním trhem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Česká centrální banka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Česká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obchodní banka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Česká národní banka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Centrální banka České republiky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Jak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 nazývá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daň, která se odvádí z rozdílu ceny mezi náklady a zvýšenou prodejní cenou zboží a služeb?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daň z příjmu právnických osob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daň z příjmu fyzických osob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spotřební daň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daň z přidané hodnoty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Jak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 nazývá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rozpočet, ve kterém výdaje převyšují nad příjmy: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vyrovnaný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přebytkový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schodkový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úbytkový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Na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výši úroku nemá vliv: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doba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splácení úvěru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výše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úvěru (zapůjčená částka)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úroková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míra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výše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příjmu dlužníka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84368" y="151543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5496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Evik\AppData\Local\Microsoft\Windows\Temporary Internet Files\Content.IE5\MNHQCY2N\MC9004419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08" y="3206552"/>
            <a:ext cx="123031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vik\AppData\Local\Microsoft\Windows\Temporary Internet Files\Content.IE5\SYZ5PNYC\MC9004418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64" y="4144785"/>
            <a:ext cx="1085479" cy="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075868"/>
            <a:ext cx="8712968" cy="351210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://www.cnb.cz/cs/platidla/mince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www.youtube.com/watch?v=HrQTBqxbNZ0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cs.wikipedia.org/wiki/Pen%C3%ADze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Skořepa Michal, Skořepová Eva: Finanční  ekonomická gramotnost pro žáky základní školy a víceletá gymnázia, Manuál pro učitele, 1.vydání, Praha,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2008, ISBN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978-80-86960-40-1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cs.wikipedia.org/wiki/Finan%C4%8Dn%C3%AD_poradenstv%C3%AD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Janošková, Dagmar a kol.: Občanská výchova 7 s blokem Rodinná výchova pro základní školy a víceletá gymnázia, 1. vydání, Plzeň, FRAUS, 2004, 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80-7238-325-6   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Janošková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Dagmar a kol.: Občanská výchova 9 s blokem Rodinná výchova pro základní školy a víceletá gymnázia, 1. vydání, Plzeň, FRAUS, 2006, 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80-7238-528-3    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http://www.financni-gramotnost-hrou.cz./</a:t>
            </a:r>
            <a:r>
              <a:rPr lang="pl-PL" sz="1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demo/financni-gramotnost.html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slide 5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pl-PL" sz="1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www.cnb.cz/cs/platidla/ochranne_prvky/ochranne_prvky_1000.html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slide 5</a:t>
            </a:r>
            <a:endParaRPr lang="pl-PL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www.youtube.com/watch?v=E5RSrNFj_is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10294</TotalTime>
  <Words>1445</Words>
  <Application>Microsoft Office PowerPoint</Application>
  <PresentationFormat>Předvádění na obrazovce (16:9)</PresentationFormat>
  <Paragraphs>271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235</cp:revision>
  <dcterms:created xsi:type="dcterms:W3CDTF">2010-10-18T18:21:56Z</dcterms:created>
  <dcterms:modified xsi:type="dcterms:W3CDTF">2012-01-22T18:38:06Z</dcterms:modified>
</cp:coreProperties>
</file>