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2373"/>
    <a:srgbClr val="00CC00"/>
    <a:srgbClr val="00FF00"/>
    <a:srgbClr val="FF66FF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1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FE1736-1373-4709-8A4E-2267761C97A0}" type="doc">
      <dgm:prSet loTypeId="urn:microsoft.com/office/officeart/2005/8/layout/hierarchy5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1969EB92-E1D5-4B96-89EE-63AEE015B4B8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800" b="1" smtClean="0">
              <a:latin typeface="Times New Roman" pitchFamily="18" charset="0"/>
              <a:cs typeface="Times New Roman" pitchFamily="18" charset="0"/>
            </a:rPr>
            <a:t>POTŘEBY</a:t>
          </a:r>
          <a:endParaRPr lang="cs-CZ" sz="1800" b="1" dirty="0">
            <a:latin typeface="Times New Roman" pitchFamily="18" charset="0"/>
            <a:cs typeface="Times New Roman" pitchFamily="18" charset="0"/>
          </a:endParaRPr>
        </a:p>
      </dgm:t>
    </dgm:pt>
    <dgm:pt modelId="{16F340D3-D37F-4A87-8980-B075E438DC6D}" type="parTrans" cxnId="{31281D56-F851-4DBE-B436-B4A3BFE876B8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A7C4A84-837A-4659-8892-D8D5AAF8A52A}" type="sibTrans" cxnId="{31281D56-F851-4DBE-B436-B4A3BFE876B8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E3F6DDB-6172-4B06-9869-DA1316DCC81A}">
      <dgm:prSet phldrT="[Text]" custT="1"/>
      <dgm:spPr/>
      <dgm:t>
        <a:bodyPr/>
        <a:lstStyle/>
        <a:p>
          <a:r>
            <a:rPr lang="cs-CZ" sz="1400" b="1" smtClean="0">
              <a:latin typeface="Times New Roman" pitchFamily="18" charset="0"/>
              <a:cs typeface="Times New Roman" pitchFamily="18" charset="0"/>
            </a:rPr>
            <a:t>primární</a:t>
          </a:r>
          <a:r>
            <a:rPr lang="cs-CZ" sz="1400" smtClean="0">
              <a:latin typeface="Times New Roman" pitchFamily="18" charset="0"/>
              <a:cs typeface="Times New Roman" pitchFamily="18" charset="0"/>
            </a:rPr>
            <a:t> (nezbytné)</a:t>
          </a:r>
          <a:endParaRPr lang="cs-CZ" sz="1400" dirty="0">
            <a:latin typeface="Times New Roman" pitchFamily="18" charset="0"/>
            <a:cs typeface="Times New Roman" pitchFamily="18" charset="0"/>
          </a:endParaRPr>
        </a:p>
      </dgm:t>
    </dgm:pt>
    <dgm:pt modelId="{BCC3A309-D2B5-4F3A-B0EE-1632F5E626C1}" type="parTrans" cxnId="{01B7584B-9000-4CA5-A1AD-EFF32E68ED77}">
      <dgm:prSet custT="1"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B7BBC5C-EC74-47DE-A800-3932B023F412}" type="sibTrans" cxnId="{01B7584B-9000-4CA5-A1AD-EFF32E68ED77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B3299A-5DB0-4AF0-93FA-96D996CE2A85}">
      <dgm:prSet phldrT="[Text]" custT="1"/>
      <dgm:spPr/>
      <dgm:t>
        <a:bodyPr/>
        <a:lstStyle/>
        <a:p>
          <a:r>
            <a:rPr lang="cs-CZ" sz="1400" dirty="0" smtClean="0">
              <a:latin typeface="Times New Roman" pitchFamily="18" charset="0"/>
              <a:cs typeface="Times New Roman" pitchFamily="18" charset="0"/>
            </a:rPr>
            <a:t>např. jídlo, pití, teplo, vzduch</a:t>
          </a:r>
          <a:endParaRPr lang="cs-CZ" sz="1400" dirty="0">
            <a:latin typeface="Times New Roman" pitchFamily="18" charset="0"/>
            <a:cs typeface="Times New Roman" pitchFamily="18" charset="0"/>
          </a:endParaRPr>
        </a:p>
      </dgm:t>
    </dgm:pt>
    <dgm:pt modelId="{655ACAE9-C63D-4F58-BAF6-B1D2D20946F7}" type="parTrans" cxnId="{75ABB519-DEF1-4580-AF49-1232BA163A11}">
      <dgm:prSet custT="1"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EEA2D7D-EE48-4DEA-8BEF-D578F3C21575}" type="sibTrans" cxnId="{75ABB519-DEF1-4580-AF49-1232BA163A11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8158D3-CA96-4F63-8429-CF2600921548}">
      <dgm:prSet phldrT="[Text]" custT="1"/>
      <dgm:spPr/>
      <dgm:t>
        <a:bodyPr/>
        <a:lstStyle/>
        <a:p>
          <a:r>
            <a:rPr lang="cs-CZ" sz="1400" b="1" smtClean="0">
              <a:latin typeface="Times New Roman" pitchFamily="18" charset="0"/>
              <a:cs typeface="Times New Roman" pitchFamily="18" charset="0"/>
            </a:rPr>
            <a:t>sekundární</a:t>
          </a:r>
          <a:r>
            <a:rPr lang="cs-CZ" sz="1400" smtClean="0">
              <a:latin typeface="Times New Roman" pitchFamily="18" charset="0"/>
              <a:cs typeface="Times New Roman" pitchFamily="18" charset="0"/>
            </a:rPr>
            <a:t> (zbytné)</a:t>
          </a:r>
          <a:endParaRPr lang="cs-CZ" sz="1400" dirty="0">
            <a:latin typeface="Times New Roman" pitchFamily="18" charset="0"/>
            <a:cs typeface="Times New Roman" pitchFamily="18" charset="0"/>
          </a:endParaRPr>
        </a:p>
      </dgm:t>
    </dgm:pt>
    <dgm:pt modelId="{C5439E12-4D68-42B4-87AD-D9990125964A}" type="parTrans" cxnId="{7E66A2D7-F36C-43AB-A4F8-59706F1720F4}">
      <dgm:prSet custT="1"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329940-9FB9-427C-9F42-8BF06DF1AED6}" type="sibTrans" cxnId="{7E66A2D7-F36C-43AB-A4F8-59706F1720F4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586250-FCB5-4DFF-BB1E-08EAC6122756}">
      <dgm:prSet phldrT="[Text]" custT="1"/>
      <dgm:spPr/>
      <dgm:t>
        <a:bodyPr/>
        <a:lstStyle/>
        <a:p>
          <a:r>
            <a:rPr lang="cs-CZ" sz="1400" smtClean="0">
              <a:latin typeface="Times New Roman" pitchFamily="18" charset="0"/>
              <a:cs typeface="Times New Roman" pitchFamily="18" charset="0"/>
            </a:rPr>
            <a:t>např. koberec, mobil</a:t>
          </a:r>
          <a:endParaRPr lang="cs-CZ" sz="1400" dirty="0">
            <a:latin typeface="Times New Roman" pitchFamily="18" charset="0"/>
            <a:cs typeface="Times New Roman" pitchFamily="18" charset="0"/>
          </a:endParaRPr>
        </a:p>
      </dgm:t>
    </dgm:pt>
    <dgm:pt modelId="{3889D737-0324-4B25-87A9-DCEC692F1B3C}" type="parTrans" cxnId="{93830C9D-AE40-44F2-8CFE-55D87340115E}">
      <dgm:prSet custT="1"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A7AD9BB-BC8A-4E21-8099-593BC295EFC9}" type="sibTrans" cxnId="{93830C9D-AE40-44F2-8CFE-55D87340115E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161EC04-F4C2-4367-B516-0735F2DBE9D3}" type="pres">
      <dgm:prSet presAssocID="{53FE1736-1373-4709-8A4E-2267761C97A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013AD19-FF3E-45A7-BC1C-20416A807C22}" type="pres">
      <dgm:prSet presAssocID="{53FE1736-1373-4709-8A4E-2267761C97A0}" presName="hierFlow" presStyleCnt="0"/>
      <dgm:spPr/>
      <dgm:t>
        <a:bodyPr/>
        <a:lstStyle/>
        <a:p>
          <a:endParaRPr lang="cs-CZ"/>
        </a:p>
      </dgm:t>
    </dgm:pt>
    <dgm:pt modelId="{1B666AAA-878F-4E6E-B755-F0414D09F4D2}" type="pres">
      <dgm:prSet presAssocID="{53FE1736-1373-4709-8A4E-2267761C97A0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8D16DCEA-3F24-481A-A967-1A4ABBD21B6B}" type="pres">
      <dgm:prSet presAssocID="{1969EB92-E1D5-4B96-89EE-63AEE015B4B8}" presName="Name17" presStyleCnt="0"/>
      <dgm:spPr/>
      <dgm:t>
        <a:bodyPr/>
        <a:lstStyle/>
        <a:p>
          <a:endParaRPr lang="cs-CZ"/>
        </a:p>
      </dgm:t>
    </dgm:pt>
    <dgm:pt modelId="{55A6DD25-45A4-447E-A0FF-1EC66664A56F}" type="pres">
      <dgm:prSet presAssocID="{1969EB92-E1D5-4B96-89EE-63AEE015B4B8}" presName="level1Shape" presStyleLbl="node0" presStyleIdx="0" presStyleCnt="1" custScaleY="5310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1CF6E94-FEC1-42E2-8714-F9CA2178CCF1}" type="pres">
      <dgm:prSet presAssocID="{1969EB92-E1D5-4B96-89EE-63AEE015B4B8}" presName="hierChild2" presStyleCnt="0"/>
      <dgm:spPr/>
      <dgm:t>
        <a:bodyPr/>
        <a:lstStyle/>
        <a:p>
          <a:endParaRPr lang="cs-CZ"/>
        </a:p>
      </dgm:t>
    </dgm:pt>
    <dgm:pt modelId="{19296AD4-2CA6-4B41-B003-D138D19A4C41}" type="pres">
      <dgm:prSet presAssocID="{BCC3A309-D2B5-4F3A-B0EE-1632F5E626C1}" presName="Name25" presStyleLbl="parChTrans1D2" presStyleIdx="0" presStyleCnt="2"/>
      <dgm:spPr/>
      <dgm:t>
        <a:bodyPr/>
        <a:lstStyle/>
        <a:p>
          <a:endParaRPr lang="cs-CZ"/>
        </a:p>
      </dgm:t>
    </dgm:pt>
    <dgm:pt modelId="{93C02DDC-EACB-4FD8-B5F2-948AE80B0A15}" type="pres">
      <dgm:prSet presAssocID="{BCC3A309-D2B5-4F3A-B0EE-1632F5E626C1}" presName="connTx" presStyleLbl="parChTrans1D2" presStyleIdx="0" presStyleCnt="2"/>
      <dgm:spPr/>
      <dgm:t>
        <a:bodyPr/>
        <a:lstStyle/>
        <a:p>
          <a:endParaRPr lang="cs-CZ"/>
        </a:p>
      </dgm:t>
    </dgm:pt>
    <dgm:pt modelId="{1F875E0A-B0F0-4CBC-B32D-075F2BEB4595}" type="pres">
      <dgm:prSet presAssocID="{BE3F6DDB-6172-4B06-9869-DA1316DCC81A}" presName="Name30" presStyleCnt="0"/>
      <dgm:spPr/>
      <dgm:t>
        <a:bodyPr/>
        <a:lstStyle/>
        <a:p>
          <a:endParaRPr lang="cs-CZ"/>
        </a:p>
      </dgm:t>
    </dgm:pt>
    <dgm:pt modelId="{74E686FC-C9D2-4A05-8C83-1CBCA9BF1E86}" type="pres">
      <dgm:prSet presAssocID="{BE3F6DDB-6172-4B06-9869-DA1316DCC81A}" presName="level2Shape" presStyleLbl="node2" presStyleIdx="0" presStyleCnt="2" custScaleY="59967"/>
      <dgm:spPr/>
      <dgm:t>
        <a:bodyPr/>
        <a:lstStyle/>
        <a:p>
          <a:endParaRPr lang="cs-CZ"/>
        </a:p>
      </dgm:t>
    </dgm:pt>
    <dgm:pt modelId="{BD1E7449-EDAD-46C7-A331-2C07D106E992}" type="pres">
      <dgm:prSet presAssocID="{BE3F6DDB-6172-4B06-9869-DA1316DCC81A}" presName="hierChild3" presStyleCnt="0"/>
      <dgm:spPr/>
      <dgm:t>
        <a:bodyPr/>
        <a:lstStyle/>
        <a:p>
          <a:endParaRPr lang="cs-CZ"/>
        </a:p>
      </dgm:t>
    </dgm:pt>
    <dgm:pt modelId="{AC59E61D-5FB2-4166-B673-58495DD60FF0}" type="pres">
      <dgm:prSet presAssocID="{655ACAE9-C63D-4F58-BAF6-B1D2D20946F7}" presName="Name25" presStyleLbl="parChTrans1D3" presStyleIdx="0" presStyleCnt="2"/>
      <dgm:spPr/>
      <dgm:t>
        <a:bodyPr/>
        <a:lstStyle/>
        <a:p>
          <a:endParaRPr lang="cs-CZ"/>
        </a:p>
      </dgm:t>
    </dgm:pt>
    <dgm:pt modelId="{EA568E7D-0D39-4021-903F-3BB0F60DA14E}" type="pres">
      <dgm:prSet presAssocID="{655ACAE9-C63D-4F58-BAF6-B1D2D20946F7}" presName="connTx" presStyleLbl="parChTrans1D3" presStyleIdx="0" presStyleCnt="2"/>
      <dgm:spPr/>
      <dgm:t>
        <a:bodyPr/>
        <a:lstStyle/>
        <a:p>
          <a:endParaRPr lang="cs-CZ"/>
        </a:p>
      </dgm:t>
    </dgm:pt>
    <dgm:pt modelId="{4FB94067-2541-4BCA-9F2E-571254960B38}" type="pres">
      <dgm:prSet presAssocID="{E9B3299A-5DB0-4AF0-93FA-96D996CE2A85}" presName="Name30" presStyleCnt="0"/>
      <dgm:spPr/>
      <dgm:t>
        <a:bodyPr/>
        <a:lstStyle/>
        <a:p>
          <a:endParaRPr lang="cs-CZ"/>
        </a:p>
      </dgm:t>
    </dgm:pt>
    <dgm:pt modelId="{CBFCB834-A433-4211-B800-381B1C5BA08D}" type="pres">
      <dgm:prSet presAssocID="{E9B3299A-5DB0-4AF0-93FA-96D996CE2A85}" presName="level2Shape" presStyleLbl="node3" presStyleIdx="0" presStyleCnt="2" custScaleX="151201" custScaleY="57549"/>
      <dgm:spPr/>
      <dgm:t>
        <a:bodyPr/>
        <a:lstStyle/>
        <a:p>
          <a:endParaRPr lang="cs-CZ"/>
        </a:p>
      </dgm:t>
    </dgm:pt>
    <dgm:pt modelId="{0E538474-DDB5-4731-B44D-3DC7F9D7CC33}" type="pres">
      <dgm:prSet presAssocID="{E9B3299A-5DB0-4AF0-93FA-96D996CE2A85}" presName="hierChild3" presStyleCnt="0"/>
      <dgm:spPr/>
      <dgm:t>
        <a:bodyPr/>
        <a:lstStyle/>
        <a:p>
          <a:endParaRPr lang="cs-CZ"/>
        </a:p>
      </dgm:t>
    </dgm:pt>
    <dgm:pt modelId="{6F91661E-BE50-44D3-A07B-57BB46492D50}" type="pres">
      <dgm:prSet presAssocID="{C5439E12-4D68-42B4-87AD-D9990125964A}" presName="Name25" presStyleLbl="parChTrans1D2" presStyleIdx="1" presStyleCnt="2"/>
      <dgm:spPr/>
      <dgm:t>
        <a:bodyPr/>
        <a:lstStyle/>
        <a:p>
          <a:endParaRPr lang="cs-CZ"/>
        </a:p>
      </dgm:t>
    </dgm:pt>
    <dgm:pt modelId="{8F6915E8-4FE4-4401-9AE4-21ACB03C96A0}" type="pres">
      <dgm:prSet presAssocID="{C5439E12-4D68-42B4-87AD-D9990125964A}" presName="connTx" presStyleLbl="parChTrans1D2" presStyleIdx="1" presStyleCnt="2"/>
      <dgm:spPr/>
      <dgm:t>
        <a:bodyPr/>
        <a:lstStyle/>
        <a:p>
          <a:endParaRPr lang="cs-CZ"/>
        </a:p>
      </dgm:t>
    </dgm:pt>
    <dgm:pt modelId="{AA10F7CA-0017-4D4B-9559-F5171EB9821E}" type="pres">
      <dgm:prSet presAssocID="{448158D3-CA96-4F63-8429-CF2600921548}" presName="Name30" presStyleCnt="0"/>
      <dgm:spPr/>
      <dgm:t>
        <a:bodyPr/>
        <a:lstStyle/>
        <a:p>
          <a:endParaRPr lang="cs-CZ"/>
        </a:p>
      </dgm:t>
    </dgm:pt>
    <dgm:pt modelId="{4359E192-DD96-4453-B2E1-B45DD1B774DF}" type="pres">
      <dgm:prSet presAssocID="{448158D3-CA96-4F63-8429-CF2600921548}" presName="level2Shape" presStyleLbl="node2" presStyleIdx="1" presStyleCnt="2" custScaleY="59939"/>
      <dgm:spPr/>
      <dgm:t>
        <a:bodyPr/>
        <a:lstStyle/>
        <a:p>
          <a:endParaRPr lang="cs-CZ"/>
        </a:p>
      </dgm:t>
    </dgm:pt>
    <dgm:pt modelId="{ECF3F26D-906B-47EF-B38D-297D35F57EAB}" type="pres">
      <dgm:prSet presAssocID="{448158D3-CA96-4F63-8429-CF2600921548}" presName="hierChild3" presStyleCnt="0"/>
      <dgm:spPr/>
      <dgm:t>
        <a:bodyPr/>
        <a:lstStyle/>
        <a:p>
          <a:endParaRPr lang="cs-CZ"/>
        </a:p>
      </dgm:t>
    </dgm:pt>
    <dgm:pt modelId="{A2FABA06-AB7C-433F-978D-A8646A049DA2}" type="pres">
      <dgm:prSet presAssocID="{3889D737-0324-4B25-87A9-DCEC692F1B3C}" presName="Name25" presStyleLbl="parChTrans1D3" presStyleIdx="1" presStyleCnt="2"/>
      <dgm:spPr/>
      <dgm:t>
        <a:bodyPr/>
        <a:lstStyle/>
        <a:p>
          <a:endParaRPr lang="cs-CZ"/>
        </a:p>
      </dgm:t>
    </dgm:pt>
    <dgm:pt modelId="{A27841BB-24E0-471C-8F0B-0A8ECA58305B}" type="pres">
      <dgm:prSet presAssocID="{3889D737-0324-4B25-87A9-DCEC692F1B3C}" presName="connTx" presStyleLbl="parChTrans1D3" presStyleIdx="1" presStyleCnt="2"/>
      <dgm:spPr/>
      <dgm:t>
        <a:bodyPr/>
        <a:lstStyle/>
        <a:p>
          <a:endParaRPr lang="cs-CZ"/>
        </a:p>
      </dgm:t>
    </dgm:pt>
    <dgm:pt modelId="{7B40A814-C0F9-42F1-BC01-0F7F16227978}" type="pres">
      <dgm:prSet presAssocID="{E9586250-FCB5-4DFF-BB1E-08EAC6122756}" presName="Name30" presStyleCnt="0"/>
      <dgm:spPr/>
      <dgm:t>
        <a:bodyPr/>
        <a:lstStyle/>
        <a:p>
          <a:endParaRPr lang="cs-CZ"/>
        </a:p>
      </dgm:t>
    </dgm:pt>
    <dgm:pt modelId="{7E318FE6-EF43-4D64-A60B-F262A5AE2264}" type="pres">
      <dgm:prSet presAssocID="{E9586250-FCB5-4DFF-BB1E-08EAC6122756}" presName="level2Shape" presStyleLbl="node3" presStyleIdx="1" presStyleCnt="2" custScaleX="153549" custScaleY="56135"/>
      <dgm:spPr/>
      <dgm:t>
        <a:bodyPr/>
        <a:lstStyle/>
        <a:p>
          <a:endParaRPr lang="cs-CZ"/>
        </a:p>
      </dgm:t>
    </dgm:pt>
    <dgm:pt modelId="{2305D800-3A6E-4AA5-B8C0-7C719D4B5583}" type="pres">
      <dgm:prSet presAssocID="{E9586250-FCB5-4DFF-BB1E-08EAC6122756}" presName="hierChild3" presStyleCnt="0"/>
      <dgm:spPr/>
      <dgm:t>
        <a:bodyPr/>
        <a:lstStyle/>
        <a:p>
          <a:endParaRPr lang="cs-CZ"/>
        </a:p>
      </dgm:t>
    </dgm:pt>
    <dgm:pt modelId="{D74954CD-C050-40D1-94C4-C24C7EE1C4A5}" type="pres">
      <dgm:prSet presAssocID="{53FE1736-1373-4709-8A4E-2267761C97A0}" presName="bgShapesFlow" presStyleCnt="0"/>
      <dgm:spPr/>
      <dgm:t>
        <a:bodyPr/>
        <a:lstStyle/>
        <a:p>
          <a:endParaRPr lang="cs-CZ"/>
        </a:p>
      </dgm:t>
    </dgm:pt>
  </dgm:ptLst>
  <dgm:cxnLst>
    <dgm:cxn modelId="{D8221150-DE40-4647-A0E9-2124681E6746}" type="presOf" srcId="{1969EB92-E1D5-4B96-89EE-63AEE015B4B8}" destId="{55A6DD25-45A4-447E-A0FF-1EC66664A56F}" srcOrd="0" destOrd="0" presId="urn:microsoft.com/office/officeart/2005/8/layout/hierarchy5"/>
    <dgm:cxn modelId="{A32C787B-E026-4AC2-976B-5CF0B163E530}" type="presOf" srcId="{C5439E12-4D68-42B4-87AD-D9990125964A}" destId="{6F91661E-BE50-44D3-A07B-57BB46492D50}" srcOrd="0" destOrd="0" presId="urn:microsoft.com/office/officeart/2005/8/layout/hierarchy5"/>
    <dgm:cxn modelId="{97384385-A799-4334-AD59-BC6F4346283A}" type="presOf" srcId="{C5439E12-4D68-42B4-87AD-D9990125964A}" destId="{8F6915E8-4FE4-4401-9AE4-21ACB03C96A0}" srcOrd="1" destOrd="0" presId="urn:microsoft.com/office/officeart/2005/8/layout/hierarchy5"/>
    <dgm:cxn modelId="{6D1F30A2-38C1-4748-850C-276F1FDD3F6C}" type="presOf" srcId="{655ACAE9-C63D-4F58-BAF6-B1D2D20946F7}" destId="{EA568E7D-0D39-4021-903F-3BB0F60DA14E}" srcOrd="1" destOrd="0" presId="urn:microsoft.com/office/officeart/2005/8/layout/hierarchy5"/>
    <dgm:cxn modelId="{BD8F458B-F843-4C16-9D7B-E415E27C4E04}" type="presOf" srcId="{BCC3A309-D2B5-4F3A-B0EE-1632F5E626C1}" destId="{19296AD4-2CA6-4B41-B003-D138D19A4C41}" srcOrd="0" destOrd="0" presId="urn:microsoft.com/office/officeart/2005/8/layout/hierarchy5"/>
    <dgm:cxn modelId="{31281D56-F851-4DBE-B436-B4A3BFE876B8}" srcId="{53FE1736-1373-4709-8A4E-2267761C97A0}" destId="{1969EB92-E1D5-4B96-89EE-63AEE015B4B8}" srcOrd="0" destOrd="0" parTransId="{16F340D3-D37F-4A87-8980-B075E438DC6D}" sibTransId="{AA7C4A84-837A-4659-8892-D8D5AAF8A52A}"/>
    <dgm:cxn modelId="{75ABB519-DEF1-4580-AF49-1232BA163A11}" srcId="{BE3F6DDB-6172-4B06-9869-DA1316DCC81A}" destId="{E9B3299A-5DB0-4AF0-93FA-96D996CE2A85}" srcOrd="0" destOrd="0" parTransId="{655ACAE9-C63D-4F58-BAF6-B1D2D20946F7}" sibTransId="{9EEA2D7D-EE48-4DEA-8BEF-D578F3C21575}"/>
    <dgm:cxn modelId="{0BCEDEF5-CBA3-4422-A0FA-1945D36F7282}" type="presOf" srcId="{655ACAE9-C63D-4F58-BAF6-B1D2D20946F7}" destId="{AC59E61D-5FB2-4166-B673-58495DD60FF0}" srcOrd="0" destOrd="0" presId="urn:microsoft.com/office/officeart/2005/8/layout/hierarchy5"/>
    <dgm:cxn modelId="{01B7584B-9000-4CA5-A1AD-EFF32E68ED77}" srcId="{1969EB92-E1D5-4B96-89EE-63AEE015B4B8}" destId="{BE3F6DDB-6172-4B06-9869-DA1316DCC81A}" srcOrd="0" destOrd="0" parTransId="{BCC3A309-D2B5-4F3A-B0EE-1632F5E626C1}" sibTransId="{6B7BBC5C-EC74-47DE-A800-3932B023F412}"/>
    <dgm:cxn modelId="{7E66A2D7-F36C-43AB-A4F8-59706F1720F4}" srcId="{1969EB92-E1D5-4B96-89EE-63AEE015B4B8}" destId="{448158D3-CA96-4F63-8429-CF2600921548}" srcOrd="1" destOrd="0" parTransId="{C5439E12-4D68-42B4-87AD-D9990125964A}" sibTransId="{4C329940-9FB9-427C-9F42-8BF06DF1AED6}"/>
    <dgm:cxn modelId="{A7055937-0D11-4DAD-BBD3-96647E81587B}" type="presOf" srcId="{BCC3A309-D2B5-4F3A-B0EE-1632F5E626C1}" destId="{93C02DDC-EACB-4FD8-B5F2-948AE80B0A15}" srcOrd="1" destOrd="0" presId="urn:microsoft.com/office/officeart/2005/8/layout/hierarchy5"/>
    <dgm:cxn modelId="{DF3337FF-45A2-43C3-8C38-A92E3E763FF1}" type="presOf" srcId="{448158D3-CA96-4F63-8429-CF2600921548}" destId="{4359E192-DD96-4453-B2E1-B45DD1B774DF}" srcOrd="0" destOrd="0" presId="urn:microsoft.com/office/officeart/2005/8/layout/hierarchy5"/>
    <dgm:cxn modelId="{BA46EDCE-A1C0-4F16-A052-68F6C8250A58}" type="presOf" srcId="{53FE1736-1373-4709-8A4E-2267761C97A0}" destId="{4161EC04-F4C2-4367-B516-0735F2DBE9D3}" srcOrd="0" destOrd="0" presId="urn:microsoft.com/office/officeart/2005/8/layout/hierarchy5"/>
    <dgm:cxn modelId="{D59E3F9D-6A0F-4DEE-ACEF-40EA8F5EAC46}" type="presOf" srcId="{3889D737-0324-4B25-87A9-DCEC692F1B3C}" destId="{A2FABA06-AB7C-433F-978D-A8646A049DA2}" srcOrd="0" destOrd="0" presId="urn:microsoft.com/office/officeart/2005/8/layout/hierarchy5"/>
    <dgm:cxn modelId="{D041A735-A478-43B8-9E3D-D2F8D3E706B7}" type="presOf" srcId="{3889D737-0324-4B25-87A9-DCEC692F1B3C}" destId="{A27841BB-24E0-471C-8F0B-0A8ECA58305B}" srcOrd="1" destOrd="0" presId="urn:microsoft.com/office/officeart/2005/8/layout/hierarchy5"/>
    <dgm:cxn modelId="{EE137578-5B75-4479-977D-437EC083613A}" type="presOf" srcId="{E9586250-FCB5-4DFF-BB1E-08EAC6122756}" destId="{7E318FE6-EF43-4D64-A60B-F262A5AE2264}" srcOrd="0" destOrd="0" presId="urn:microsoft.com/office/officeart/2005/8/layout/hierarchy5"/>
    <dgm:cxn modelId="{65C9F694-DFAD-4E13-A1AA-6DE60E6250E2}" type="presOf" srcId="{BE3F6DDB-6172-4B06-9869-DA1316DCC81A}" destId="{74E686FC-C9D2-4A05-8C83-1CBCA9BF1E86}" srcOrd="0" destOrd="0" presId="urn:microsoft.com/office/officeart/2005/8/layout/hierarchy5"/>
    <dgm:cxn modelId="{93830C9D-AE40-44F2-8CFE-55D87340115E}" srcId="{448158D3-CA96-4F63-8429-CF2600921548}" destId="{E9586250-FCB5-4DFF-BB1E-08EAC6122756}" srcOrd="0" destOrd="0" parTransId="{3889D737-0324-4B25-87A9-DCEC692F1B3C}" sibTransId="{9A7AD9BB-BC8A-4E21-8099-593BC295EFC9}"/>
    <dgm:cxn modelId="{A0AEA1AE-6DFF-4A45-B839-A39B69406BE5}" type="presOf" srcId="{E9B3299A-5DB0-4AF0-93FA-96D996CE2A85}" destId="{CBFCB834-A433-4211-B800-381B1C5BA08D}" srcOrd="0" destOrd="0" presId="urn:microsoft.com/office/officeart/2005/8/layout/hierarchy5"/>
    <dgm:cxn modelId="{D9639267-435C-451A-9A1D-658F8ED51500}" type="presParOf" srcId="{4161EC04-F4C2-4367-B516-0735F2DBE9D3}" destId="{C013AD19-FF3E-45A7-BC1C-20416A807C22}" srcOrd="0" destOrd="0" presId="urn:microsoft.com/office/officeart/2005/8/layout/hierarchy5"/>
    <dgm:cxn modelId="{77CFEB67-3FC9-4891-AFE0-26DAA927FA59}" type="presParOf" srcId="{C013AD19-FF3E-45A7-BC1C-20416A807C22}" destId="{1B666AAA-878F-4E6E-B755-F0414D09F4D2}" srcOrd="0" destOrd="0" presId="urn:microsoft.com/office/officeart/2005/8/layout/hierarchy5"/>
    <dgm:cxn modelId="{84FCF1C0-F884-4E4E-9523-9382CD8BF606}" type="presParOf" srcId="{1B666AAA-878F-4E6E-B755-F0414D09F4D2}" destId="{8D16DCEA-3F24-481A-A967-1A4ABBD21B6B}" srcOrd="0" destOrd="0" presId="urn:microsoft.com/office/officeart/2005/8/layout/hierarchy5"/>
    <dgm:cxn modelId="{4A7A91DC-3AD6-4E3C-A1A4-F759050DB3DC}" type="presParOf" srcId="{8D16DCEA-3F24-481A-A967-1A4ABBD21B6B}" destId="{55A6DD25-45A4-447E-A0FF-1EC66664A56F}" srcOrd="0" destOrd="0" presId="urn:microsoft.com/office/officeart/2005/8/layout/hierarchy5"/>
    <dgm:cxn modelId="{A6A3FF6F-8916-4DD5-8A52-C019ECFB4EFB}" type="presParOf" srcId="{8D16DCEA-3F24-481A-A967-1A4ABBD21B6B}" destId="{71CF6E94-FEC1-42E2-8714-F9CA2178CCF1}" srcOrd="1" destOrd="0" presId="urn:microsoft.com/office/officeart/2005/8/layout/hierarchy5"/>
    <dgm:cxn modelId="{23C2FD6C-C9DB-44C1-B1CC-A57873486C50}" type="presParOf" srcId="{71CF6E94-FEC1-42E2-8714-F9CA2178CCF1}" destId="{19296AD4-2CA6-4B41-B003-D138D19A4C41}" srcOrd="0" destOrd="0" presId="urn:microsoft.com/office/officeart/2005/8/layout/hierarchy5"/>
    <dgm:cxn modelId="{852911EB-9524-450E-9F46-2C97FDB0FC5D}" type="presParOf" srcId="{19296AD4-2CA6-4B41-B003-D138D19A4C41}" destId="{93C02DDC-EACB-4FD8-B5F2-948AE80B0A15}" srcOrd="0" destOrd="0" presId="urn:microsoft.com/office/officeart/2005/8/layout/hierarchy5"/>
    <dgm:cxn modelId="{9B71905F-E1A2-4572-9EF8-EA9C02B9714B}" type="presParOf" srcId="{71CF6E94-FEC1-42E2-8714-F9CA2178CCF1}" destId="{1F875E0A-B0F0-4CBC-B32D-075F2BEB4595}" srcOrd="1" destOrd="0" presId="urn:microsoft.com/office/officeart/2005/8/layout/hierarchy5"/>
    <dgm:cxn modelId="{6CE4C9A1-A21B-4BAD-95CA-DF6918FEB264}" type="presParOf" srcId="{1F875E0A-B0F0-4CBC-B32D-075F2BEB4595}" destId="{74E686FC-C9D2-4A05-8C83-1CBCA9BF1E86}" srcOrd="0" destOrd="0" presId="urn:microsoft.com/office/officeart/2005/8/layout/hierarchy5"/>
    <dgm:cxn modelId="{C3A384FE-46BD-440A-9245-F53E7050CB1B}" type="presParOf" srcId="{1F875E0A-B0F0-4CBC-B32D-075F2BEB4595}" destId="{BD1E7449-EDAD-46C7-A331-2C07D106E992}" srcOrd="1" destOrd="0" presId="urn:microsoft.com/office/officeart/2005/8/layout/hierarchy5"/>
    <dgm:cxn modelId="{AF9C00BE-F1FE-48D3-AE86-15F02E1AFCC8}" type="presParOf" srcId="{BD1E7449-EDAD-46C7-A331-2C07D106E992}" destId="{AC59E61D-5FB2-4166-B673-58495DD60FF0}" srcOrd="0" destOrd="0" presId="urn:microsoft.com/office/officeart/2005/8/layout/hierarchy5"/>
    <dgm:cxn modelId="{59CE3F7F-CB6F-40EC-808F-BBF2C95743B4}" type="presParOf" srcId="{AC59E61D-5FB2-4166-B673-58495DD60FF0}" destId="{EA568E7D-0D39-4021-903F-3BB0F60DA14E}" srcOrd="0" destOrd="0" presId="urn:microsoft.com/office/officeart/2005/8/layout/hierarchy5"/>
    <dgm:cxn modelId="{B1E98E70-067C-4D50-BE79-98C4437E5341}" type="presParOf" srcId="{BD1E7449-EDAD-46C7-A331-2C07D106E992}" destId="{4FB94067-2541-4BCA-9F2E-571254960B38}" srcOrd="1" destOrd="0" presId="urn:microsoft.com/office/officeart/2005/8/layout/hierarchy5"/>
    <dgm:cxn modelId="{E10F762E-0D56-4ECE-9A39-16A306CFB640}" type="presParOf" srcId="{4FB94067-2541-4BCA-9F2E-571254960B38}" destId="{CBFCB834-A433-4211-B800-381B1C5BA08D}" srcOrd="0" destOrd="0" presId="urn:microsoft.com/office/officeart/2005/8/layout/hierarchy5"/>
    <dgm:cxn modelId="{FF909C71-B1D5-49F7-97D1-C61783D2F7E7}" type="presParOf" srcId="{4FB94067-2541-4BCA-9F2E-571254960B38}" destId="{0E538474-DDB5-4731-B44D-3DC7F9D7CC33}" srcOrd="1" destOrd="0" presId="urn:microsoft.com/office/officeart/2005/8/layout/hierarchy5"/>
    <dgm:cxn modelId="{62D48BF6-2903-49AF-94B6-49D3626CD722}" type="presParOf" srcId="{71CF6E94-FEC1-42E2-8714-F9CA2178CCF1}" destId="{6F91661E-BE50-44D3-A07B-57BB46492D50}" srcOrd="2" destOrd="0" presId="urn:microsoft.com/office/officeart/2005/8/layout/hierarchy5"/>
    <dgm:cxn modelId="{F60B783D-C9C9-4961-9C4A-0E25BCE513E1}" type="presParOf" srcId="{6F91661E-BE50-44D3-A07B-57BB46492D50}" destId="{8F6915E8-4FE4-4401-9AE4-21ACB03C96A0}" srcOrd="0" destOrd="0" presId="urn:microsoft.com/office/officeart/2005/8/layout/hierarchy5"/>
    <dgm:cxn modelId="{8E550AE6-3A78-4B8D-B06A-76C2E2AABD7F}" type="presParOf" srcId="{71CF6E94-FEC1-42E2-8714-F9CA2178CCF1}" destId="{AA10F7CA-0017-4D4B-9559-F5171EB9821E}" srcOrd="3" destOrd="0" presId="urn:microsoft.com/office/officeart/2005/8/layout/hierarchy5"/>
    <dgm:cxn modelId="{CFA6A087-E4C4-4902-9236-F0FA6701F71C}" type="presParOf" srcId="{AA10F7CA-0017-4D4B-9559-F5171EB9821E}" destId="{4359E192-DD96-4453-B2E1-B45DD1B774DF}" srcOrd="0" destOrd="0" presId="urn:microsoft.com/office/officeart/2005/8/layout/hierarchy5"/>
    <dgm:cxn modelId="{B9C853C3-BC16-4C7D-881B-C741D2485AB0}" type="presParOf" srcId="{AA10F7CA-0017-4D4B-9559-F5171EB9821E}" destId="{ECF3F26D-906B-47EF-B38D-297D35F57EAB}" srcOrd="1" destOrd="0" presId="urn:microsoft.com/office/officeart/2005/8/layout/hierarchy5"/>
    <dgm:cxn modelId="{AA496637-7C55-431E-8335-4F99674641BE}" type="presParOf" srcId="{ECF3F26D-906B-47EF-B38D-297D35F57EAB}" destId="{A2FABA06-AB7C-433F-978D-A8646A049DA2}" srcOrd="0" destOrd="0" presId="urn:microsoft.com/office/officeart/2005/8/layout/hierarchy5"/>
    <dgm:cxn modelId="{FB57EF82-3F45-4636-986B-6ED3AE64A39E}" type="presParOf" srcId="{A2FABA06-AB7C-433F-978D-A8646A049DA2}" destId="{A27841BB-24E0-471C-8F0B-0A8ECA58305B}" srcOrd="0" destOrd="0" presId="urn:microsoft.com/office/officeart/2005/8/layout/hierarchy5"/>
    <dgm:cxn modelId="{9BE47D07-BC96-4340-B881-66E347ED7E81}" type="presParOf" srcId="{ECF3F26D-906B-47EF-B38D-297D35F57EAB}" destId="{7B40A814-C0F9-42F1-BC01-0F7F16227978}" srcOrd="1" destOrd="0" presId="urn:microsoft.com/office/officeart/2005/8/layout/hierarchy5"/>
    <dgm:cxn modelId="{A42DBBD0-B57C-4A0E-B80D-73397F54F9E5}" type="presParOf" srcId="{7B40A814-C0F9-42F1-BC01-0F7F16227978}" destId="{7E318FE6-EF43-4D64-A60B-F262A5AE2264}" srcOrd="0" destOrd="0" presId="urn:microsoft.com/office/officeart/2005/8/layout/hierarchy5"/>
    <dgm:cxn modelId="{B94A11FB-8A5C-44FD-9B2D-8C75AEF7B37F}" type="presParOf" srcId="{7B40A814-C0F9-42F1-BC01-0F7F16227978}" destId="{2305D800-3A6E-4AA5-B8C0-7C719D4B5583}" srcOrd="1" destOrd="0" presId="urn:microsoft.com/office/officeart/2005/8/layout/hierarchy5"/>
    <dgm:cxn modelId="{4F4FFAA8-2BE6-4FA1-9763-1A3B8760FDEE}" type="presParOf" srcId="{4161EC04-F4C2-4367-B516-0735F2DBE9D3}" destId="{D74954CD-C050-40D1-94C4-C24C7EE1C4A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A6DD25-45A4-447E-A0FF-1EC66664A56F}">
      <dsp:nvSpPr>
        <dsp:cNvPr id="0" name=""/>
        <dsp:cNvSpPr/>
      </dsp:nvSpPr>
      <dsp:spPr>
        <a:xfrm>
          <a:off x="2946" y="530198"/>
          <a:ext cx="1626319" cy="4318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smtClean="0">
              <a:latin typeface="Times New Roman" pitchFamily="18" charset="0"/>
              <a:cs typeface="Times New Roman" pitchFamily="18" charset="0"/>
            </a:rPr>
            <a:t>POTŘEBY</a:t>
          </a:r>
          <a:endParaRPr lang="cs-CZ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595" y="542847"/>
        <a:ext cx="1601021" cy="406554"/>
      </dsp:txXfrm>
    </dsp:sp>
    <dsp:sp modelId="{19296AD4-2CA6-4B41-B003-D138D19A4C41}">
      <dsp:nvSpPr>
        <dsp:cNvPr id="0" name=""/>
        <dsp:cNvSpPr/>
      </dsp:nvSpPr>
      <dsp:spPr>
        <a:xfrm rot="20094185">
          <a:off x="1595357" y="544738"/>
          <a:ext cx="718345" cy="98085"/>
        </a:xfrm>
        <a:custGeom>
          <a:avLst/>
          <a:gdLst/>
          <a:ahLst/>
          <a:cxnLst/>
          <a:rect l="0" t="0" r="0" b="0"/>
          <a:pathLst>
            <a:path>
              <a:moveTo>
                <a:pt x="0" y="49042"/>
              </a:moveTo>
              <a:lnTo>
                <a:pt x="718345" y="490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36571" y="575822"/>
        <a:ext cx="35917" cy="35917"/>
      </dsp:txXfrm>
    </dsp:sp>
    <dsp:sp modelId="{74E686FC-C9D2-4A05-8C83-1CBCA9BF1E86}">
      <dsp:nvSpPr>
        <dsp:cNvPr id="0" name=""/>
        <dsp:cNvSpPr/>
      </dsp:nvSpPr>
      <dsp:spPr>
        <a:xfrm>
          <a:off x="2279793" y="197624"/>
          <a:ext cx="1626319" cy="487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smtClean="0">
              <a:latin typeface="Times New Roman" pitchFamily="18" charset="0"/>
              <a:cs typeface="Times New Roman" pitchFamily="18" charset="0"/>
            </a:rPr>
            <a:t>primární</a:t>
          </a:r>
          <a:r>
            <a:rPr lang="cs-CZ" sz="1400" kern="1200" smtClean="0">
              <a:latin typeface="Times New Roman" pitchFamily="18" charset="0"/>
              <a:cs typeface="Times New Roman" pitchFamily="18" charset="0"/>
            </a:rPr>
            <a:t> (nezbytné)</a:t>
          </a:r>
          <a:endParaRPr lang="cs-CZ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94075" y="211906"/>
        <a:ext cx="1597755" cy="459063"/>
      </dsp:txXfrm>
    </dsp:sp>
    <dsp:sp modelId="{AC59E61D-5FB2-4166-B673-58495DD60FF0}">
      <dsp:nvSpPr>
        <dsp:cNvPr id="0" name=""/>
        <dsp:cNvSpPr/>
      </dsp:nvSpPr>
      <dsp:spPr>
        <a:xfrm>
          <a:off x="3906113" y="392395"/>
          <a:ext cx="650527" cy="98085"/>
        </a:xfrm>
        <a:custGeom>
          <a:avLst/>
          <a:gdLst/>
          <a:ahLst/>
          <a:cxnLst/>
          <a:rect l="0" t="0" r="0" b="0"/>
          <a:pathLst>
            <a:path>
              <a:moveTo>
                <a:pt x="0" y="49042"/>
              </a:moveTo>
              <a:lnTo>
                <a:pt x="650527" y="490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15113" y="425174"/>
        <a:ext cx="32526" cy="32526"/>
      </dsp:txXfrm>
    </dsp:sp>
    <dsp:sp modelId="{CBFCB834-A433-4211-B800-381B1C5BA08D}">
      <dsp:nvSpPr>
        <dsp:cNvPr id="0" name=""/>
        <dsp:cNvSpPr/>
      </dsp:nvSpPr>
      <dsp:spPr>
        <a:xfrm>
          <a:off x="4556641" y="207455"/>
          <a:ext cx="2459011" cy="467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latin typeface="Times New Roman" pitchFamily="18" charset="0"/>
              <a:cs typeface="Times New Roman" pitchFamily="18" charset="0"/>
            </a:rPr>
            <a:t>např. jídlo, pití, teplo, vzduch</a:t>
          </a:r>
          <a:endParaRPr lang="cs-CZ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70347" y="221161"/>
        <a:ext cx="2431599" cy="440553"/>
      </dsp:txXfrm>
    </dsp:sp>
    <dsp:sp modelId="{6F91661E-BE50-44D3-A07B-57BB46492D50}">
      <dsp:nvSpPr>
        <dsp:cNvPr id="0" name=""/>
        <dsp:cNvSpPr/>
      </dsp:nvSpPr>
      <dsp:spPr>
        <a:xfrm rot="1506309">
          <a:off x="1595333" y="849482"/>
          <a:ext cx="718393" cy="98085"/>
        </a:xfrm>
        <a:custGeom>
          <a:avLst/>
          <a:gdLst/>
          <a:ahLst/>
          <a:cxnLst/>
          <a:rect l="0" t="0" r="0" b="0"/>
          <a:pathLst>
            <a:path>
              <a:moveTo>
                <a:pt x="0" y="49042"/>
              </a:moveTo>
              <a:lnTo>
                <a:pt x="718393" y="490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36570" y="880565"/>
        <a:ext cx="35919" cy="35919"/>
      </dsp:txXfrm>
    </dsp:sp>
    <dsp:sp modelId="{4359E192-DD96-4453-B2E1-B45DD1B774DF}">
      <dsp:nvSpPr>
        <dsp:cNvPr id="0" name=""/>
        <dsp:cNvSpPr/>
      </dsp:nvSpPr>
      <dsp:spPr>
        <a:xfrm>
          <a:off x="2279793" y="807225"/>
          <a:ext cx="1626319" cy="487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smtClean="0">
              <a:latin typeface="Times New Roman" pitchFamily="18" charset="0"/>
              <a:cs typeface="Times New Roman" pitchFamily="18" charset="0"/>
            </a:rPr>
            <a:t>sekundární</a:t>
          </a:r>
          <a:r>
            <a:rPr lang="cs-CZ" sz="1400" kern="1200" smtClean="0">
              <a:latin typeface="Times New Roman" pitchFamily="18" charset="0"/>
              <a:cs typeface="Times New Roman" pitchFamily="18" charset="0"/>
            </a:rPr>
            <a:t> (zbytné)</a:t>
          </a:r>
          <a:endParaRPr lang="cs-CZ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94068" y="821500"/>
        <a:ext cx="1597769" cy="458849"/>
      </dsp:txXfrm>
    </dsp:sp>
    <dsp:sp modelId="{A2FABA06-AB7C-433F-978D-A8646A049DA2}">
      <dsp:nvSpPr>
        <dsp:cNvPr id="0" name=""/>
        <dsp:cNvSpPr/>
      </dsp:nvSpPr>
      <dsp:spPr>
        <a:xfrm>
          <a:off x="3906113" y="1001882"/>
          <a:ext cx="650527" cy="98085"/>
        </a:xfrm>
        <a:custGeom>
          <a:avLst/>
          <a:gdLst/>
          <a:ahLst/>
          <a:cxnLst/>
          <a:rect l="0" t="0" r="0" b="0"/>
          <a:pathLst>
            <a:path>
              <a:moveTo>
                <a:pt x="0" y="49042"/>
              </a:moveTo>
              <a:lnTo>
                <a:pt x="650527" y="490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15113" y="1034662"/>
        <a:ext cx="32526" cy="32526"/>
      </dsp:txXfrm>
    </dsp:sp>
    <dsp:sp modelId="{7E318FE6-EF43-4D64-A60B-F262A5AE2264}">
      <dsp:nvSpPr>
        <dsp:cNvPr id="0" name=""/>
        <dsp:cNvSpPr/>
      </dsp:nvSpPr>
      <dsp:spPr>
        <a:xfrm>
          <a:off x="4556641" y="822692"/>
          <a:ext cx="2497197" cy="4564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>
              <a:latin typeface="Times New Roman" pitchFamily="18" charset="0"/>
              <a:cs typeface="Times New Roman" pitchFamily="18" charset="0"/>
            </a:rPr>
            <a:t>např. koberec, mobil</a:t>
          </a:r>
          <a:endParaRPr lang="cs-CZ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70010" y="836061"/>
        <a:ext cx="2470459" cy="429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10.5.2012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10.5.2012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10.5.2012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10.5.2012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10.5.2012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10.5.2012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t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wm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11" Type="http://schemas.openxmlformats.org/officeDocument/2006/relationships/image" Target="../media/image10.png"/><Relationship Id="rId5" Type="http://schemas.openxmlformats.org/officeDocument/2006/relationships/image" Target="../media/image4.wmf"/><Relationship Id="rId15" Type="http://schemas.openxmlformats.org/officeDocument/2006/relationships/image" Target="../media/image14.jpeg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15.jpe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11" Type="http://schemas.microsoft.com/office/2007/relationships/diagramDrawing" Target="../diagrams/drawing1.xml"/><Relationship Id="rId5" Type="http://schemas.openxmlformats.org/officeDocument/2006/relationships/image" Target="../media/image17.jpeg"/><Relationship Id="rId10" Type="http://schemas.openxmlformats.org/officeDocument/2006/relationships/diagramColors" Target="../diagrams/colors1.xml"/><Relationship Id="rId4" Type="http://schemas.openxmlformats.org/officeDocument/2006/relationships/image" Target="../media/image16.jpeg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9" Type="http://schemas.openxmlformats.org/officeDocument/2006/relationships/hyperlink" Target="http://cs.wikipedia.org/wiki/Du%C5%A1evn%C3%AD_vlastnictv%C3%A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4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Eva Zralá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5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27947"/>
            <a:ext cx="3043260" cy="61555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5496" y="483518"/>
            <a:ext cx="388843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12.1 Majetek a vlastnictví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131590"/>
            <a:ext cx="2520281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Často říkáme, že něco potřebujeme.</a:t>
            </a:r>
          </a:p>
        </p:txBody>
      </p:sp>
      <p:pic>
        <p:nvPicPr>
          <p:cNvPr id="1026" name="Picture 2" descr="C:\Users\Evik\AppData\Local\Microsoft\Windows\Temporary Internet Files\Content.IE5\QS3J2T8I\MC90044006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343" y="1408589"/>
            <a:ext cx="946621" cy="6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vik\AppData\Local\Microsoft\Windows\Temporary Internet Files\Content.IE5\NAJR7BWP\MC90021535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998" y="1634378"/>
            <a:ext cx="1856999" cy="596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Evik\AppData\Local\Microsoft\Windows\Temporary Internet Files\Content.IE5\NOT8YG10\MC90011347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30" y="1149968"/>
            <a:ext cx="836252" cy="1707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Evik\AppData\Local\Microsoft\Windows\Temporary Internet Files\Content.IE5\QS3J2T8I\MP900433159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527" y="523534"/>
            <a:ext cx="1944216" cy="1290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Evik\AppData\Local\Microsoft\Windows\Temporary Internet Files\Content.IE5\NAJR7BWP\MC900441332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271" y="2383941"/>
            <a:ext cx="899485" cy="899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Evik\AppData\Local\Microsoft\Windows\Temporary Internet Files\Content.IE5\NOT8YG10\MC900441736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954" y="1420448"/>
            <a:ext cx="1231565" cy="1231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381410" y="3633370"/>
            <a:ext cx="3231978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Ale potřebujeme všechny tyto věci doopravdy?</a:t>
            </a:r>
          </a:p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Nebo je někdy prostě jen chceme?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012160" y="3662903"/>
            <a:ext cx="2160240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Bez čeho bychom se obešli?</a:t>
            </a:r>
          </a:p>
        </p:txBody>
      </p:sp>
      <p:pic>
        <p:nvPicPr>
          <p:cNvPr id="1032" name="Picture 8" descr="C:\Users\Evik\AppData\Local\Microsoft\Windows\Temporary Internet Files\Content.IE5\QS3J2T8I\MC900112782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761736"/>
            <a:ext cx="1298218" cy="69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Evik\AppData\Local\Microsoft\Windows\Temporary Internet Files\Content.IE5\ZY1Y0YOF\MC900441753[1]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714" y="2369630"/>
            <a:ext cx="1083568" cy="108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5585455" y="4042073"/>
            <a:ext cx="3240360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Co naopak k životu nezbytně potřebujeme?</a:t>
            </a:r>
          </a:p>
        </p:txBody>
      </p:sp>
      <p:pic>
        <p:nvPicPr>
          <p:cNvPr id="1034" name="Picture 10" descr="C:\Users\Evik\AppData\Local\Microsoft\Windows\Temporary Internet Files\Content.IE5\NAJR7BWP\MC90021674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867" y="602706"/>
            <a:ext cx="1604147" cy="68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Evik\AppData\Local\Microsoft\Windows\Temporary Internet Files\Content.IE5\QS3J2T8I\MC900412400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986" y="2182957"/>
            <a:ext cx="1069699" cy="117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Evik\AppData\Local\Microsoft\Windows\Temporary Internet Files\Content.IE5\QS3J2T8I\MP900422279[1]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947" y="2231000"/>
            <a:ext cx="1118052" cy="11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Evik\AppData\Local\Microsoft\Windows\Temporary Internet Files\Content.IE5\QS3J2T8I\MP900315572[1]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682" y="3599583"/>
            <a:ext cx="1038226" cy="74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6" grpId="0" animBg="1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92291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707939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Eva Zralá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9.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Vlastnictví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majetek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hmotný, majetek duševní.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druhy majetku, vznik a zánik vlastnictví, způsoby ochrany majetku.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5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5496" y="508636"/>
            <a:ext cx="6624736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12.2 Co již víme o potřebách a majetku?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7" y="3046189"/>
            <a:ext cx="2232249" cy="461665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Většinu potřeb uspokojujeme prostřednictvím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peněz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48865" y="4414341"/>
            <a:ext cx="4683175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Vlastnictví peněz a majetku nám umožňuje zajišťovat především naše životní potřeby, ale pomáhá nám také plnit si řadu přání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724129" y="2667997"/>
            <a:ext cx="2664296" cy="702766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Které potřeby pomocí peněz uspokojit nelze?</a:t>
            </a:r>
          </a:p>
        </p:txBody>
      </p:sp>
      <p:pic>
        <p:nvPicPr>
          <p:cNvPr id="2050" name="Picture 2" descr="C:\Users\Evik\AppData\Local\Microsoft\Windows\Temporary Internet Files\Content.IE5\NAJR7BWP\MP90031683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307" y="3502154"/>
            <a:ext cx="750622" cy="1131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Evik\AppData\Local\Microsoft\Windows\Temporary Internet Files\Content.IE5\QS3J2T8I\MP90043046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911" y="3639694"/>
            <a:ext cx="987036" cy="987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Evik\AppData\Local\Microsoft\Windows\Temporary Internet Files\Content.IE5\ZY1Y0YOF\MP900427619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579862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1619672" y="3867894"/>
            <a:ext cx="1546634" cy="40011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MAJETEK</a:t>
            </a:r>
          </a:p>
        </p:txBody>
      </p:sp>
      <p:pic>
        <p:nvPicPr>
          <p:cNvPr id="2054" name="Picture 6" descr="C:\Users\Evik\AppData\Local\Microsoft\Windows\Temporary Internet Files\Content.IE5\NAJR7BWP\MP900423684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74822"/>
            <a:ext cx="645048" cy="64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2" name="Diagram 31"/>
          <p:cNvGraphicFramePr/>
          <p:nvPr>
            <p:extLst>
              <p:ext uri="{D42A27DB-BD31-4B8C-83A1-F6EECF244321}">
                <p14:modId xmlns:p14="http://schemas.microsoft.com/office/powerpoint/2010/main" val="3247404246"/>
              </p:ext>
            </p:extLst>
          </p:nvPr>
        </p:nvGraphicFramePr>
        <p:xfrm>
          <a:off x="539551" y="987574"/>
          <a:ext cx="7056785" cy="149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Šipka dolů 1"/>
          <p:cNvSpPr/>
          <p:nvPr/>
        </p:nvSpPr>
        <p:spPr>
          <a:xfrm>
            <a:off x="1115616" y="2016133"/>
            <a:ext cx="360040" cy="915657"/>
          </a:xfrm>
          <a:prstGeom prst="downArrow">
            <a:avLst>
              <a:gd name="adj1" fmla="val 34126"/>
              <a:gd name="adj2" fmla="val 6058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hnutá šipka doleva 2"/>
          <p:cNvSpPr/>
          <p:nvPr/>
        </p:nvSpPr>
        <p:spPr>
          <a:xfrm>
            <a:off x="3275856" y="3369354"/>
            <a:ext cx="648072" cy="858580"/>
          </a:xfrm>
          <a:prstGeom prst="curvedLeftArrow">
            <a:avLst>
              <a:gd name="adj1" fmla="val 19025"/>
              <a:gd name="adj2" fmla="val 50000"/>
              <a:gd name="adj3" fmla="val 25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4" grpId="0" animBg="1"/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0290" y="492443"/>
            <a:ext cx="6783958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030156" y="2067694"/>
            <a:ext cx="1258602" cy="3385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MAJETEK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258494" y="2929461"/>
            <a:ext cx="1080119" cy="307777"/>
          </a:xfrm>
          <a:prstGeom prst="wedgeRectCallout">
            <a:avLst>
              <a:gd name="adj1" fmla="val 111574"/>
              <a:gd name="adj2" fmla="val -20128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hmotný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351313" y="2973158"/>
            <a:ext cx="1080119" cy="492443"/>
          </a:xfrm>
          <a:prstGeom prst="wedgeRectCallout">
            <a:avLst>
              <a:gd name="adj1" fmla="val -233849"/>
              <a:gd name="adj2" fmla="val -14805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duševní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(nehmotný)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95536" y="3802313"/>
            <a:ext cx="2082066" cy="461665"/>
          </a:xfrm>
          <a:prstGeom prst="wedgeRectCallout">
            <a:avLst>
              <a:gd name="adj1" fmla="val 42509"/>
              <a:gd name="adj2" fmla="val -147257"/>
            </a:avLst>
          </a:prstGeom>
          <a:blipFill>
            <a:blip r:embed="rId3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movitý</a:t>
            </a:r>
          </a:p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(věci, které lze přemisťovat)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050582" y="3802312"/>
            <a:ext cx="3168352" cy="461665"/>
          </a:xfrm>
          <a:prstGeom prst="wedgeRectCallout">
            <a:avLst>
              <a:gd name="adj1" fmla="val -45011"/>
              <a:gd name="adj2" fmla="val -143818"/>
            </a:avLst>
          </a:prstGeom>
          <a:blipFill>
            <a:blip r:embed="rId3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nemovitý</a:t>
            </a:r>
          </a:p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(předměty spojené se zemí pevným základem)</a:t>
            </a:r>
          </a:p>
        </p:txBody>
      </p:sp>
      <p:pic>
        <p:nvPicPr>
          <p:cNvPr id="13" name="obrázek 1" descr="C:\Users\Evik\AppData\Local\Microsoft\Windows\Temporary Internet Files\Content.IE5\PF5R84BZ\MCj04382470000[1].wm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8758" y="4358621"/>
            <a:ext cx="714152" cy="733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obrázek 4" descr="C:\Users\Evik\AppData\Local\Microsoft\Windows\Temporary Internet Files\Content.IE5\PF5R84BZ\MCj04296190000[1]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401394"/>
            <a:ext cx="895432" cy="608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 descr="C:\Users\Evik\AppData\Local\Microsoft\Windows\Temporary Internet Files\Content.IE5\NOT8YG10\MC90044152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003" y="4160167"/>
            <a:ext cx="903288" cy="93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154038" y="1166448"/>
            <a:ext cx="6074146" cy="7386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VLASTNICTVÍ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= oprávnění vlastníka nakládat se svým majetkem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!!! vlastník však nesmí užíváním svého majetku poškozovat práva druhých !!!</a:t>
            </a:r>
          </a:p>
        </p:txBody>
      </p:sp>
      <p:pic>
        <p:nvPicPr>
          <p:cNvPr id="2051" name="Picture 3" descr="C:\Users\Evik\AppData\Local\Microsoft\Windows\Temporary Internet Files\Content.IE5\NOT8YG10\MC90001339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091" y="4152177"/>
            <a:ext cx="687403" cy="86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7351313" y="3664967"/>
            <a:ext cx="1472668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duchovní výtvory (myšlenky, nápady)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7194228" y="915566"/>
            <a:ext cx="1554236" cy="12311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typy vlastnictví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soukromé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obecní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družstevní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státní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církevní</a:t>
            </a:r>
          </a:p>
        </p:txBody>
      </p:sp>
      <p:pic>
        <p:nvPicPr>
          <p:cNvPr id="2053" name="Picture 5" descr="C:\Users\Evik\AppData\Local\Microsoft\Windows\Temporary Internet Files\Content.IE5\QS3J2T8I\MP900145038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976" y="4371950"/>
            <a:ext cx="1008032" cy="66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226046" y="2033141"/>
            <a:ext cx="1825674" cy="67710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vlastníkem může být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fyzická osoba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právnická osoba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6" grpId="0" animBg="1"/>
      <p:bldP spid="18" grpId="0" animBg="1"/>
      <p:bldP spid="19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4627" y="492443"/>
            <a:ext cx="4063317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12.4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44007" y="763343"/>
            <a:ext cx="4191637" cy="64633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Ochrana vlastnictví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vlastnictví je chráněno zákonem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při neoprávněném omezení vlastnického práva: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48149" y="2750752"/>
            <a:ext cx="2808312" cy="64633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1200" b="1" u="sng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 smtClean="0"/>
              <a:t>Ochrana duševního vlastnictví</a:t>
            </a:r>
            <a:endParaRPr lang="cs-CZ" u="none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cs-CZ" b="0" u="none" dirty="0" smtClean="0"/>
              <a:t>autorská práva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b="0" u="none" dirty="0" smtClean="0"/>
              <a:t>práva průmyslového vlastnictví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04760" y="4524507"/>
            <a:ext cx="2113883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Hospodaření s penězi a majetkem -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viz DUM VKO13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265" y="1155397"/>
            <a:ext cx="3839663" cy="120032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Vznik vlastnictví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1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koupě		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darování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dědictví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výhra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rozhodnutí státního orgánu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177672" y="1164689"/>
            <a:ext cx="2034288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Zánik </a:t>
            </a: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vlastnictví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prodej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darování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exekuce</a:t>
            </a:r>
          </a:p>
        </p:txBody>
      </p:sp>
      <p:pic>
        <p:nvPicPr>
          <p:cNvPr id="3076" name="Picture 4" descr="C:\Users\Evik\AppData\Local\Microsoft\Windows\Temporary Internet Files\Content.IE5\NAJR7BWP\MC9004238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7614"/>
            <a:ext cx="690646" cy="7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Evik\AppData\Local\Microsoft\Windows\Temporary Internet Files\Content.IE5\NAJR7BWP\MC90042384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064" y="1419622"/>
            <a:ext cx="716856" cy="69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Evik\AppData\Local\Microsoft\Windows\Temporary Internet Files\Content.IE5\NAJR7BWP\MC90034409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100" y="4180139"/>
            <a:ext cx="1411404" cy="89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Evik\AppData\Local\Microsoft\Windows\Temporary Internet Files\Content.IE5\ZY1Y0YOF\MC90018615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854265"/>
            <a:ext cx="638674" cy="108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Evik\AppData\Local\Microsoft\Windows\Temporary Internet Files\Content.IE5\QS3J2T8I\MC90028693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957" y="788678"/>
            <a:ext cx="735253" cy="63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Šipka dolů 1"/>
          <p:cNvSpPr/>
          <p:nvPr/>
        </p:nvSpPr>
        <p:spPr>
          <a:xfrm>
            <a:off x="7740352" y="1325588"/>
            <a:ext cx="288032" cy="2902346"/>
          </a:xfrm>
          <a:prstGeom prst="downArrow">
            <a:avLst>
              <a:gd name="adj1" fmla="val 23545"/>
              <a:gd name="adj2" fmla="val 46693"/>
            </a:avLst>
          </a:prstGeom>
          <a:ln w="19050"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6553944" y="4371950"/>
            <a:ext cx="1474440" cy="306467"/>
          </a:xfrm>
          <a:prstGeom prst="round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rozhoduje soud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283352" y="3149684"/>
            <a:ext cx="2457000" cy="461665"/>
          </a:xfrm>
          <a:prstGeom prst="homePlate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příslušný orgán státní správy </a:t>
            </a:r>
          </a:p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(např. policie)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932040" y="2182093"/>
            <a:ext cx="2791172" cy="461665"/>
          </a:xfrm>
          <a:prstGeom prst="homePlate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my sami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(při bezprostředním ohrožení)</a:t>
            </a:r>
          </a:p>
          <a:p>
            <a:pPr algn="ctr"/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POZOR na nepřiměřenou obranu!!!</a:t>
            </a:r>
          </a:p>
        </p:txBody>
      </p:sp>
      <p:pic>
        <p:nvPicPr>
          <p:cNvPr id="3081" name="Picture 9" descr="C:\Users\Evik\AppData\Local\Microsoft\Windows\Temporary Internet Files\Content.IE5\NAJR7BWP\MC90039809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180" y="1694405"/>
            <a:ext cx="981379" cy="9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4890345" y="1707654"/>
            <a:ext cx="2057919" cy="276999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předběžně může zakročit také:</a:t>
            </a:r>
          </a:p>
        </p:txBody>
      </p:sp>
      <p:sp>
        <p:nvSpPr>
          <p:cNvPr id="3" name="Zahnutá šipka doprava 2"/>
          <p:cNvSpPr/>
          <p:nvPr/>
        </p:nvSpPr>
        <p:spPr>
          <a:xfrm>
            <a:off x="3923928" y="1779662"/>
            <a:ext cx="1008111" cy="1765196"/>
          </a:xfrm>
          <a:prstGeom prst="curvedRightArrow">
            <a:avLst>
              <a:gd name="adj1" fmla="val 10979"/>
              <a:gd name="adj2" fmla="val 35098"/>
              <a:gd name="adj3" fmla="val 25000"/>
            </a:avLst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1200" b="1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Zahnutá šipka dolů 12"/>
          <p:cNvSpPr/>
          <p:nvPr/>
        </p:nvSpPr>
        <p:spPr>
          <a:xfrm rot="1601620">
            <a:off x="6921378" y="1617681"/>
            <a:ext cx="915222" cy="429808"/>
          </a:xfrm>
          <a:prstGeom prst="curvedDownArrow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1200" b="1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04760" y="3867894"/>
            <a:ext cx="2196245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Porušování práv k duševnímu vlastnictví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- viz DUM VKO21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lačítko akce: Informace 13">
            <a:hlinkClick r:id="rId9" highlightClick="1"/>
          </p:cNvPr>
          <p:cNvSpPr/>
          <p:nvPr/>
        </p:nvSpPr>
        <p:spPr>
          <a:xfrm>
            <a:off x="2501005" y="2893897"/>
            <a:ext cx="356669" cy="360040"/>
          </a:xfrm>
          <a:prstGeom prst="actionButtonInformation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2929682" y="4011910"/>
            <a:ext cx="3370510" cy="1015663"/>
          </a:xfrm>
          <a:prstGeom prst="rect">
            <a:avLst/>
          </a:prstGeom>
          <a:solidFill>
            <a:schemeClr val="bg1"/>
          </a:solidFill>
          <a:ln w="28575">
            <a:solidFill>
              <a:srgbClr val="512373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Jak předcházet případným škodám na majetku?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pojištění majetku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(pro případ odcizení, poškození, zničení živlem, …)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pojištění odpovědnosti za škodu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(pokud my sami způsobíme někomu škodu na majetku)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/>
      <p:bldP spid="2" grpId="0" animBg="1"/>
      <p:bldP spid="19" grpId="0" animBg="1"/>
      <p:bldP spid="20" grpId="0" animBg="1"/>
      <p:bldP spid="21" grpId="0" animBg="1"/>
      <p:bldP spid="23" grpId="0" animBg="1"/>
      <p:bldP spid="3" grpId="0" animBg="1"/>
      <p:bldP spid="13" grpId="0" animBg="1"/>
      <p:bldP spid="27" grpId="0" animBg="1"/>
      <p:bldP spid="14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395536" y="16356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5496" y="483518"/>
            <a:ext cx="381642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12.5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220072" y="1214045"/>
            <a:ext cx="3816424" cy="387798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	Přečti si následující příběh a urči, kdo je 	vlastníkem podtržených předmětů.</a:t>
            </a:r>
          </a:p>
          <a:p>
            <a:pPr algn="just"/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Obec Bělice pronajala firmě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Vlnex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s.r.o.,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louku zvanou „U lesa“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na které chtěla firma pást svoje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ovce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Dohodnuté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nájemné ve výši 10 000 Kč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měsíčně posílá firma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Vlnex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již tři měsíce na účet městečka Bělice u banky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Portmon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a.s.  Aby ovce neutíkaly, firma vybudovala na svoje náklady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oplocení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Toto oplocení ale zasahovalo až na sousední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louku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zaměstnance telekomunikační firmy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Totel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a.s.,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pany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Vomáčky, zvanou „V dolíku“, na území státního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lesa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o nějž pečuje firma Lesana, s.r.o., a také na okraj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cesty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patřící společně panu Vomáčkovi a panu Knedlíkovi. Když to pan Vomáčka zjistil, rozzlobil se a po cestě projel služebním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autem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schválně při kraji tak, aby porazil kůly oplocení zasahující na cestu.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66006" y="1029379"/>
            <a:ext cx="4405994" cy="40626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	Přečti si následující příběh a u podtržených	výrazů rozhodni, zda se jedná o vlastnictví 	hmotné či duševní.</a:t>
            </a:r>
          </a:p>
          <a:p>
            <a:pPr algn="just"/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Adam složil písničku. Od svého kamaráda Cyrila si půjčil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elektronické </a:t>
            </a:r>
            <a:r>
              <a:rPr lang="cs-CZ" sz="1400" u="sng" dirty="0" err="1" smtClean="0">
                <a:latin typeface="Times New Roman" pitchFamily="18" charset="0"/>
                <a:cs typeface="Times New Roman" pitchFamily="18" charset="0"/>
              </a:rPr>
              <a:t>piáno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a od kamaráda Dominika si na </a:t>
            </a:r>
            <a:r>
              <a:rPr lang="cs-CZ" sz="1400" u="sng" dirty="0" err="1" smtClean="0">
                <a:latin typeface="Times New Roman" pitchFamily="18" charset="0"/>
                <a:cs typeface="Times New Roman" pitchFamily="18" charset="0"/>
              </a:rPr>
              <a:t>flash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 disku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půjčil a „načerno“ přehrál do svého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počítače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vhodný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vypalovací software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z produkce firmy používající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značku </a:t>
            </a:r>
            <a:r>
              <a:rPr lang="cs-CZ" sz="1400" u="sng" dirty="0" err="1" smtClean="0">
                <a:latin typeface="Times New Roman" pitchFamily="18" charset="0"/>
                <a:cs typeface="Times New Roman" pitchFamily="18" charset="0"/>
              </a:rPr>
              <a:t>AlfaSoft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za který by dal Adam v místním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obchodě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spoustu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peněz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Doma propojil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piáno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s počítačem,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písničku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nahrál do paměti počítače a poslal ji spolužačce Báře, jejíž otec pronajímal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nahrávací studio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profesionálním hudebním skupinám. Bářin otec zjistil, že písnička je velmi povedená, a bez Adamova souhlasu ji nabídl skupině vystupující pod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názvem </a:t>
            </a:r>
            <a:r>
              <a:rPr lang="cs-CZ" sz="1400" u="sng" dirty="0" err="1" smtClean="0">
                <a:latin typeface="Times New Roman" pitchFamily="18" charset="0"/>
                <a:cs typeface="Times New Roman" pitchFamily="18" charset="0"/>
              </a:rPr>
              <a:t>BerKdeBer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Skupina písničku vydala na CD, které mělo velký úspěch, mimo jiné i proto, že skupina na jeho obal umístila z jakéhosi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časopisu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okopírovanou 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fotografii exotické krásky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Evik\AppData\Local\Microsoft\Windows\Temporary Internet Files\Content.IE5\ZY1Y0YOF\MC90035384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954" y="658892"/>
            <a:ext cx="1472222" cy="104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Evik\AppData\Local\Microsoft\Windows\Temporary Internet Files\Content.IE5\NOT8YG10\MP9004387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14" y="1121750"/>
            <a:ext cx="877602" cy="585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5496" y="483518"/>
            <a:ext cx="4032448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12.6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5556" y="1059582"/>
            <a:ext cx="3204356" cy="1991856"/>
          </a:xfrm>
          <a:prstGeom prst="flowChartInternalStorag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cs-CZ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Okresní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soud v 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Šumperku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odsoudil třiatřicetiletého muže, který použil k obraně svého majetku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legálně drženou střelnou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zbraň. Touto zbraní způsobil smrtelné zranění čtyřicetiletému pachateli, který se mu snažil v noci na autobusovém nádraží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nenápadně ukrást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kufřík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cs-CZ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716016" y="4138526"/>
            <a:ext cx="2384992" cy="830997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Zjisti význam následujících pojmů. Připrav si krátký referát.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spoluvlastnictví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společné jmění manželů</a:t>
            </a:r>
          </a:p>
        </p:txBody>
      </p:sp>
      <p:pic>
        <p:nvPicPr>
          <p:cNvPr id="5122" name="Picture 2" descr="C:\Users\Evik\AppData\Local\Microsoft\Windows\Temporary Internet Files\Content.IE5\QS3J2T8I\MC9002506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435846"/>
            <a:ext cx="1701121" cy="156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971600" y="3219822"/>
            <a:ext cx="2808312" cy="1782187"/>
          </a:xfrm>
          <a:prstGeom prst="flowChartInternalStorag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just">
              <a:defRPr sz="1200" i="1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cs-CZ" dirty="0" smtClean="0"/>
          </a:p>
          <a:p>
            <a:r>
              <a:rPr lang="cs-CZ" dirty="0" smtClean="0"/>
              <a:t>Okresní </a:t>
            </a:r>
            <a:r>
              <a:rPr lang="cs-CZ" dirty="0"/>
              <a:t>soud v </a:t>
            </a:r>
            <a:r>
              <a:rPr lang="cs-CZ" dirty="0" smtClean="0"/>
              <a:t>Třebíči </a:t>
            </a:r>
            <a:r>
              <a:rPr lang="cs-CZ" dirty="0"/>
              <a:t>zprostil viny muže, který v sebeobraně použil legálně drženou pistoli a zastřelil jí jednoho ze skupiny tří pachatelů, kteří se ozbrojeni noži a tyčemi vloupali do jeho </a:t>
            </a:r>
            <a:r>
              <a:rPr lang="cs-CZ" dirty="0" smtClean="0"/>
              <a:t>domu.</a:t>
            </a:r>
          </a:p>
          <a:p>
            <a:endParaRPr lang="cs-CZ" dirty="0"/>
          </a:p>
        </p:txBody>
      </p:sp>
      <p:pic>
        <p:nvPicPr>
          <p:cNvPr id="5123" name="Picture 3" descr="C:\Users\Evik\AppData\Local\Microsoft\Windows\Temporary Internet Files\Content.IE5\QS3J2T8I\MC90044203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787773"/>
            <a:ext cx="1160046" cy="132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 flipH="1">
            <a:off x="4067944" y="2374751"/>
            <a:ext cx="4464496" cy="917079"/>
          </a:xfrm>
          <a:prstGeom prst="striped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Porovnej oba novinové články a vysvětli, proč v jednom případě soud muže odsoudil a ve druhém případě osvobodil.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275932"/>
              </p:ext>
            </p:extLst>
          </p:nvPr>
        </p:nvGraphicFramePr>
        <p:xfrm>
          <a:off x="4499992" y="747886"/>
          <a:ext cx="4104456" cy="146382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52228"/>
                <a:gridCol w="2052228"/>
              </a:tblGrid>
              <a:tr h="34352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případ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ze Šumperka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případ z Třebíče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304"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4" name="Picture 4" descr="C:\Users\Evik\AppData\Local\Microsoft\Windows\Temporary Internet Files\Content.IE5\QS3J2T8I\MC90029088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63638"/>
            <a:ext cx="686360" cy="62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Evik\AppData\Local\Microsoft\Windows\Temporary Internet Files\Content.IE5\ZY1Y0YOF\MC90032458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308522"/>
            <a:ext cx="401879" cy="87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85090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12.7 CLIL (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Property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Civics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1203598"/>
            <a:ext cx="2808312" cy="738664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property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		majetek</a:t>
            </a:r>
          </a:p>
          <a:p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ownership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		vlastnictví</a:t>
            </a:r>
          </a:p>
          <a:p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owner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		vlastník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148064" y="562834"/>
            <a:ext cx="2520280" cy="702766"/>
          </a:xfrm>
          <a:prstGeom prst="cloud">
            <a:avLst/>
          </a:prstGeom>
          <a:ln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OWNERSHIP    </a:t>
            </a:r>
          </a:p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OF PROPERTY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355976" y="1572930"/>
            <a:ext cx="792088" cy="306467"/>
          </a:xfrm>
          <a:prstGeom prst="wedgeRoundRectCallout">
            <a:avLst>
              <a:gd name="adj1" fmla="val 64924"/>
              <a:gd name="adj2" fmla="val -132683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private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246186" y="1730211"/>
            <a:ext cx="900100" cy="306467"/>
          </a:xfrm>
          <a:prstGeom prst="wedgeRoundRectCallout">
            <a:avLst>
              <a:gd name="adj1" fmla="val -18867"/>
              <a:gd name="adj2" fmla="val -166871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collective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717153" y="1482561"/>
            <a:ext cx="900100" cy="306467"/>
          </a:xfrm>
          <a:prstGeom prst="wedgeRoundRectCallout">
            <a:avLst>
              <a:gd name="adj1" fmla="val -67546"/>
              <a:gd name="adj2" fmla="val -154439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common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843808" y="2355726"/>
            <a:ext cx="2520280" cy="702766"/>
          </a:xfrm>
          <a:prstGeom prst="cloud">
            <a:avLst/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TYPES   </a:t>
            </a:r>
          </a:p>
          <a:p>
            <a:pPr algn="ctr"/>
            <a:r>
              <a:rPr lang="cs-CZ" sz="1200" b="1" smtClean="0">
                <a:latin typeface="Times New Roman" pitchFamily="18" charset="0"/>
                <a:cs typeface="Times New Roman" pitchFamily="18" charset="0"/>
              </a:rPr>
              <a:t>OF PROPERTY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83568" y="3396928"/>
            <a:ext cx="1116124" cy="421660"/>
          </a:xfrm>
          <a:prstGeom prst="cloudCallout">
            <a:avLst>
              <a:gd name="adj1" fmla="val 135583"/>
              <a:gd name="adj2" fmla="val -150291"/>
            </a:avLst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objects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701827" y="3507854"/>
            <a:ext cx="1308298" cy="421660"/>
          </a:xfrm>
          <a:prstGeom prst="cloudCallout">
            <a:avLst>
              <a:gd name="adj1" fmla="val -15769"/>
              <a:gd name="adj2" fmla="val -132639"/>
            </a:avLst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land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real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055500" y="3234885"/>
            <a:ext cx="2404932" cy="421660"/>
          </a:xfrm>
          <a:prstGeom prst="cloudCallout">
            <a:avLst>
              <a:gd name="adj1" fmla="val -76693"/>
              <a:gd name="adj2" fmla="val -134479"/>
            </a:avLst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intellectual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property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18" y="4155926"/>
            <a:ext cx="1241630" cy="77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Evik\AppData\Local\Microsoft\Windows\Temporary Internet Files\Content.IE5\NOT8YG10\MC90003640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796731"/>
            <a:ext cx="747405" cy="117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Evik\AppData\Local\Microsoft\Windows\Temporary Internet Files\Content.IE5\NOT8YG10\MC90023029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463" y="4079469"/>
            <a:ext cx="1733113" cy="1013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Evik\AppData\Local\Microsoft\Windows\Temporary Internet Files\Content.IE5\ZY1Y0YOF\MC90042982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594245"/>
            <a:ext cx="1160140" cy="1417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7452320" y="124540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665577"/>
              </p:ext>
            </p:extLst>
          </p:nvPr>
        </p:nvGraphicFramePr>
        <p:xfrm>
          <a:off x="251520" y="1131590"/>
          <a:ext cx="7200800" cy="35356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3168352"/>
                <a:gridCol w="4032448"/>
              </a:tblGrid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 Jakým 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typem majetku je </a:t>
                      </a:r>
                      <a:r>
                        <a:rPr lang="cs-CZ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garáž</a:t>
                      </a:r>
                      <a:r>
                        <a:rPr lang="cs-CZ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majetek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nehmotný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majetek hmotný movitý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majetek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hmotný nemovitý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majetek duševní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 Pan 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Novák pronajímá jeden za svých bytů v Příčné ulici v Opatovicích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studentce Aleně Váchové. Kdo je vlastníkem bytu?</a:t>
                      </a: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pan Novák 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obec Opatovice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Alena Váchová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stát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 Vyber 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příklad duševního vlastnictví: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flash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disk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antivirový program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notebook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„čisté“ CD 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4. Ve 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kterém případě </a:t>
                      </a:r>
                      <a:r>
                        <a:rPr lang="cs-CZ" sz="16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nedojde</a:t>
                      </a:r>
                      <a:r>
                        <a:rPr lang="cs-CZ" sz="16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k zániku</a:t>
                      </a:r>
                      <a:r>
                        <a:rPr lang="cs-CZ" sz="1600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vlastnictví (vlastnického práva)?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prodej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darování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exekuce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krádež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884368" y="1515437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ctrTitle"/>
          </p:nvPr>
        </p:nvSpPr>
        <p:spPr>
          <a:xfrm>
            <a:off x="35496" y="526376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stenec 1"/>
          <p:cNvSpPr/>
          <p:nvPr/>
        </p:nvSpPr>
        <p:spPr>
          <a:xfrm>
            <a:off x="1331640" y="4227934"/>
            <a:ext cx="360040" cy="360040"/>
          </a:xfrm>
          <a:prstGeom prst="donut">
            <a:avLst>
              <a:gd name="adj" fmla="val 40593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6147" name="Picture 3" descr="C:\Users\Evik\AppData\Local\Microsoft\Windows\Temporary Internet Files\Content.IE5\QS3J2T8I\MC9000555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527" y="3003798"/>
            <a:ext cx="1187953" cy="1747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85090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1203598"/>
            <a:ext cx="8712968" cy="1224136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Janošková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Dagmar a kol.: Občanská výchova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 blokem Rodinná výchova pro základní školy a víceletá gymnázia, 1. vydání, Plzeň, FRAUS,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2004,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80-7238-325-6      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 a 3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Skořepa Michal, Skořepová Eva: Finanční a ekonomická gramotnost pro základní školy a víceletá gymnázia - Manuál pro učitele, 1.vydání, Praha,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Scientia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2008, ISBN 978-80-86960-40-1 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5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5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10353</TotalTime>
  <Words>964</Words>
  <Application>Microsoft Office PowerPoint</Application>
  <PresentationFormat>Předvádění na obrazovce (16:9)</PresentationFormat>
  <Paragraphs>177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12.8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244</cp:revision>
  <dcterms:created xsi:type="dcterms:W3CDTF">2010-10-18T18:21:56Z</dcterms:created>
  <dcterms:modified xsi:type="dcterms:W3CDTF">2012-05-10T06:34:01Z</dcterms:modified>
</cp:coreProperties>
</file>