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12373"/>
    <a:srgbClr val="FF66FF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igns-of-stress.com/symptoms-of-stres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50290"/>
            <a:ext cx="2978785" cy="570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5496" y="483518"/>
            <a:ext cx="403244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11.1 Osobní rozvoj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1560" y="1462013"/>
            <a:ext cx="201622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Kterých vlastností a dovedností si na sobě vážíš?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552" y="2283718"/>
            <a:ext cx="2079849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Čeho si na tobě váží druzí?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7544" y="3003798"/>
            <a:ext cx="2287489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Co bys na sobě rád/a změnil/a?</a:t>
            </a:r>
          </a:p>
        </p:txBody>
      </p:sp>
      <p:pic>
        <p:nvPicPr>
          <p:cNvPr id="1030" name="Picture 6" descr="C:\Users\Eva Zralá\AppData\Local\Microsoft\Windows\Temporary Internet Files\Content.IE5\EUZ7C3HW\MC9003490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03598"/>
            <a:ext cx="2232248" cy="279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563887" y="720039"/>
            <a:ext cx="1656185" cy="715089"/>
          </a:xfrm>
          <a:prstGeom prst="wedgeRoundRectCallout">
            <a:avLst>
              <a:gd name="adj1" fmla="val 34826"/>
              <a:gd name="adj2" fmla="val 9010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Rozhoduji se a jednám podle svého nejlepšího přesvědčení.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228184" y="620812"/>
            <a:ext cx="1840398" cy="510778"/>
          </a:xfrm>
          <a:prstGeom prst="wedgeRoundRectCallout">
            <a:avLst>
              <a:gd name="adj1" fmla="val -33490"/>
              <a:gd name="adj2" fmla="val 108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Přijímám zodpovědnost za své jednání.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167844" y="1844948"/>
            <a:ext cx="1224135" cy="510778"/>
          </a:xfrm>
          <a:prstGeom prst="wedgeRoundRectCallout">
            <a:avLst>
              <a:gd name="adj1" fmla="val 80663"/>
              <a:gd name="adj2" fmla="val 3314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Uvědomuji si své chyby.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452321" y="1617211"/>
            <a:ext cx="1224135" cy="306467"/>
          </a:xfrm>
          <a:prstGeom prst="wedgeRoundRectCallout">
            <a:avLst>
              <a:gd name="adj1" fmla="val -75523"/>
              <a:gd name="adj2" fmla="val 5010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Mluvím pravdu.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590132" y="2638241"/>
            <a:ext cx="1224135" cy="510778"/>
          </a:xfrm>
          <a:prstGeom prst="wedgeRoundRectCallout">
            <a:avLst>
              <a:gd name="adj1" fmla="val -89104"/>
              <a:gd name="adj2" fmla="val 1077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Zasloužím si úctu, lásku.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380312" y="3683777"/>
            <a:ext cx="1224135" cy="306467"/>
          </a:xfrm>
          <a:prstGeom prst="wedgeRoundRectCallout">
            <a:avLst>
              <a:gd name="adj1" fmla="val -80616"/>
              <a:gd name="adj2" fmla="val -583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Jsem věrný/á.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320244" y="2925068"/>
            <a:ext cx="1224135" cy="510778"/>
          </a:xfrm>
          <a:prstGeom prst="wedgeRoundRectCallout">
            <a:avLst>
              <a:gd name="adj1" fmla="val 86605"/>
              <a:gd name="adj2" fmla="val -360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Dokážu odpouštět.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923929" y="3861172"/>
            <a:ext cx="1224135" cy="306467"/>
          </a:xfrm>
          <a:prstGeom prst="wedgeRoundRectCallout">
            <a:avLst>
              <a:gd name="adj1" fmla="val 75570"/>
              <a:gd name="adj2" fmla="val -583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Mám se rád/a.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60375" y="3651870"/>
            <a:ext cx="2287489" cy="550247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Platí tato tvrzení i u tebe?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92291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84592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Eva Zralá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Životní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cíle a plány, sebeovládání, stres, konflikt, náročné životní situace.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 se osobním rozvojem člověka – jeho životními plány,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seberozvojem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sebeovládáním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zvládáním náročných životních situací.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5496" y="508636"/>
            <a:ext cx="5904656" cy="838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11.2 Co už je za námi?</a:t>
            </a: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Co nás čeká?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 descr="img0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856" y="508636"/>
            <a:ext cx="5832647" cy="458339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1619964"/>
            <a:ext cx="3024336" cy="1815882"/>
          </a:xfrm>
          <a:prstGeom prst="rect">
            <a:avLst/>
          </a:prstGeom>
          <a:gradFill flip="none" rotWithShape="1">
            <a:gsLst>
              <a:gs pos="0">
                <a:srgbClr val="512373">
                  <a:tint val="66000"/>
                  <a:satMod val="160000"/>
                </a:srgbClr>
              </a:gs>
              <a:gs pos="50000">
                <a:srgbClr val="512373">
                  <a:tint val="44500"/>
                  <a:satMod val="160000"/>
                </a:srgbClr>
              </a:gs>
              <a:gs pos="100000">
                <a:srgbClr val="51237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Životní plány a cíle</a:t>
            </a:r>
            <a:endParaRPr lang="cs-CZ" sz="1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Jaké okamžiky ve svém dosavadním životě považuješ za nejdůležitější?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Kdybys mohl/a vrátit čas, co bys změnil/a?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Co očekáváš od života do budoucnosti?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Máš nějaké životní sny?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 co se těšíš? Čeho se bojíš?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3867894"/>
            <a:ext cx="2736304" cy="981551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ČLOVĚK MÁ URČITOU SVOBODU V TOM, CO SÁM ZE SEBE VYTVOŘÍ.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3995936" y="4371950"/>
            <a:ext cx="43327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asertivita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způsob jednání, kterým člověk </a:t>
            </a:r>
            <a:r>
              <a:rPr lang="cs-CZ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přiměřeně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vyjadřuje své myšlenky 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(není ani pasivní = nečinný, ani agresivní = útočný)</a:t>
            </a:r>
          </a:p>
        </p:txBody>
      </p:sp>
      <p:pic>
        <p:nvPicPr>
          <p:cNvPr id="11" name="Picture 2" descr="C:\Users\Evik\AppData\Local\Microsoft\Windows\Temporary Internet Files\Content.IE5\82LVOLUD\MP9004224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9" y="1366839"/>
            <a:ext cx="2664296" cy="17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0290" y="492443"/>
            <a:ext cx="678395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9552" y="1131590"/>
            <a:ext cx="230425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ADAPTACE NA NÁROČNÉ ŽIVOTNÍ SITUACE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16216" y="789476"/>
            <a:ext cx="1584176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SEBEOVLÁDÁNÍ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3003798"/>
            <a:ext cx="3384376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současná doba je hodně uspěchaná – vysoká psychická i fyzická zátěž →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stres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stres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= stav organismu, který vzniká jako odezva na nepřiměřenou zátěž (tělesnou i duševní)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vyvolává stres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stresory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	     např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nemoc,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spěch, 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neúspěch, hádka,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smrt,…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příznaky stresu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bolesti 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hlavy, nevolnosti, nechuť (nadměrná chuť) k jídlu, nespavost,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nebezpečí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deprese, agrese,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toxikomanie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řešení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odpočinek,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koníčky, psychoterapie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018389" y="1491630"/>
            <a:ext cx="3312368" cy="46166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Jednou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ze situací, v níž se můžeme cítit nepříjemně (či dokonce v ohrožení) je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konflikt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va Zralá\AppData\Local\Microsoft\Windows\Temporary Internet Files\Content.IE5\YVLV21P1\MC9003610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86509"/>
            <a:ext cx="1476164" cy="14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53" b="100000" l="374" r="98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315">
            <a:off x="4355958" y="2771427"/>
            <a:ext cx="4757253" cy="1436698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355976" y="4094951"/>
            <a:ext cx="1584176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agresivní jednání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40152" y="4094951"/>
            <a:ext cx="1584176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pasivní jednání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380312" y="4094950"/>
            <a:ext cx="1584176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asertivní jednání</a:t>
            </a:r>
            <a:endParaRPr lang="cs-CZ" dirty="0"/>
          </a:p>
        </p:txBody>
      </p:sp>
      <p:sp>
        <p:nvSpPr>
          <p:cNvPr id="3" name="Ohnutá šipka 2"/>
          <p:cNvSpPr/>
          <p:nvPr/>
        </p:nvSpPr>
        <p:spPr>
          <a:xfrm rot="5400000">
            <a:off x="7521378" y="1488682"/>
            <a:ext cx="2094034" cy="936202"/>
          </a:xfrm>
          <a:prstGeom prst="bentArrow">
            <a:avLst>
              <a:gd name="adj1" fmla="val 13901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7236296" y="2952328"/>
            <a:ext cx="1835696" cy="1491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858135" y="2173304"/>
            <a:ext cx="345638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tři základní typy chování v konfliktu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útok –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jedna strana útočí na druhou (hádají se)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únik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snaha utéct z konfliktu (nechat to být)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řešení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snaha vyřešit konflikt (najít kompromis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8" grpId="0" animBg="1"/>
      <p:bldP spid="10" grpId="0" animBg="1"/>
      <p:bldP spid="14" grpId="0" animBg="1"/>
      <p:bldP spid="16" grpId="0"/>
      <p:bldP spid="17" grpId="0"/>
      <p:bldP spid="18" grpId="0"/>
      <p:bldP spid="3" grpId="0" animBg="1"/>
      <p:bldP spid="1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Eva Zralá\AppData\Local\Microsoft\Windows\Temporary Internet Files\Content.IE5\E93304AY\MC9004282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54" y="4083918"/>
            <a:ext cx="1071091" cy="94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va Zralá\AppData\Local\Microsoft\Windows\Temporary Internet Files\Content.IE5\E93304AY\MP90044222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995686"/>
            <a:ext cx="1314429" cy="8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627" y="492443"/>
            <a:ext cx="4063317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11.4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1142623"/>
            <a:ext cx="2304256" cy="276999"/>
          </a:xfrm>
          <a:prstGeom prst="rect">
            <a:avLst/>
          </a:prstGeom>
          <a:solidFill>
            <a:srgbClr val="00B050"/>
          </a:solidFill>
          <a:ln w="28575">
            <a:solidFill>
              <a:srgbClr val="00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SEBEROZVOJ, SEBEZMĚNA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1731754"/>
            <a:ext cx="28803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Pravidla zvládání stresu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Brát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si na sebe jen tolik, kolik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zvládnu.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Neodkládat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všechno na poslední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chvíli.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Dělat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úkoly postupně (od obtížnějších po snazší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Relaxovat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sportovat.</a:t>
            </a:r>
          </a:p>
        </p:txBody>
      </p:sp>
      <p:pic>
        <p:nvPicPr>
          <p:cNvPr id="3074" name="Picture 2" descr="C:\Users\Eva Zralá\AppData\Local\Microsoft\Windows\Temporary Internet Files\Content.IE5\E93304AY\MC90023290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3304"/>
            <a:ext cx="2501259" cy="18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137730" y="843558"/>
            <a:ext cx="3888432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Pravidla zdravého </a:t>
            </a:r>
            <a:r>
              <a:rPr lang="cs-CZ" sz="1200" b="1" u="sng" dirty="0" err="1" smtClean="0">
                <a:latin typeface="Times New Roman" pitchFamily="18" charset="0"/>
                <a:cs typeface="Times New Roman" pitchFamily="18" charset="0"/>
              </a:rPr>
              <a:t>seberozvoje</a:t>
            </a:r>
            <a:endParaRPr lang="cs-CZ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Vstoupil/a jsi, potkal/a jsi – pozdrav.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Odcházíš – rozluč se.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Chceš-li, potřebuješ-li – řekni prosím.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Jen slaboši a zbabělci si musí dokazovat sílu – nikomu neubližuj.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Nečiň jiným to, co nechceš, aby činili tobě – nikomu se nevysmívej.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Neskákej nikomu do řeči, všechny vyslechni – každý má právo vyjádřit názor.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Vše, co ti posloužilo, poslouží i druhým – nenič.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Lež, pomluva a drzost nepatří mezi slušné lidi – nelži a buď slušný.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Jen ten, kdo nic nedělá, nic nezkazí – neboj se neúspěchu.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Pokud něco pokazíš, přiznej se, zjednej nápravu – omluv se.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Neboj se požádat o radu a pomoc, všechny dveře jsou ti otevřeny – pomůžeme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ti!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Máme o tebe starost a chceme z tebe mít radost </a:t>
            </a:r>
            <a:br>
              <a:rPr lang="cs-CZ" sz="1200" dirty="0">
                <a:latin typeface="Times New Roman" pitchFamily="18" charset="0"/>
                <a:cs typeface="Times New Roman" pitchFamily="18" charset="0"/>
              </a:rPr>
            </a:b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pomoz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nám!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Eva Zralá\AppData\Local\Microsoft\Windows\Temporary Internet Files\Content.IE5\EUZ7C3HW\MC90044202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58" y="500072"/>
            <a:ext cx="9429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va Zralá\AppData\Local\Microsoft\Windows\Temporary Internet Files\Content.IE5\I63F7OTC\MC90044202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46" y="987574"/>
            <a:ext cx="958850" cy="6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va Zralá\AppData\Local\Microsoft\Windows\Temporary Internet Files\Content.IE5\E93304AY\MP90040257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9444"/>
            <a:ext cx="789866" cy="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Eva Zralá\AppData\Local\Microsoft\Windows\Temporary Internet Files\Content.IE5\EUZ7C3HW\MP90040156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162" y="3147814"/>
            <a:ext cx="800553" cy="120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5496" y="483518"/>
            <a:ext cx="381642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11.5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355976" y="780551"/>
            <a:ext cx="468052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hangingPunct="0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Tolerance mezi lidmi není nutná. Obejdeme se i bez ní.		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ANO-NE</a:t>
            </a:r>
          </a:p>
          <a:p>
            <a:pPr hangingPunct="0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Když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někoho tolerujeme, bereme ohledy na jeho odlišnost a potřeby. 	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ANO-NE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Já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musím tolerovat ostatní, ale ostatní nemusí tolerovat mě.	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ANO-NE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Tolerance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přispívá k dobrým vztahům mezi lidmi.		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ANO-NE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hangingPunct="0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Pokus se vlastními slovy dokončit následující větu.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TOLERANCE JE TAKOVÉ CHOVÁNÍ,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KDYŽ……………..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9552" y="1131590"/>
            <a:ext cx="280831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JAK PŘEDCHÁZET KONFLIKTŮM</a:t>
            </a:r>
          </a:p>
        </p:txBody>
      </p:sp>
      <p:sp>
        <p:nvSpPr>
          <p:cNvPr id="12" name="Pětiúhelník 11"/>
          <p:cNvSpPr/>
          <p:nvPr/>
        </p:nvSpPr>
        <p:spPr>
          <a:xfrm>
            <a:off x="332655" y="1576849"/>
            <a:ext cx="3807297" cy="1015663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hangingPunct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Jedním ze způsobů, jak předcházet konfliktům mezi lidmi, je vzájemná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tolerance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Přečti si následující výroky o pojmu „tolerance“ a rozhodni, zda s nimi souhlasíš. Pokud s některým výrokem nesouhlasíš, tak jej oprav tak, abys s ním mohl/a souhlasit.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9552" y="3075806"/>
            <a:ext cx="1696751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OSOBNÍ VYZNÁNÍ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67544" y="3578920"/>
            <a:ext cx="329964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Máš-li nějaké trápení, může ti pomoci i obyčejný papír a tužka. Napiš sám sobě jakýsi dopis (osobní vyznání).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Dopis si můžeš schovat, předat druhé osobě nebo třeba spálit.</a:t>
            </a:r>
          </a:p>
          <a:p>
            <a:r>
              <a:rPr lang="cs-CZ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Mělo by se ti ulevit.</a:t>
            </a:r>
          </a:p>
        </p:txBody>
      </p:sp>
      <p:sp>
        <p:nvSpPr>
          <p:cNvPr id="15" name="Svislý svitek 14"/>
          <p:cNvSpPr/>
          <p:nvPr/>
        </p:nvSpPr>
        <p:spPr>
          <a:xfrm>
            <a:off x="4512714" y="3075806"/>
            <a:ext cx="3875710" cy="1918811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cs-CZ" sz="1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Mám vztek protože…	Zlobím se, že …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Mrzí mě, že …	Je mi líto, že …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Má strach, že …	Bojím se, že …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Přál/a bych si, aby …	Chtěl/a bych, aby …</a:t>
            </a:r>
          </a:p>
          <a:p>
            <a:endParaRPr lang="cs-CZ" sz="12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3347864" y="3867894"/>
            <a:ext cx="1224136" cy="167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5496" y="483518"/>
            <a:ext cx="403244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11.6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87700" y="2283718"/>
            <a:ext cx="309634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Zahrajte si ve třídě scénky, v nichž postupně znázorníte jednání 1) agresivní, 2) pasivní a 3) asertivní: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 restauraci ti přinesli nesprávné jídlo.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 obchodě ti prodali vadný výrobek.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Pokladní ti vrátila o 100 Kč méně.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757403"/>
            <a:ext cx="4104456" cy="4306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Pětiúhelník 10"/>
          <p:cNvSpPr/>
          <p:nvPr/>
        </p:nvSpPr>
        <p:spPr>
          <a:xfrm>
            <a:off x="539552" y="1203598"/>
            <a:ext cx="4158208" cy="276999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Host v restauraci se rozčiluje na číšníka kvůli svému nápoji</a:t>
            </a:r>
            <a:r>
              <a:rPr lang="cs-CZ" sz="12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412776" y="1635646"/>
            <a:ext cx="207910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ho mohlo rozčílit?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Jak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jinak lze situaci řešit? 	</a:t>
            </a:r>
            <a:endParaRPr lang="cs-CZ" sz="12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va Zralá\AppData\Local\Microsoft\Windows\Temporary Internet Files\Content.IE5\YVLV21P1\MP90044223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8261"/>
            <a:ext cx="1088611" cy="16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va Zralá\AppData\Local\Microsoft\Windows\Temporary Internet Files\Content.IE5\E93304AY\MP90040895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33" y="3632364"/>
            <a:ext cx="1419622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va Zralá\AppData\Local\Microsoft\Windows\Temporary Internet Files\Content.IE5\YVLV21P1\MP90041014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16424"/>
            <a:ext cx="1808222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85090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11.7 CLIL (Stress)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Civics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3568" y="1203598"/>
            <a:ext cx="2736304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 err="1" smtClean="0">
                <a:latin typeface="Times New Roman" pitchFamily="18" charset="0"/>
                <a:cs typeface="Times New Roman" pitchFamily="18" charset="0"/>
              </a:rPr>
              <a:t>Signs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u="sng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 stress = příznaky stresu</a:t>
            </a:r>
          </a:p>
          <a:p>
            <a:r>
              <a:rPr lang="cs-CZ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tělesné příznaky</a:t>
            </a:r>
          </a:p>
          <a:p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duševní příznaky (mysl)</a:t>
            </a:r>
          </a:p>
          <a:p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emocionální příznaky</a:t>
            </a:r>
          </a:p>
          <a:p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změny chování </a:t>
            </a:r>
            <a:endParaRPr lang="cs-CZ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st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10" y="944933"/>
            <a:ext cx="4794946" cy="385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va Zralá\AppData\Local\Microsoft\Windows\Temporary Internet Files\Content.IE5\EUZ7C3HW\MP90044866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322" y="2499742"/>
            <a:ext cx="1641486" cy="246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452320" y="124540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0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42279"/>
              </p:ext>
            </p:extLst>
          </p:nvPr>
        </p:nvGraphicFramePr>
        <p:xfrm>
          <a:off x="467544" y="1131590"/>
          <a:ext cx="6768752" cy="36271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255818"/>
                <a:gridCol w="3512934"/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 to </a:t>
                      </a:r>
                      <a:r>
                        <a:rPr lang="cs-CZ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stres</a:t>
                      </a:r>
                      <a:r>
                        <a:rPr lang="cs-CZ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Stav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organismu po běžném sportovním výkonu.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Stav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organismu v adolescentním věku.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Stav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organismu, který vzniká jako odezva na nepřiměřenou tělesnou a duševní zátěž.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Stav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organismu typický pro batolata.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Jak se zpravidla chová </a:t>
                      </a:r>
                      <a:r>
                        <a:rPr lang="cs-CZ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asertivní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člověk: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Snaží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vždy prosadit svou variantu řešení.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Snaží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vyhovět všem, najít kompromis.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Hádá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Mávne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nad problémem rukou, nic neřeší.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Vyber vhodné pravidlo zvládání stresu:</a:t>
                      </a: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Brát si na sebe jen tolik, kolik zvládnu.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Co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nestihnu dnes, nestihnu už nikdy.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Bez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práce nejsou koláče.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Čím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víc, tím líp.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Vyber vhodná synonyma ke slovu </a:t>
                      </a:r>
                      <a:r>
                        <a:rPr lang="cs-CZ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tolerance</a:t>
                      </a:r>
                      <a:r>
                        <a:rPr lang="cs-CZ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snášenlivost, ochota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pasivita, nečinnost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nezávislost, volnost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kritičnost, řízenost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884368" y="1515437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35496" y="526376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va Zralá\AppData\Local\Microsoft\Windows\Temporary Internet Files\Content.IE5\E93304AY\MC9000228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06" y="3363838"/>
            <a:ext cx="1782166" cy="122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85090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75606"/>
            <a:ext cx="8712968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Janošková, Dagmar a kol.: Občanská výchova 9 s blokem Rodinná výchova pro základní školy a víceletá gymnázia, 1. vydání, Plzeň, FRAUS, 2006, ISBN 80-7238-528-3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1 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Janošková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Dagmar a kol.: Občanská výchova 8 s blokem Rodinná výchova pro základní školy a víceletá gymnázia, 1. vydání, Plzeň, FRAUS, 2005, ISBN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80-7238-393-0 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2, 3, 6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www.signs-of-stress.com/symptoms-of-stress.html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kliparty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10608</TotalTime>
  <Words>1258</Words>
  <Application>Microsoft Office PowerPoint</Application>
  <PresentationFormat>Předvádění na obrazovce (16:9)</PresentationFormat>
  <Paragraphs>175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247</cp:revision>
  <dcterms:created xsi:type="dcterms:W3CDTF">2010-10-18T18:21:56Z</dcterms:created>
  <dcterms:modified xsi:type="dcterms:W3CDTF">2012-08-02T20:11:20Z</dcterms:modified>
</cp:coreProperties>
</file>