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7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E5A"/>
    <a:srgbClr val="512373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480" y="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707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7682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19.2.2012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19.2.2012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19.2.2012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t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5.png"/><Relationship Id="rId18" Type="http://schemas.microsoft.com/office/2007/relationships/hdphoto" Target="../media/hdphoto7.wdp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12" Type="http://schemas.microsoft.com/office/2007/relationships/hdphoto" Target="../media/hdphoto4.wdp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microsoft.com/office/2007/relationships/hdphoto" Target="../media/hdphoto3.wdp"/><Relationship Id="rId19" Type="http://schemas.openxmlformats.org/officeDocument/2006/relationships/hyperlink" Target="http://neuveritelnaodhaleni.cz/nejznamejsi-biblicke-pribehy/stvoreni-sveta.html" TargetMode="External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8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://cs.wikipedia.org/wiki/Kalend%C3%A1%C5%99" TargetMode="Externa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hyperlink" Target="http://www.mpsv.cz/cs/74" TargetMode="Externa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cs.wikipedia.org/wiki/P%C5%99estupn%C3%BD_rok" TargetMode="External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gif"/><Relationship Id="rId9" Type="http://schemas.openxmlformats.org/officeDocument/2006/relationships/image" Target="../media/image2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microsoft.com/office/2007/relationships/hdphoto" Target="../media/hdphoto10.wdp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sv.cz/" TargetMode="External"/><Relationship Id="rId2" Type="http://schemas.openxmlformats.org/officeDocument/2006/relationships/hyperlink" Target="http://www.wikipedie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Eva Zralá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pic>
        <p:nvPicPr>
          <p:cNvPr id="5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40" y="4550290"/>
            <a:ext cx="2978785" cy="5708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79512" y="558731"/>
            <a:ext cx="3744416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1.1  Člověk v rytmu času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71304" y="1152797"/>
            <a:ext cx="2376263" cy="1123712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 je to?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Stojí, stojí strom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tom stromě 12 větví,	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každé větvi po 4 hnízdech,	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 každém hnízdě po 7 vajíčkách.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Evik\AppData\Local\Microsoft\Windows\Temporary Internet Files\Content.IE5\PF5R84BZ\MC90021569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48" y="2248333"/>
            <a:ext cx="1690671" cy="21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79512" y="3477840"/>
            <a:ext cx="1296144" cy="919401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vajíčka = dny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hnízda = týdny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větve = měsíce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strom = rok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995936" y="715038"/>
            <a:ext cx="4752528" cy="919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Čas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tu byl odjakživa. Byl tu dříve než my, lidé. Kráčel si vlastní cestou  a nikoho nepotřeboval. Lidé se ho naučili měřit, i když to nebylo zrovna jednoduché.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Čas totiž někdy vůbec neutíká a jindy se zase řítí zběsile kupředu.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716016" y="1816808"/>
            <a:ext cx="3456384" cy="306467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Kdy ti čas ubíhá rychle, kdy naopak pomaleji?</a:t>
            </a:r>
          </a:p>
        </p:txBody>
      </p:sp>
      <p:pic>
        <p:nvPicPr>
          <p:cNvPr id="1028" name="Picture 4" descr="C:\Users\Evik\AppData\Local\Microsoft\Windows\Temporary Internet Files\Content.IE5\A8DOJRKH\MC90022988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65843"/>
            <a:ext cx="1819656" cy="141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vik\AppData\Local\Microsoft\Windows\Temporary Internet Files\Content.IE5\PF5R84BZ\MC90023206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273" y="3223401"/>
            <a:ext cx="1282433" cy="117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vik\AppData\Local\Microsoft\Windows\Temporary Internet Files\Content.IE5\A8DOJRKH\MC90029539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706" y="2292695"/>
            <a:ext cx="1279615" cy="8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Evik\AppData\Local\Microsoft\Windows\Temporary Internet Files\Content.IE5\PF5R84BZ\MC90029571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93" y="1828327"/>
            <a:ext cx="1530286" cy="114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Evik\AppData\Local\Microsoft\Windows\Temporary Internet Files\Content.IE5\RXS6O44S\MM900297061[1]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30441"/>
            <a:ext cx="14287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230248"/>
              </p:ext>
            </p:extLst>
          </p:nvPr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Eva Zralá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Čas, hodiny, kalendář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čas, kalendář, jeho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vývoj.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Nadpis 1"/>
          <p:cNvSpPr txBox="1">
            <a:spLocks/>
          </p:cNvSpPr>
          <p:nvPr/>
        </p:nvSpPr>
        <p:spPr>
          <a:xfrm>
            <a:off x="323528" y="526376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1.10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79512" y="508636"/>
            <a:ext cx="5040560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1.2  Co již víme o času?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826655" y="616058"/>
            <a:ext cx="3805401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Naši předkové vynalezli přístroj na měření času –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hodiny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2050" name="Picture 2" descr="C:\Users\Evik\AppData\Local\Microsoft\Windows\Temporary Internet Files\Content.IE5\RXS6O44S\MP90043095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" b="98223" l="5536" r="94810">
                        <a14:foregroundMark x1="47405" y1="32234" x2="47405" y2="32234"/>
                        <a14:foregroundMark x1="47405" y1="32234" x2="47405" y2="32234"/>
                        <a14:foregroundMark x1="49827" y1="44416" x2="48443" y2="16497"/>
                        <a14:backgroundMark x1="64014" y1="16497" x2="64014" y2="16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29" y="872955"/>
            <a:ext cx="804436" cy="109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8667" l="26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110" y="980523"/>
            <a:ext cx="966562" cy="96656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69" y="952376"/>
            <a:ext cx="1076573" cy="7352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74" y="872595"/>
            <a:ext cx="792087" cy="93448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015541" y="1632340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sluneční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181959" y="1798181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přesýpací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200657" y="1772647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 vosku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452320" y="1871411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vodní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18" b="98224" l="857" r="96493">
                        <a14:foregroundMark x1="79034" y1="22437" x2="79034" y2="22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616" y="2100738"/>
            <a:ext cx="1067504" cy="1031405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7484372" y="2994380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stopky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61" b="100000" l="185" r="99074">
                        <a14:foregroundMark x1="27222" y1="17936" x2="27222" y2="17936"/>
                        <a14:foregroundMark x1="26852" y1="14044" x2="26852" y2="14044"/>
                        <a14:foregroundMark x1="33519" y1="15905" x2="33519" y2="15905"/>
                        <a14:foregroundMark x1="45185" y1="4569" x2="45185" y2="4569"/>
                        <a14:foregroundMark x1="51852" y1="5415" x2="51852" y2="5415"/>
                        <a14:foregroundMark x1="58519" y1="5415" x2="58519" y2="5415"/>
                        <a14:foregroundMark x1="41852" y1="5415" x2="64074" y2="5076"/>
                        <a14:foregroundMark x1="67963" y1="9306" x2="71667" y2="14552"/>
                        <a14:foregroundMark x1="78704" y1="16244" x2="78704" y2="16244"/>
                        <a14:foregroundMark x1="52407" y1="20643" x2="52407" y2="20643"/>
                        <a14:foregroundMark x1="54259" y1="19797" x2="52778" y2="21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07" y="2209159"/>
            <a:ext cx="951334" cy="1041182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8445712" y="3127184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budík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024" y="996433"/>
            <a:ext cx="1212726" cy="1212726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8343120" y="626707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sloupové</a:t>
            </a:r>
          </a:p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hodiny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91" l="3514" r="99459">
                        <a14:foregroundMark x1="20541" y1="28033" x2="20541" y2="28033"/>
                        <a14:foregroundMark x1="10811" y1="39749" x2="20541" y2="23431"/>
                        <a14:foregroundMark x1="10541" y1="42050" x2="10811" y2="39540"/>
                        <a14:foregroundMark x1="43514" y1="35356" x2="43514" y2="35356"/>
                        <a14:foregroundMark x1="47027" y1="48954" x2="47027" y2="48954"/>
                        <a14:foregroundMark x1="41622" y1="62971" x2="41622" y2="62971"/>
                        <a14:foregroundMark x1="43243" y1="69665" x2="43243" y2="69665"/>
                        <a14:foregroundMark x1="26757" y1="52929" x2="26757" y2="52929"/>
                        <a14:foregroundMark x1="23514" y1="51674" x2="23514" y2="51674"/>
                        <a14:foregroundMark x1="63514" y1="53766" x2="63514" y2="53766"/>
                        <a14:foregroundMark x1="12432" y1="67782" x2="19730" y2="80335"/>
                        <a14:foregroundMark x1="12162" y1="67155" x2="11622" y2="64644"/>
                        <a14:foregroundMark x1="89189" y1="28661" x2="89189" y2="28661"/>
                        <a14:foregroundMark x1="92162" y1="43305" x2="92162" y2="43305"/>
                        <a14:foregroundMark x1="90541" y1="41423" x2="90541" y2="41423"/>
                        <a14:foregroundMark x1="91892" y1="47280" x2="91892" y2="47280"/>
                        <a14:foregroundMark x1="91622" y1="50837" x2="91622" y2="50837"/>
                        <a14:foregroundMark x1="90270" y1="52929" x2="90270" y2="52929"/>
                        <a14:foregroundMark x1="91351" y1="55649" x2="91351" y2="55649"/>
                        <a14:foregroundMark x1="91351" y1="53347" x2="91351" y2="53347"/>
                        <a14:foregroundMark x1="91351" y1="49791" x2="91351" y2="49791"/>
                        <a14:foregroundMark x1="91081" y1="40377" x2="91081" y2="40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82" y="3430561"/>
            <a:ext cx="1010579" cy="1305559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7809368" y="4688054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náramkové </a:t>
            </a:r>
          </a:p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hodinky</a:t>
            </a: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718" l="0" r="100000">
                        <a14:foregroundMark x1="97972" y1="58832" x2="97972" y2="58832"/>
                        <a14:foregroundMark x1="97972" y1="58832" x2="97972" y2="58832"/>
                        <a14:foregroundMark x1="98479" y1="55556" x2="98479" y2="55556"/>
                        <a14:backgroundMark x1="98986" y1="42450" x2="98986" y2="42450"/>
                        <a14:backgroundMark x1="99348" y1="67379" x2="99348" y2="67379"/>
                        <a14:backgroundMark x1="99131" y1="76211" x2="99131" y2="76211"/>
                        <a14:backgroundMark x1="99638" y1="76211" x2="99783" y2="93447"/>
                        <a14:backgroundMark x1="99348" y1="43447" x2="99638" y2="62821"/>
                        <a14:backgroundMark x1="97828" y1="58547" x2="97828" y2="58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523"/>
            <a:ext cx="7110900" cy="3844717"/>
          </a:xfrm>
          <a:prstGeom prst="rect">
            <a:avLst/>
          </a:prstGeom>
        </p:spPr>
      </p:pic>
      <p:sp>
        <p:nvSpPr>
          <p:cNvPr id="23" name="TextovéPole 22"/>
          <p:cNvSpPr txBox="1"/>
          <p:nvPr/>
        </p:nvSpPr>
        <p:spPr>
          <a:xfrm>
            <a:off x="179512" y="4587974"/>
            <a:ext cx="670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en, měsíc a rok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jsou časové úseky odvozené od pohybů naší Země. Jen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týden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byl vytvořen uměle.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Proč má týden sedm dní?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>
            <a:hlinkClick r:id="rId19"/>
          </p:cNvPr>
          <p:cNvSpPr txBox="1"/>
          <p:nvPr/>
        </p:nvSpPr>
        <p:spPr>
          <a:xfrm>
            <a:off x="2123728" y="4803998"/>
            <a:ext cx="2212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9"/>
              </a:rPr>
              <a:t>Biblický příběh o stvoření světa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79512" y="492443"/>
            <a:ext cx="6783958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1.3 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2629" y="-20538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07704" y="1131590"/>
            <a:ext cx="5400600" cy="11237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Letní čas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Během 1. světové války (v roce 1916) byl u nás poprvé zaveden letní čas.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Od roku 1996 je jeho začátek stanoven vždy na poslední březnovou neděli a končí poslední nedělí v říjnu.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Cílem letního času je úspora elektrické energie.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07667" y="3614473"/>
            <a:ext cx="2160239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Kalendář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Již v pravěku si lidé všimli, že některé jevy se v přírodě pravidelně opakují – vznikaly jednoduché záznamy, ze kterých se vyvinul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kalendář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http://www.naplanuj-to.cz/_img/zimni-cas-na-letni-c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031354"/>
            <a:ext cx="1252365" cy="125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aplanuj-to.cz/_img/letni-cas-na-zimni-ca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00" y="1031354"/>
            <a:ext cx="1252364" cy="125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23528" y="221171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březen (posun o jednu hodinu dopředu)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596336" y="222878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říjen (posun o jednu hodinu zpět)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5534" y="4001486"/>
            <a:ext cx="2160239" cy="646331"/>
          </a:xfrm>
          <a:prstGeom prst="wedgeRectCallout">
            <a:avLst>
              <a:gd name="adj1" fmla="val 76171"/>
              <a:gd name="adj2" fmla="val 3499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Gregoriánský kalendář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podle papeže Řehoře XIII.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zaveden roku 1582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19173" y="3014830"/>
            <a:ext cx="2160239" cy="646331"/>
          </a:xfrm>
          <a:prstGeom prst="wedgeRectCallout">
            <a:avLst>
              <a:gd name="adj1" fmla="val 74406"/>
              <a:gd name="adj2" fmla="val 639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Juliánský kalendář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podle císaře G. J. Caesara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zaveden roku 46 př. n. l.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079221" y="2571750"/>
            <a:ext cx="2160239" cy="646331"/>
          </a:xfrm>
          <a:prstGeom prst="wedgeRectCallout">
            <a:avLst>
              <a:gd name="adj1" fmla="val -51256"/>
              <a:gd name="adj2" fmla="val 9885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Židovský kalendář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začíná rokem 3761 př. n. l.    stvořením světa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234375" y="3513370"/>
            <a:ext cx="2658105" cy="830997"/>
          </a:xfrm>
          <a:prstGeom prst="wedgeRectCallout">
            <a:avLst>
              <a:gd name="adj1" fmla="val -84767"/>
              <a:gd name="adj2" fmla="val 6593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Islámský kalendář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začíná rokem 622 n. l., kdy se prorok Muhammad vydal na pouť z Mekky do Mediny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804938" y="4611746"/>
            <a:ext cx="927347" cy="276999"/>
          </a:xfrm>
          <a:prstGeom prst="wedgeRectCallout">
            <a:avLst>
              <a:gd name="adj1" fmla="val -186200"/>
              <a:gd name="adj2" fmla="val 177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 další …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lačítko akce: Informace 16">
            <a:hlinkClick r:id="rId5" highlightClick="1"/>
          </p:cNvPr>
          <p:cNvSpPr/>
          <p:nvPr/>
        </p:nvSpPr>
        <p:spPr>
          <a:xfrm>
            <a:off x="7906258" y="4534221"/>
            <a:ext cx="432048" cy="432048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80" name="Picture 8" descr="http://pisurad.cz/wp-content/themes/yamidoo%20magazine%20v1.2/scripts/timthumb.php?w=190&amp;h=115&amp;zc=1&amp;src=http://pisurad.cz/wp-content/uploads/2011/05/kalendar2-300x21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3684" y1="60870" x2="64211" y2="37391"/>
                        <a14:foregroundMark x1="36842" y1="30435" x2="77895" y2="50435"/>
                        <a14:foregroundMark x1="62105" y1="29565" x2="75263" y2="42609"/>
                        <a14:foregroundMark x1="80526" y1="37391" x2="76316" y2="17391"/>
                        <a14:foregroundMark x1="82632" y1="46957" x2="82632" y2="32174"/>
                        <a14:foregroundMark x1="61053" y1="71304" x2="61053" y2="71304"/>
                        <a14:foregroundMark x1="62105" y1="66957" x2="62105" y2="66957"/>
                        <a14:foregroundMark x1="79474" y1="12174" x2="79474" y2="12174"/>
                        <a14:foregroundMark x1="90000" y1="20870" x2="90000" y2="20870"/>
                        <a14:foregroundMark x1="95789" y1="41739" x2="95789" y2="41739"/>
                        <a14:foregroundMark x1="13684" y1="52174" x2="13684" y2="52174"/>
                        <a14:foregroundMark x1="15263" y1="70435" x2="15263" y2="70435"/>
                        <a14:foregroundMark x1="20526" y1="89565" x2="20526" y2="8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42542"/>
            <a:ext cx="18097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185155" y="485994"/>
            <a:ext cx="4026805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1.4  Co si řekneme nového?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1080060"/>
            <a:ext cx="4680520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 českém kalendáři nalezneme i řadu dní vymezených českými zákony.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85155" y="1563638"/>
            <a:ext cx="3882789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státní svátky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1. ledna 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Den obnovy samostatného českého státu 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8. května 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Den vítězství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5. července 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Den slovanských věrozvěstů Cyrila a Metoděje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6. července 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Den upálení mistra Jana Husa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28. září 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Den české státnosti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28. října 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Den vzniku samostatného československého státu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17. listopadu 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Den boje za svobodu a demokracii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1521" y="3268533"/>
            <a:ext cx="223224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b="1" dirty="0"/>
              <a:t>ostatní </a:t>
            </a:r>
            <a:r>
              <a:rPr lang="cs-CZ" b="1" dirty="0" smtClean="0"/>
              <a:t>svátky</a:t>
            </a:r>
          </a:p>
          <a:p>
            <a:r>
              <a:rPr lang="cs-CZ" dirty="0" smtClean="0"/>
              <a:t>1. ledna </a:t>
            </a:r>
            <a:r>
              <a:rPr lang="cs-CZ" i="1" dirty="0" smtClean="0"/>
              <a:t>Nový rok</a:t>
            </a:r>
          </a:p>
          <a:p>
            <a:r>
              <a:rPr lang="cs-CZ" i="1" dirty="0" smtClean="0"/>
              <a:t>Velikonoční pondělí</a:t>
            </a:r>
          </a:p>
          <a:p>
            <a:r>
              <a:rPr lang="cs-CZ" dirty="0" smtClean="0"/>
              <a:t>1. května </a:t>
            </a:r>
            <a:r>
              <a:rPr lang="cs-CZ" i="1" dirty="0" smtClean="0"/>
              <a:t>Svátek práce</a:t>
            </a:r>
          </a:p>
          <a:p>
            <a:r>
              <a:rPr lang="cs-CZ" dirty="0" smtClean="0"/>
              <a:t>24. prosince </a:t>
            </a:r>
            <a:r>
              <a:rPr lang="cs-CZ" i="1" dirty="0" smtClean="0"/>
              <a:t>Štědrý den</a:t>
            </a:r>
          </a:p>
          <a:p>
            <a:r>
              <a:rPr lang="cs-CZ" dirty="0" smtClean="0"/>
              <a:t>25. prosince </a:t>
            </a:r>
            <a:r>
              <a:rPr lang="cs-CZ" i="1" dirty="0" smtClean="0"/>
              <a:t>1. svátek vánoční</a:t>
            </a:r>
          </a:p>
          <a:p>
            <a:r>
              <a:rPr lang="cs-CZ" dirty="0" smtClean="0"/>
              <a:t>26. prosince </a:t>
            </a:r>
            <a:r>
              <a:rPr lang="cs-CZ" i="1" dirty="0" smtClean="0"/>
              <a:t>2. svátek vánoční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427984" y="1563638"/>
            <a:ext cx="3772492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b="1" dirty="0"/>
              <a:t>významné </a:t>
            </a:r>
            <a:r>
              <a:rPr lang="cs-CZ" b="1" dirty="0" smtClean="0"/>
              <a:t>dny</a:t>
            </a:r>
          </a:p>
          <a:p>
            <a:r>
              <a:rPr lang="cs-CZ" dirty="0" smtClean="0"/>
              <a:t>27. ledna </a:t>
            </a:r>
            <a:r>
              <a:rPr lang="cs-CZ" i="1" dirty="0" smtClean="0"/>
              <a:t>Den památky obětí holocaustu a předcházení zločinům proti lidskosti</a:t>
            </a:r>
          </a:p>
          <a:p>
            <a:r>
              <a:rPr lang="cs-CZ" dirty="0" smtClean="0"/>
              <a:t>8. března </a:t>
            </a:r>
            <a:r>
              <a:rPr lang="cs-CZ" i="1" dirty="0" smtClean="0"/>
              <a:t>Mezinárodní den žen</a:t>
            </a:r>
          </a:p>
          <a:p>
            <a:r>
              <a:rPr lang="cs-CZ" dirty="0" smtClean="0"/>
              <a:t>12. března </a:t>
            </a:r>
            <a:r>
              <a:rPr lang="cs-CZ" i="1" dirty="0" smtClean="0"/>
              <a:t>Den přístupu ČR k Severoatlantické smlouvě</a:t>
            </a:r>
          </a:p>
          <a:p>
            <a:r>
              <a:rPr lang="cs-CZ" dirty="0" smtClean="0"/>
              <a:t>7. dubna </a:t>
            </a:r>
            <a:r>
              <a:rPr lang="cs-CZ" i="1" dirty="0" smtClean="0"/>
              <a:t>Den vzdělanosti</a:t>
            </a:r>
          </a:p>
          <a:p>
            <a:r>
              <a:rPr lang="cs-CZ" dirty="0" smtClean="0"/>
              <a:t>5. května </a:t>
            </a:r>
            <a:r>
              <a:rPr lang="cs-CZ" i="1" dirty="0" smtClean="0"/>
              <a:t>Květnové povstání českého lidu</a:t>
            </a:r>
          </a:p>
          <a:p>
            <a:r>
              <a:rPr lang="cs-CZ" dirty="0" smtClean="0"/>
              <a:t>15. května </a:t>
            </a:r>
            <a:r>
              <a:rPr lang="cs-CZ" i="1" dirty="0" smtClean="0"/>
              <a:t>Den rodin</a:t>
            </a:r>
          </a:p>
          <a:p>
            <a:r>
              <a:rPr lang="cs-CZ" dirty="0" smtClean="0"/>
              <a:t>10. června </a:t>
            </a:r>
            <a:r>
              <a:rPr lang="cs-CZ" i="1" dirty="0" smtClean="0"/>
              <a:t>Vyhlazení obce Lidice</a:t>
            </a:r>
          </a:p>
          <a:p>
            <a:r>
              <a:rPr lang="cs-CZ" dirty="0" smtClean="0"/>
              <a:t>27. června </a:t>
            </a:r>
            <a:r>
              <a:rPr lang="cs-CZ" i="1" dirty="0" smtClean="0"/>
              <a:t>Den památky obětí komunistického režimu</a:t>
            </a:r>
          </a:p>
          <a:p>
            <a:r>
              <a:rPr lang="cs-CZ" dirty="0" smtClean="0"/>
              <a:t>11. listopadu </a:t>
            </a:r>
            <a:r>
              <a:rPr lang="cs-CZ" i="1" dirty="0" smtClean="0"/>
              <a:t>Den válečných veteránů</a:t>
            </a:r>
            <a:endParaRPr lang="cs-CZ" dirty="0"/>
          </a:p>
        </p:txBody>
      </p:sp>
      <p:pic>
        <p:nvPicPr>
          <p:cNvPr id="5122" name="Picture 2" descr="http://eportal.parlamentnilisty.cz/images/topics/vlajka_cesk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60986"/>
            <a:ext cx="666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kropolis-uh.cz/pictures/23fc97ef/6bdbda71/c9e7316g7b3/vesel%C3%A9%20zp%C3%ADv%C3%A1n%C3%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76008"/>
            <a:ext cx="9525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lačítko akce: Informace 1">
            <a:hlinkClick r:id="rId5" highlightClick="1"/>
          </p:cNvPr>
          <p:cNvSpPr/>
          <p:nvPr/>
        </p:nvSpPr>
        <p:spPr>
          <a:xfrm>
            <a:off x="7956376" y="771550"/>
            <a:ext cx="576064" cy="574032"/>
          </a:xfrm>
          <a:prstGeom prst="actionButtonInformat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735796" y="4004359"/>
            <a:ext cx="6156684" cy="1015663"/>
          </a:xfrm>
          <a:prstGeom prst="rect">
            <a:avLst/>
          </a:prstGeom>
          <a:solidFill>
            <a:srgbClr val="F01E5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cs-CZ" b="1" dirty="0" smtClean="0"/>
              <a:t>Velikonoce</a:t>
            </a:r>
            <a:r>
              <a:rPr lang="cs-CZ" dirty="0" smtClean="0"/>
              <a:t> jsou tzv. pohyblivý svátek – nejsou určeny pevným datem (jako např. </a:t>
            </a:r>
            <a:r>
              <a:rPr lang="cs-CZ" b="1" dirty="0" smtClean="0"/>
              <a:t>Vánoce</a:t>
            </a:r>
            <a:r>
              <a:rPr lang="cs-CZ" dirty="0" smtClean="0"/>
              <a:t>),      ale měsíčními fázemi.</a:t>
            </a:r>
          </a:p>
          <a:p>
            <a:r>
              <a:rPr lang="cs-CZ" dirty="0" smtClean="0"/>
              <a:t>Slaví se první neděli po prvním jarním úplňku (tj. po 21. březnu). Pokud první jarní úplněk připadne na neděli, slaví se Velikonoce až další neděli.</a:t>
            </a:r>
          </a:p>
          <a:p>
            <a:r>
              <a:rPr lang="cs-CZ" dirty="0" smtClean="0"/>
              <a:t>Podle těchto pravidel se </a:t>
            </a:r>
            <a:r>
              <a:rPr lang="cs-CZ" b="1" dirty="0" smtClean="0"/>
              <a:t>Pondělí velikonoční </a:t>
            </a:r>
            <a:r>
              <a:rPr lang="cs-CZ" dirty="0" smtClean="0"/>
              <a:t>může slavit v rozmezí od 23. března do 26. dubna.</a:t>
            </a:r>
            <a:endParaRPr lang="cs-CZ" dirty="0"/>
          </a:p>
        </p:txBody>
      </p:sp>
      <p:pic>
        <p:nvPicPr>
          <p:cNvPr id="5126" name="Picture 6" descr="http://www.sjm-pinec.cz/image/velikonoce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11810"/>
            <a:ext cx="18002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>
            <a:off x="1619672" y="3795886"/>
            <a:ext cx="1080120" cy="216024"/>
          </a:xfrm>
          <a:prstGeom prst="straightConnector1">
            <a:avLst/>
          </a:prstGeom>
          <a:ln>
            <a:solidFill>
              <a:srgbClr val="F01E5A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107504" y="411510"/>
            <a:ext cx="3960440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1.5 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56176" y="933564"/>
            <a:ext cx="2808312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Nech se inspirovat a vymysli vlastní názvy měsíců:</a:t>
            </a:r>
          </a:p>
          <a:p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JELEN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ÚHOŘ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HŘEBEC 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DUDEK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MAJKA 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ČERVEC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ČERVOTOČ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SRŠEŇ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ZAJÍC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HŘÍBĚ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LENOCHOD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PRASINEC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3528" y="1059582"/>
            <a:ext cx="5544616" cy="2400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 jednotlivým datům přiřaď významné události, které si připomínáme státními svátky.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1. ledna		upálení českého reformátora a kazatele</a:t>
            </a:r>
          </a:p>
          <a:p>
            <a:pPr>
              <a:lnSpc>
                <a:spcPct val="150000"/>
              </a:lnSpc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8. května		zavraždění knížete Václava</a:t>
            </a:r>
          </a:p>
          <a:p>
            <a:pPr>
              <a:lnSpc>
                <a:spcPct val="150000"/>
              </a:lnSpc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5. července		vznik Československa</a:t>
            </a:r>
          </a:p>
          <a:p>
            <a:pPr>
              <a:lnSpc>
                <a:spcPct val="150000"/>
              </a:lnSpc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6. července		vznik samostatné České republiky</a:t>
            </a:r>
          </a:p>
          <a:p>
            <a:pPr>
              <a:lnSpc>
                <a:spcPct val="150000"/>
              </a:lnSpc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28. září		konec druhé světové války</a:t>
            </a:r>
          </a:p>
          <a:p>
            <a:pPr>
              <a:lnSpc>
                <a:spcPct val="150000"/>
              </a:lnSpc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28. října		příchod křesťanství a vzdělanosti do českých zemí</a:t>
            </a:r>
          </a:p>
          <a:p>
            <a:pPr>
              <a:lnSpc>
                <a:spcPct val="150000"/>
              </a:lnSpc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17. listopadu		studentské protesty, sametová revoluce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275856" y="3507854"/>
            <a:ext cx="151216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Vysvětli zkratky: 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př. n. l.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př. 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51520" y="3867894"/>
            <a:ext cx="2232248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Vysvětli pojem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přestupný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rok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lačítko akce: Nápověda 1">
            <a:hlinkClick r:id="rId3" highlightClick="1"/>
          </p:cNvPr>
          <p:cNvSpPr/>
          <p:nvPr/>
        </p:nvSpPr>
        <p:spPr>
          <a:xfrm>
            <a:off x="1871700" y="4227934"/>
            <a:ext cx="540060" cy="432048"/>
          </a:xfrm>
          <a:prstGeom prst="actionButtonHelp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79512" y="4443958"/>
            <a:ext cx="1889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pro nápovědu klikni ZDE</a:t>
            </a:r>
          </a:p>
        </p:txBody>
      </p:sp>
      <p:pic>
        <p:nvPicPr>
          <p:cNvPr id="4098" name="Picture 2" descr="http://www.dejepis.com/img/cas_prim_m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93390"/>
            <a:ext cx="5400600" cy="9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vandinimagic.com/images/rabbit_aurore_d__rore__01_svg_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450" y="2859782"/>
            <a:ext cx="591154" cy="83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netglimse.com/images/events/christmas/christmas_clipart_deer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456" y="1376650"/>
            <a:ext cx="76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nd01.jxs.cz/135/648/fc870e006e_34182230_o2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79" y="2162555"/>
            <a:ext cx="661621" cy="55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content.scholastic.com/content/media/products/77/0439509777_rgb14_s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71" y="1368663"/>
            <a:ext cx="854685" cy="65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nasiptaci.cz/dat/obr/dudek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32" y="2768084"/>
            <a:ext cx="734360" cy="69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79512" y="555526"/>
            <a:ext cx="4032448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1.6  Něco navíc pro šikovné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0839" y="1347614"/>
            <a:ext cx="5832648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Pro zapamatování počtu dní existuje jednoduchá pomůcka - zatnutím pěstí v obou rukách a jejich přiložení k sobě vzniknou pomyslné vrcholy a prohlubně, kde vrcholy všech kloubů symbolizují měsíc s 31 dny a prostory mezi klouby (prohlubně) symbolizují měsíc s 30 nebo 28/29 dny (u únoru). Měsíce se vyjmenovávají zleva takže:</a:t>
            </a:r>
          </a:p>
        </p:txBody>
      </p:sp>
      <p:sp>
        <p:nvSpPr>
          <p:cNvPr id="2" name="Obdélník 1"/>
          <p:cNvSpPr/>
          <p:nvPr/>
        </p:nvSpPr>
        <p:spPr>
          <a:xfrm>
            <a:off x="280839" y="2423666"/>
            <a:ext cx="604867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eden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- 31 dní, protože je to vrchol kloubu levého malíčku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únor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- méně než 31 dní (28/29), protože je to mezera mezi klouby levého malíčku a prsteníku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březen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- 31 dní, protože je to vrchol kloubu levého prsteníku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duben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- 30 dní, protože je to mezera mezi klouby levého prsteníku a prostředníku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květen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- 31 dní, protože je to vrchol kloubu levého prostředníku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červen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- 30 dní, protože je to mezera mezi klouby levého prostředníku a ukazováku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červenec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- 31 dní, protože je to vrchol kloubu levého ukazováku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srpen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- 31 dní, protože je to vrchol kloubu pravého ukazováku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září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- 30 dní, protože je to mezera mezi klouby pravého ukazováku a prostředníku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říjen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- 31 dní, protože je to vrchol kloubu pravého prostředníku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listopad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- 30 dní, protože je to mezera mezi klouby pravého prostředníku a prsteníku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prosinec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- 31 dní, protože je to vrchol kloubu pravého prsteníku</a:t>
            </a:r>
          </a:p>
        </p:txBody>
      </p:sp>
      <p:pic>
        <p:nvPicPr>
          <p:cNvPr id="1028" name="Picture 4" descr="http://t2.gstatic.com/images?q=tbn:ANd9GcQoAh6y5zxGeeKT8uEsX6_CtMI1wZaVDsoE6nySN221LMZwLwCS991xRYckz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5860"/>
            <a:ext cx="30480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588224" y="866686"/>
            <a:ext cx="2122537" cy="1273016"/>
          </a:xfrm>
          <a:prstGeom prst="downArrowCallout">
            <a:avLst/>
          </a:prstGeom>
          <a:gradFill flip="none" rotWithShape="1">
            <a:gsLst>
              <a:gs pos="0">
                <a:srgbClr val="F01E5A">
                  <a:tint val="66000"/>
                  <a:satMod val="160000"/>
                </a:srgbClr>
              </a:gs>
              <a:gs pos="50000">
                <a:srgbClr val="F01E5A">
                  <a:tint val="44500"/>
                  <a:satMod val="160000"/>
                </a:srgbClr>
              </a:gs>
              <a:gs pos="100000">
                <a:srgbClr val="F01E5A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možné, aby do šesté třídy základní školy chodil kluk, který bude mít třetí narozeniny až v příštím roce?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www.brejle.net/wp-content/uploads/otazn%C3%AD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33" b="97000" l="2750" r="96500">
                        <a14:foregroundMark x1="26250" y1="76667" x2="26250" y2="76667"/>
                        <a14:foregroundMark x1="64750" y1="60000" x2="64750" y2="60000"/>
                        <a14:foregroundMark x1="65000" y1="67000" x2="63250" y2="54333"/>
                        <a14:foregroundMark x1="63250" y1="47000" x2="63250" y2="47000"/>
                        <a14:foregroundMark x1="55500" y1="46333" x2="58250" y2="50333"/>
                        <a14:foregroundMark x1="57250" y1="55000" x2="57250" y2="55000"/>
                        <a14:foregroundMark x1="68500" y1="72333" x2="68500" y2="72333"/>
                        <a14:foregroundMark x1="69000" y1="75667" x2="73750" y2="79667"/>
                        <a14:foregroundMark x1="74500" y1="82667" x2="78500" y2="89333"/>
                        <a14:foregroundMark x1="77000" y1="91000" x2="79250" y2="9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21" y="2178611"/>
            <a:ext cx="2214339" cy="166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89248" y="481802"/>
            <a:ext cx="489654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1.7  CLIL (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		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Civics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childcare.scholarschoice.ca/images/products/25/Months-Of-The-Year-Chart-N13521_X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00" l="56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17" b="3800"/>
          <a:stretch/>
        </p:blipFill>
        <p:spPr bwMode="auto">
          <a:xfrm>
            <a:off x="4555232" y="561975"/>
            <a:ext cx="4409256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1.bp.blogspot.com/_3xSqAokFVJg/S8HzudoMT2I/AAAAAAAAAD8/EOnD4WzwkmE/s1600/time-clo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2" y="2211710"/>
            <a:ext cx="4266728" cy="285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23528" y="1349355"/>
            <a:ext cx="397869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8" name="Picture 10" descr="http://image.spreadshirt.com/image-server/image/product/17452375/view/1/type/png/width/378/height/378/2pm-what-time-is-it-no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" b="98942" l="794" r="96825">
                        <a14:foregroundMark x1="39683" y1="28042" x2="33598" y2="14550"/>
                        <a14:foregroundMark x1="16402" y1="34656" x2="36243" y2="14021"/>
                        <a14:foregroundMark x1="30688" y1="39683" x2="31217" y2="52646"/>
                        <a14:foregroundMark x1="30688" y1="54497" x2="30688" y2="62434"/>
                        <a14:foregroundMark x1="55556" y1="31481" x2="66667" y2="15079"/>
                        <a14:foregroundMark x1="43386" y1="7672" x2="43386" y2="7672"/>
                        <a14:foregroundMark x1="37566" y1="6878" x2="37566" y2="6878"/>
                        <a14:foregroundMark x1="59788" y1="7407" x2="59788" y2="7407"/>
                        <a14:foregroundMark x1="57143" y1="8466" x2="57143" y2="8466"/>
                        <a14:foregroundMark x1="55026" y1="8201" x2="55026" y2="8201"/>
                        <a14:backgroundMark x1="48942" y1="3175" x2="48942" y2="31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36" y="627533"/>
            <a:ext cx="172819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092280" y="120359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813763"/>
                </a:solidFill>
              </a:rPr>
              <a:t>Správné odpovědi:</a:t>
            </a:r>
            <a:endParaRPr lang="cs-CZ" sz="1000" b="1" dirty="0">
              <a:solidFill>
                <a:srgbClr val="813763"/>
              </a:solidFill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22116"/>
              </p:ext>
            </p:extLst>
          </p:nvPr>
        </p:nvGraphicFramePr>
        <p:xfrm>
          <a:off x="899592" y="1250766"/>
          <a:ext cx="6336704" cy="362712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3048000"/>
                <a:gridCol w="3288704"/>
              </a:tblGrid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Jak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dlouho trvá 1 rok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indent="-342900" algn="l"/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 356 dní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 24 hodin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  1 oběh Slunce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kolem Země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    12 měsíců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bylo důvodem zavedení letního času?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 sjednocení časů zemí Evropské unie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 úspora elektrické energie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  vyrovnání časové ztráty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přestupného roku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    výkyvy v pohybech planet</a:t>
                      </a:r>
                    </a:p>
                    <a:p>
                      <a:pPr marL="342900" indent="-342900" algn="l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který den v roce připadá letní slunovrat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indent="0" algn="l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 21. března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 21. června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  23. září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    21. prosince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Který den v roce slavíme státní svátek Den české státnosti?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8. května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28. září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 28. října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cs-CZ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/     17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listopadu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596336" y="1419622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200" dirty="0" smtClean="0"/>
          </a:p>
          <a:p>
            <a:pPr marL="228600" indent="-228600">
              <a:buAutoNum type="arabicPeriod"/>
            </a:pPr>
            <a:r>
              <a:rPr lang="cs-CZ" sz="1200" dirty="0"/>
              <a:t>d</a:t>
            </a:r>
            <a:endParaRPr lang="cs-CZ" sz="1200" dirty="0" smtClean="0"/>
          </a:p>
          <a:p>
            <a:pPr marL="228600" indent="-228600">
              <a:buAutoNum type="arabicPeriod"/>
            </a:pPr>
            <a:r>
              <a:rPr lang="cs-CZ" sz="1200" dirty="0"/>
              <a:t>b</a:t>
            </a:r>
            <a:endParaRPr lang="cs-CZ" sz="1200" dirty="0" smtClean="0"/>
          </a:p>
          <a:p>
            <a:pPr marL="228600" indent="-228600">
              <a:buAutoNum type="arabicPeriod"/>
            </a:pPr>
            <a:r>
              <a:rPr lang="cs-CZ" sz="1200" dirty="0"/>
              <a:t>b</a:t>
            </a:r>
            <a:endParaRPr lang="cs-CZ" sz="1200" dirty="0" smtClean="0"/>
          </a:p>
          <a:p>
            <a:pPr marL="228600" indent="-228600">
              <a:buAutoNum type="arabicPeriod"/>
            </a:pPr>
            <a:r>
              <a:rPr lang="cs-CZ" sz="1200" dirty="0"/>
              <a:t>b</a:t>
            </a:r>
            <a:endParaRPr lang="cs-CZ" sz="1200" dirty="0" smtClean="0"/>
          </a:p>
          <a:p>
            <a:pPr marL="228600" indent="-228600"/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</a:rPr>
              <a:t>Test  na známku</a:t>
            </a:r>
            <a:endParaRPr lang="cs-CZ" sz="1400" dirty="0">
              <a:solidFill>
                <a:srgbClr val="813763"/>
              </a:solidFill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323528" y="526376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1.8 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1803647"/>
          </a:xfrm>
        </p:spPr>
        <p:txBody>
          <a:bodyPr>
            <a:norm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Janošková, Dagmar a kol.: Občanská výchova 6 s blokem Rodinná výchova pro základní školy a víceletá gymnázia, 1. vydání, Plzeň, FRAUS, 2003, ISBN 80-7238-207-1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Valenta, Milan: Občanská výchova pro 6. ročník, 1. vydání, Praha, Práce, 1995, ISBN 80-208-0368-8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www.wikipedie.cz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www.mpsv.cz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www.google.cz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23528" y="526376"/>
            <a:ext cx="3744416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1.9 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8563</TotalTime>
  <Words>1423</Words>
  <Application>Microsoft Office PowerPoint</Application>
  <PresentationFormat>Předvádění na obrazovce (16:9)</PresentationFormat>
  <Paragraphs>201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1.8 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183</cp:revision>
  <dcterms:created xsi:type="dcterms:W3CDTF">2010-10-18T18:21:56Z</dcterms:created>
  <dcterms:modified xsi:type="dcterms:W3CDTF">2012-02-19T20:54:43Z</dcterms:modified>
</cp:coreProperties>
</file>