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CDDBA"/>
    <a:srgbClr val="FCD8BA"/>
    <a:srgbClr val="F5D9C3"/>
    <a:srgbClr val="FFFFCC"/>
    <a:srgbClr val="C8EAD0"/>
    <a:srgbClr val="B7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1008-DFBD-4639-AA55-0D759ED78A41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F94-DFA5-47B0-9068-89E0FD0DC7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83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93CE8-0D4B-4A21-8804-B54F890D837F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5FD4-EAF0-4268-900E-6E34E54E5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91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2411-6086-43CF-B025-76D21E99ECE9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D11A-9E62-4BE3-89EE-203D7C6E6F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65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9A78-7B05-4E40-B22B-28215FA68DDF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7A32-65F9-4C62-8DC4-F3C55C57A2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24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9B7BE-F13A-42EA-A79F-775176153BEB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5FB8-55C5-4428-8D17-62420A716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07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B8F2B-8049-4BA4-A508-F59A5B77BAA7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D9BF9-D1D0-49E0-9266-327D111050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37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B61A4-B7FE-4C83-BD25-FFA4CC8365A4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E6A2-4CA1-44A8-9EAB-53E1C1A5B7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5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26AE1-0537-419B-9D7C-6D06E0BC4E05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8B16-A3B8-441F-8704-39AD57A8D3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55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69523-E2EE-4FA2-AE70-22E9FAB5309B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8C52-0F9B-4E0B-BD4A-8A5D7B3D24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55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1935-D088-4E76-B34E-CE1A922E28BB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A252B-8C74-40F1-AC96-DB59900E7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74C30-27E5-41BB-82C3-AF9143231F6C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74AC-BE7F-4A55-B058-1148E0BC5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6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BF71BA-AAE5-4993-A596-1E86544F0D26}" type="datetimeFigureOut">
              <a:rPr lang="cs-CZ"/>
              <a:pPr>
                <a:defRPr/>
              </a:pPr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2F5783-F112-4FEC-8FCD-5B26A25A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tres-tres-chic.blog.cz/0907/2" TargetMode="External"/><Relationship Id="rId13" Type="http://schemas.openxmlformats.org/officeDocument/2006/relationships/hyperlink" Target="http://forum.valka.cz/viewtopic.php/t/88318" TargetMode="External"/><Relationship Id="rId3" Type="http://schemas.openxmlformats.org/officeDocument/2006/relationships/hyperlink" Target="http://www.povolani.estranky.cz/" TargetMode="External"/><Relationship Id="rId7" Type="http://schemas.openxmlformats.org/officeDocument/2006/relationships/hyperlink" Target="http://www.stomatolog.cz/reli/" TargetMode="External"/><Relationship Id="rId12" Type="http://schemas.openxmlformats.org/officeDocument/2006/relationships/hyperlink" Target="http://justhewayouare.blog.cz/1106/obrazky-zmrzlina" TargetMode="External"/><Relationship Id="rId2" Type="http://schemas.openxmlformats.org/officeDocument/2006/relationships/hyperlink" Target="http://rvp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dealni-bydleni.cz/idealni-bydleni-clanek-342-Kancelar-pana-reditele---1.-cast" TargetMode="External"/><Relationship Id="rId11" Type="http://schemas.openxmlformats.org/officeDocument/2006/relationships/hyperlink" Target="http://mladez.evangnet.cz/2011/05/nabidka-vystavniho-prostoru-pro-mlade-umelce-a-umelkyne/" TargetMode="External"/><Relationship Id="rId5" Type="http://schemas.openxmlformats.org/officeDocument/2006/relationships/hyperlink" Target="http://www.vychova-vzdelavani.cz/svet-prace/" TargetMode="External"/><Relationship Id="rId10" Type="http://schemas.openxmlformats.org/officeDocument/2006/relationships/hyperlink" Target="http://www.topgam.cz/hlasovani/pes-kocka/" TargetMode="External"/><Relationship Id="rId4" Type="http://schemas.openxmlformats.org/officeDocument/2006/relationships/hyperlink" Target="http://www.vstupnatrhprace.cz/vyuka/" TargetMode="External"/><Relationship Id="rId9" Type="http://schemas.openxmlformats.org/officeDocument/2006/relationships/hyperlink" Target="http://www.egk.cz/www/cz/fotogalerie.p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 txBox="1">
            <a:spLocks/>
          </p:cNvSpPr>
          <p:nvPr/>
        </p:nvSpPr>
        <p:spPr bwMode="auto">
          <a:xfrm>
            <a:off x="179388" y="549275"/>
            <a:ext cx="91424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3.1 Znaky povolání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rgbClr val="FFFF99">
              <a:alpha val="98824"/>
            </a:srgb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práce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2263" y="3244850"/>
            <a:ext cx="1841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  <p:grpSp>
        <p:nvGrpSpPr>
          <p:cNvPr id="2053" name="Skupina 1"/>
          <p:cNvGrpSpPr>
            <a:grpSpLocks/>
          </p:cNvGrpSpPr>
          <p:nvPr/>
        </p:nvGrpSpPr>
        <p:grpSpPr bwMode="auto">
          <a:xfrm>
            <a:off x="1588" y="6242049"/>
            <a:ext cx="9144000" cy="715343"/>
            <a:chOff x="0" y="6242447"/>
            <a:chExt cx="9144000" cy="457088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45708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cs-CZ" sz="1200" dirty="0">
                <a:solidFill>
                  <a:srgbClr val="4F6228"/>
                </a:solidFill>
                <a:cs typeface="Times New Roman" pitchFamily="18" charset="0"/>
              </a:endParaRPr>
            </a:p>
            <a:p>
              <a:pPr>
                <a:defRPr/>
              </a:pPr>
              <a:r>
                <a:rPr lang="cs-CZ" sz="1200" dirty="0">
                  <a:solidFill>
                    <a:srgbClr val="4F6228"/>
                  </a:solidFill>
                  <a:cs typeface="Times New Roman" pitchFamily="18" charset="0"/>
                </a:rPr>
                <a:t>Autor: </a:t>
              </a:r>
              <a:r>
                <a:rPr lang="cs-CZ" sz="1200" b="1" dirty="0">
                  <a:solidFill>
                    <a:srgbClr val="4F6228"/>
                  </a:solidFill>
                  <a:cs typeface="Times New Roman" pitchFamily="18" charset="0"/>
                </a:rPr>
                <a:t>Mgr. Hana Jirkovská</a:t>
              </a:r>
              <a:endParaRPr lang="cs-CZ" sz="1000" b="1" dirty="0">
                <a:cs typeface="Times New Roman" pitchFamily="18" charset="0"/>
              </a:endParaRPr>
            </a:p>
          </p:txBody>
        </p:sp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8"/>
              <a:ext cx="3316275" cy="457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95288" y="1125538"/>
            <a:ext cx="7920037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400"/>
              <a:t> Chceš pracovat raději venku, v kanceláři nebo v dílně?</a:t>
            </a:r>
          </a:p>
          <a:p>
            <a:pPr eaLnBrk="1" hangingPunct="1"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400"/>
              <a:t> Ve svém povolání se chceš starat o děti, o stroje, o počítače</a:t>
            </a:r>
          </a:p>
          <a:p>
            <a:pPr eaLnBrk="1" hangingPunct="1"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endParaRPr lang="cs-CZ" sz="2400"/>
          </a:p>
          <a:p>
            <a:pPr eaLnBrk="1" hangingPunct="1"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400"/>
              <a:t> Rád kreslíš nebo něco vymýšlíš?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90525" y="5127625"/>
            <a:ext cx="6911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Aby Tvoje volba povolání byla správná, musíš se zamyslet nad </a:t>
            </a:r>
            <a:r>
              <a:rPr lang="cs-CZ" sz="2400" b="1">
                <a:solidFill>
                  <a:schemeClr val="accent2"/>
                </a:solidFill>
              </a:rPr>
              <a:t>znaky jednotlivých profesí</a:t>
            </a:r>
            <a:r>
              <a:rPr lang="cs-CZ" sz="2400"/>
              <a:t>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7538" y="217646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nebo o přírodu?</a:t>
            </a:r>
          </a:p>
        </p:txBody>
      </p:sp>
      <p:pic>
        <p:nvPicPr>
          <p:cNvPr id="2061" name="Picture 13" descr="Kancelá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3357563"/>
            <a:ext cx="2374900" cy="1608137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d7a12ae2a8_49178674_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57563"/>
            <a:ext cx="2376487" cy="1622425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3346450"/>
            <a:ext cx="2305050" cy="1649413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8" grpId="0"/>
      <p:bldP spid="2059" grpId="0"/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práce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24654"/>
              </p:ext>
            </p:extLst>
          </p:nvPr>
        </p:nvGraphicFramePr>
        <p:xfrm>
          <a:off x="1043608" y="1700808"/>
          <a:ext cx="7272808" cy="50066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Hana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Jirkovská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 / 2012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Znaky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povolání, pracovní činnosti, pracovní prostředky, pracovní prostředí, pracovní objekty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čtyři základní znaky povolání – pracovní činnosti, pracovní prostředky, pracovní prostředí a pracovní objekty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 txBox="1">
            <a:spLocks/>
          </p:cNvSpPr>
          <p:nvPr/>
        </p:nvSpPr>
        <p:spPr bwMode="auto">
          <a:xfrm>
            <a:off x="0" y="492125"/>
            <a:ext cx="8458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3.2  Známé pojmy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3075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cs-CZ"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škola Děčín VI, Na Stráni 879/2  – příspěvková organizace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  <a:endParaRPr lang="cs-CZ" sz="1600" b="1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288" y="1052513"/>
            <a:ext cx="7920037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Povolání</a:t>
            </a:r>
            <a:r>
              <a:rPr lang="cs-CZ"/>
              <a:t> – pravidelně vykonávaná pracovní činnost za mzdu nebo plat</a:t>
            </a:r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Zájmy</a:t>
            </a:r>
            <a:r>
              <a:rPr lang="cs-CZ"/>
              <a:t> – např. sportovní, umělecké, technické, přírodovědné a jiné</a:t>
            </a:r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Schopnosti</a:t>
            </a:r>
            <a:r>
              <a:rPr lang="cs-CZ"/>
              <a:t> – např. jazykové, organizační, matematické, výtvarné, hudební a jiné</a:t>
            </a:r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endParaRPr lang="cs-CZ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55625" y="1933575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cs-CZ"/>
              <a:t>přípravu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44513" y="2636838"/>
            <a:ext cx="769937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</a:pPr>
            <a:r>
              <a:rPr lang="cs-CZ" dirty="0"/>
              <a:t>pracovní nebo obdobnou činnost nebo </a:t>
            </a:r>
            <a:r>
              <a:rPr lang="cs-CZ" dirty="0" smtClean="0"/>
              <a:t>službu </a:t>
            </a:r>
            <a:r>
              <a:rPr lang="cs-CZ" dirty="0"/>
              <a:t>dle předem určeného harmonogramu a za určitou odměnu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23875" y="4808538"/>
            <a:ext cx="4968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SzPct val="130000"/>
            </a:pPr>
            <a:r>
              <a:rPr lang="cs-CZ"/>
              <a:t>poruchy, zrakové a sluchové obtíže a jiné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17525" y="5634038"/>
            <a:ext cx="676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B7CB41"/>
              </a:buClr>
              <a:buSzPct val="130000"/>
            </a:pPr>
            <a:r>
              <a:rPr lang="cs-CZ"/>
              <a:t>empatie, zodpovědnost, komunikativnost a jiné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1638" y="1462088"/>
            <a:ext cx="83518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Profese</a:t>
            </a:r>
            <a:r>
              <a:rPr lang="cs-CZ"/>
              <a:t> – základní obor, povolání, druh pracovní činnosti vyžadující odbornou 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95288" y="2254250"/>
            <a:ext cx="777716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Zaměstnání</a:t>
            </a:r>
            <a:r>
              <a:rPr lang="cs-CZ" dirty="0"/>
              <a:t> – právní </a:t>
            </a:r>
            <a:r>
              <a:rPr lang="cs-CZ" dirty="0" smtClean="0"/>
              <a:t>vztah, </a:t>
            </a:r>
            <a:r>
              <a:rPr lang="cs-CZ" dirty="0"/>
              <a:t>na základě kterého zaměstnanci vykonávají práci,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95288" y="4365625"/>
            <a:ext cx="84978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Zdravotní a tělesný stav</a:t>
            </a:r>
            <a:r>
              <a:rPr lang="cs-CZ"/>
              <a:t> – např. alergie, potíže pohybového aparátu, srdeční 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85763" y="5140325"/>
            <a:ext cx="87137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B7CB41"/>
              </a:buClr>
              <a:buSzPct val="130000"/>
              <a:buFontTx/>
              <a:buChar char="•"/>
            </a:pPr>
            <a:r>
              <a:rPr lang="cs-CZ"/>
              <a:t> </a:t>
            </a:r>
            <a:r>
              <a:rPr lang="cs-CZ" b="1">
                <a:solidFill>
                  <a:schemeClr val="accent2"/>
                </a:solidFill>
              </a:rPr>
              <a:t>Osobnostní vlastnosti</a:t>
            </a:r>
            <a:r>
              <a:rPr lang="cs-CZ"/>
              <a:t> – např. spolehlivost, trpělivost, cílevědomost, schopnost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  <p:bldP spid="3082" grpId="0"/>
      <p:bldP spid="3083" grpId="0"/>
      <p:bldP spid="3086" grpId="0"/>
      <p:bldP spid="3087" grpId="0"/>
      <p:bldP spid="3088" grpId="0"/>
      <p:bldP spid="30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 txBox="1">
            <a:spLocks/>
          </p:cNvSpPr>
          <p:nvPr/>
        </p:nvSpPr>
        <p:spPr bwMode="auto">
          <a:xfrm>
            <a:off x="0" y="492125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3.3 Nové pojmy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4099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cs-CZ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cs typeface="Times New Roman" pitchFamily="18" charset="0"/>
              </a:rPr>
              <a:t>Elektronická  učebnice - II. stupeň              </a:t>
            </a:r>
            <a:r>
              <a:rPr lang="cs-CZ" sz="1200" b="1" dirty="0" smtClean="0">
                <a:cs typeface="Times New Roman" pitchFamily="18" charset="0"/>
              </a:rPr>
              <a:t>      </a:t>
            </a:r>
            <a:r>
              <a:rPr lang="cs-CZ" sz="1000" dirty="0" smtClean="0">
                <a:cs typeface="Times New Roman" pitchFamily="18" charset="0"/>
              </a:rPr>
              <a:t>Základní </a:t>
            </a:r>
            <a:r>
              <a:rPr lang="cs-CZ" sz="1000" dirty="0">
                <a:cs typeface="Times New Roman" pitchFamily="18" charset="0"/>
              </a:rPr>
              <a:t>škola Děčín VI, Na Stráni 879/2  – příspěvková organizace                               </a:t>
            </a:r>
            <a:r>
              <a:rPr lang="cs-CZ" sz="1000" dirty="0" smtClean="0"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  <a:endParaRPr lang="cs-CZ" sz="1600" b="1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0825" y="1628775"/>
            <a:ext cx="8424863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000"/>
              <a:t> </a:t>
            </a:r>
            <a:r>
              <a:rPr lang="cs-CZ" sz="2000" b="1">
                <a:solidFill>
                  <a:schemeClr val="accent2"/>
                </a:solidFill>
              </a:rPr>
              <a:t>Pracovní činnosti</a:t>
            </a:r>
            <a:r>
              <a:rPr lang="cs-CZ" sz="2000"/>
              <a:t> – odpovídáme na otázky „Jak pracuji?“, „Co dělám?“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000"/>
              <a:t> </a:t>
            </a:r>
            <a:r>
              <a:rPr lang="cs-CZ" sz="2000" b="1">
                <a:solidFill>
                  <a:schemeClr val="accent2"/>
                </a:solidFill>
              </a:rPr>
              <a:t>Pracovní prostředí</a:t>
            </a:r>
            <a:r>
              <a:rPr lang="cs-CZ" sz="2000"/>
              <a:t> – odpovídáme na otázku „Kde pracuji?“</a:t>
            </a:r>
          </a:p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</a:pPr>
            <a:endParaRPr lang="cs-CZ" sz="2000"/>
          </a:p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endParaRPr lang="cs-CZ" sz="200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73038" y="1125538"/>
            <a:ext cx="727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accent2"/>
                </a:solidFill>
              </a:rPr>
              <a:t>   Čtyři </a:t>
            </a:r>
            <a:r>
              <a:rPr lang="cs-CZ" sz="2400" b="1" dirty="0">
                <a:solidFill>
                  <a:schemeClr val="accent2"/>
                </a:solidFill>
              </a:rPr>
              <a:t>základní charakteristické znaky povolání: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46088" y="2986088"/>
            <a:ext cx="25193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B7CB41"/>
              </a:buClr>
              <a:buSzPct val="130000"/>
            </a:pPr>
            <a:r>
              <a:rPr lang="cs-CZ" sz="2000"/>
              <a:t>používám při práci?“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7513" y="3976688"/>
            <a:ext cx="69135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>
                <a:srgbClr val="B7CB41"/>
              </a:buClr>
              <a:buSzPct val="130000"/>
            </a:pPr>
            <a:r>
              <a:rPr lang="cs-CZ" sz="2000"/>
              <a:t>„Co vytvářím?“, „Co opracovávám?“, „O koho (o co) pečuji?“</a:t>
            </a:r>
          </a:p>
        </p:txBody>
      </p:sp>
      <p:pic>
        <p:nvPicPr>
          <p:cNvPr id="4106" name="Picture 10" descr="pes-2044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4797425"/>
            <a:ext cx="2303463" cy="1728788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pale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4805363"/>
            <a:ext cx="2592388" cy="1743075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5ed45df30b_42456551_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0" y="4779963"/>
            <a:ext cx="2376488" cy="1779587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39713" y="2670175"/>
            <a:ext cx="8208962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000" b="1">
                <a:solidFill>
                  <a:schemeClr val="accent2"/>
                </a:solidFill>
              </a:rPr>
              <a:t> Pracovní prostředky</a:t>
            </a:r>
            <a:r>
              <a:rPr lang="cs-CZ" sz="2000"/>
              <a:t> – odpovídáme na otázky „S čím pracuji?“ a „Co 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39713" y="3606800"/>
            <a:ext cx="864235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rgbClr val="B7CB41"/>
              </a:buClr>
              <a:buSzPct val="130000"/>
              <a:buFontTx/>
              <a:buChar char="•"/>
            </a:pPr>
            <a:r>
              <a:rPr lang="cs-CZ" sz="2000"/>
              <a:t> </a:t>
            </a:r>
            <a:r>
              <a:rPr lang="cs-CZ" sz="2000" b="1">
                <a:solidFill>
                  <a:schemeClr val="accent2"/>
                </a:solidFill>
              </a:rPr>
              <a:t>Pracovní cíle, objekty</a:t>
            </a:r>
            <a:r>
              <a:rPr lang="cs-CZ" sz="2000"/>
              <a:t> – odpovídáme na otázky „Co je cílem mé práce?“,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  <p:bldP spid="4109" grpId="0"/>
      <p:bldP spid="4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 txBox="1">
            <a:spLocks/>
          </p:cNvSpPr>
          <p:nvPr/>
        </p:nvSpPr>
        <p:spPr bwMode="auto">
          <a:xfrm>
            <a:off x="0" y="492125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3.4  Výklad nového učiva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5123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cs-CZ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cs typeface="Times New Roman" pitchFamily="18" charset="0"/>
              </a:rPr>
              <a:t>Elektronická  učebnice - II. stupeň             </a:t>
            </a:r>
            <a:r>
              <a:rPr lang="cs-CZ" sz="1200" b="1" dirty="0" smtClean="0">
                <a:cs typeface="Times New Roman" pitchFamily="18" charset="0"/>
              </a:rPr>
              <a:t>         </a:t>
            </a:r>
            <a:r>
              <a:rPr lang="cs-CZ" sz="1000" dirty="0"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000" dirty="0" smtClean="0">
                <a:cs typeface="Times New Roman" pitchFamily="18" charset="0"/>
              </a:rPr>
              <a:t>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  <a:endParaRPr lang="cs-CZ" sz="1600" b="1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79388" y="981075"/>
            <a:ext cx="8569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1.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95263" y="2443163"/>
            <a:ext cx="8713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2.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5263" y="3589338"/>
            <a:ext cx="864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3.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01613" y="4464050"/>
            <a:ext cx="741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4. 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90525" y="985838"/>
            <a:ext cx="82073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chemeClr val="accent2"/>
                </a:solidFill>
              </a:rPr>
              <a:t>Pracovní činnosti</a:t>
            </a:r>
            <a:r>
              <a:rPr lang="cs-CZ"/>
              <a:t> – obecné kategorie jsou zejména: sestavování, tvarování, úpravy povrchu; obsluha strojů a zařízení; měření, seřizování, opravy; vymýšlení, navrhování a zkoumání nového; úřadování; komunikace s lidmi; veřejné vystupování; pěstování; ošetřování, léčení; vychovávání, vzdělávání, poskytování rad; zajišťování ochrany; plánování, kontrola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95288" y="2447925"/>
            <a:ext cx="79200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chemeClr val="accent2"/>
                </a:solidFill>
              </a:rPr>
              <a:t>Pracovní prostředí</a:t>
            </a:r>
            <a:r>
              <a:rPr lang="cs-CZ"/>
              <a:t> – obecné kategorie jsou zejména: kancelář; ateliér; kulturní zařízení; přepážka pro veřejnost; obchod; provozovna osobních služeb; restaurace, kavárna; zdravotnické zařízení; laboratoř; energetická zařízení; dílna; stavba; dopravní prostředek; venkovní prostředí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90525" y="3584575"/>
            <a:ext cx="8064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chemeClr val="accent2"/>
                </a:solidFill>
              </a:rPr>
              <a:t>Pracovní prostředky</a:t>
            </a:r>
            <a:r>
              <a:rPr lang="cs-CZ"/>
              <a:t> – obecné kategorie jsou zejména: stroje a zařízení; ruční nástroje, nářadí, pomůcky; měřící, zkušební a diagnostické přístroje; výpočetní technika; obrazová a zvuková technika; psací a kreslicí technika; ruce, nohy, hlas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90525" y="4481513"/>
            <a:ext cx="76327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chemeClr val="accent2"/>
                </a:solidFill>
              </a:rPr>
              <a:t>Pracovní cíle, předměty, objekty</a:t>
            </a:r>
            <a:r>
              <a:rPr lang="cs-CZ"/>
              <a:t> – obecné kategorie jsou zejména: nerostné suroviny, voda, zemský povrch; kovové materiály; strojírenské, elektrotechnické a elektronické výrobky a zařízení; výrobky ze dřeva, plastu, skla, textilu, kůže; potraviny; léčiva; stavby; rostlinstvo, živočichové, člověk; informace, dokumenty, peníze, poštovní zásilky, zákony; počítačové programy; cestovní ruch; filmová a hudební produkce; historické památky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  <p:bldP spid="5131" grpId="0"/>
      <p:bldP spid="5132" grpId="0"/>
      <p:bldP spid="5133" grpId="0"/>
      <p:bldP spid="5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125"/>
            <a:ext cx="9144000" cy="4159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500" b="1">
                <a:cs typeface="Times New Roman" pitchFamily="18" charset="0"/>
              </a:rPr>
              <a:t>3.5  Příklady a procvičení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6147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cs-CZ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cs typeface="Times New Roman" pitchFamily="18" charset="0"/>
              </a:rPr>
              <a:t>Elektronická  učebnice - II. stupeň             </a:t>
            </a:r>
            <a:r>
              <a:rPr lang="cs-CZ" sz="1200" b="1" dirty="0" smtClean="0">
                <a:cs typeface="Times New Roman" pitchFamily="18" charset="0"/>
              </a:rPr>
              <a:t>         </a:t>
            </a:r>
            <a:r>
              <a:rPr lang="cs-CZ" sz="1000" dirty="0"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000" dirty="0" smtClean="0">
                <a:cs typeface="Times New Roman" pitchFamily="18" charset="0"/>
              </a:rPr>
              <a:t>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  <a:endParaRPr lang="cs-CZ" sz="1600" b="1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cs typeface="Times New Roman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5263" y="908050"/>
            <a:ext cx="8353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1.</a:t>
            </a:r>
            <a:r>
              <a:rPr lang="cs-CZ"/>
              <a:t> Poskládej slova tak, aby věta dávala smysl: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27050" y="1246188"/>
            <a:ext cx="8281988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chemeClr val="accent2"/>
                </a:solidFill>
              </a:rPr>
              <a:t>URČITÁ      ČINNOST     JE     PRACOVNÍ        PRAVIDELNĚ      VYKONÁVANÁ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23863" y="1593850"/>
            <a:ext cx="8351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Povolání …………………………………………………………………………………. 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06375" y="1916113"/>
            <a:ext cx="8424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2.</a:t>
            </a:r>
            <a:r>
              <a:rPr lang="cs-CZ"/>
              <a:t> Doplň slova do textu: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39738" y="2243138"/>
            <a:ext cx="8353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Povolání si vybíráme podle našich ……………… a ………………… . Při výběru povolání bychom také měli vědět o předmětu práce, s jakými pracovními ……………… a v jakém ………………… budeme pracovat. Povolání vykonáváme za ……………….. či …………………. 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23875" y="3424238"/>
            <a:ext cx="8224838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chemeClr val="accent2"/>
                </a:solidFill>
              </a:rPr>
              <a:t>MZDU      PROSTŘEDKY     ZÁJMŮ    PLAT       PROSTŘEDÍ       SCHOPNOSTÍ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12725" y="3860800"/>
            <a:ext cx="828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3.</a:t>
            </a:r>
            <a:r>
              <a:rPr lang="cs-CZ"/>
              <a:t> Spoj pracovní místo či prostředí s daným povoláním: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23863" y="4160838"/>
            <a:ext cx="835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1) kancelář, 2) laboratoř, 3) stavba, 4) kuchyň, 5) hotel, 6) </a:t>
            </a:r>
            <a:r>
              <a:rPr lang="cs-CZ" dirty="0" smtClean="0"/>
              <a:t>salon</a:t>
            </a:r>
            <a:r>
              <a:rPr lang="cs-CZ" dirty="0"/>
              <a:t>, 7) nemocnice, 8) škola, 9) příroda, 10) obchod, 11) ateliér, 12) letadlo, 13) pole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12750" y="4830763"/>
            <a:ext cx="8351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A) recepční, O) ekolog, N) steward, V) učitel, L) jeřábník, V) účetní, P) manikérka, O) farmaceut, B) kuchař, Í) zemědělec, O) zdravotní sestra, L) prodavač, Á) módní návrhář</a:t>
            </a:r>
          </a:p>
        </p:txBody>
      </p:sp>
      <p:graphicFrame>
        <p:nvGraphicFramePr>
          <p:cNvPr id="6214" name="Group 70"/>
          <p:cNvGraphicFramePr>
            <a:graphicFrameLocks noGrp="1"/>
          </p:cNvGraphicFramePr>
          <p:nvPr/>
        </p:nvGraphicFramePr>
        <p:xfrm>
          <a:off x="528638" y="5567363"/>
          <a:ext cx="7200900" cy="792408"/>
        </p:xfrm>
        <a:graphic>
          <a:graphicData uri="http://schemas.openxmlformats.org/drawingml/2006/table">
            <a:tbl>
              <a:tblPr/>
              <a:tblGrid>
                <a:gridCol w="554037"/>
                <a:gridCol w="554038"/>
                <a:gridCol w="554037"/>
                <a:gridCol w="554038"/>
                <a:gridCol w="552450"/>
                <a:gridCol w="554037"/>
                <a:gridCol w="555625"/>
                <a:gridCol w="554038"/>
                <a:gridCol w="552450"/>
                <a:gridCol w="554037"/>
                <a:gridCol w="554038"/>
                <a:gridCol w="554037"/>
                <a:gridCol w="554038"/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 animBg="1"/>
      <p:bldP spid="6152" grpId="0"/>
      <p:bldP spid="6153" grpId="0"/>
      <p:bldP spid="6154" grpId="0"/>
      <p:bldP spid="6155" grpId="0" animBg="1"/>
      <p:bldP spid="6157" grpId="0"/>
      <p:bldP spid="6160" grpId="0"/>
      <p:bldP spid="6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 txBox="1">
            <a:spLocks/>
          </p:cNvSpPr>
          <p:nvPr/>
        </p:nvSpPr>
        <p:spPr bwMode="auto">
          <a:xfrm>
            <a:off x="0" y="492125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3.6 Něco navíc 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7171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cs-CZ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cs typeface="Times New Roman" pitchFamily="18" charset="0"/>
              </a:rPr>
              <a:t>Elektronická  učebnice - II. stupeň             </a:t>
            </a:r>
            <a:r>
              <a:rPr lang="cs-CZ" sz="1200" b="1" dirty="0" smtClean="0">
                <a:cs typeface="Times New Roman" pitchFamily="18" charset="0"/>
              </a:rPr>
              <a:t>           </a:t>
            </a:r>
            <a:r>
              <a:rPr lang="cs-CZ" sz="1000" dirty="0"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>
                <a:cs typeface="Times New Roman" pitchFamily="18" charset="0"/>
              </a:rPr>
              <a:t> </a:t>
            </a:r>
            <a:r>
              <a:rPr lang="cs-CZ" sz="1600" b="1" dirty="0" smtClean="0">
                <a:cs typeface="Times New Roman" pitchFamily="18" charset="0"/>
              </a:rPr>
              <a:t>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  <a:endParaRPr lang="cs-CZ" sz="1600" b="1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>
              <a:cs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6375" y="1047750"/>
            <a:ext cx="8208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Najdi v </a:t>
            </a:r>
            <a:r>
              <a:rPr lang="cs-CZ" b="1">
                <a:solidFill>
                  <a:schemeClr val="accent2"/>
                </a:solidFill>
              </a:rPr>
              <a:t>osmisměrce</a:t>
            </a:r>
            <a:r>
              <a:rPr lang="cs-CZ"/>
              <a:t> pracovní prostředky či nástroje a přiřaď je k danému povolání. Ze zbylých písmen vyjde pracovní prostředek, který také přiřaď.</a:t>
            </a:r>
          </a:p>
        </p:txBody>
      </p:sp>
      <p:graphicFrame>
        <p:nvGraphicFramePr>
          <p:cNvPr id="7278" name="Group 110"/>
          <p:cNvGraphicFramePr>
            <a:graphicFrameLocks noGrp="1"/>
          </p:cNvGraphicFramePr>
          <p:nvPr/>
        </p:nvGraphicFramePr>
        <p:xfrm>
          <a:off x="2411413" y="1878013"/>
          <a:ext cx="4056062" cy="2170114"/>
        </p:xfrm>
        <a:graphic>
          <a:graphicData uri="http://schemas.openxmlformats.org/drawingml/2006/table">
            <a:tbl>
              <a:tblPr/>
              <a:tblGrid>
                <a:gridCol w="450850"/>
                <a:gridCol w="450850"/>
                <a:gridCol w="450850"/>
                <a:gridCol w="450850"/>
                <a:gridCol w="449262"/>
                <a:gridCol w="450850"/>
                <a:gridCol w="450850"/>
                <a:gridCol w="450850"/>
                <a:gridCol w="4508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7" name="Text Box 109"/>
          <p:cNvSpPr txBox="1">
            <a:spLocks noChangeArrowheads="1"/>
          </p:cNvSpPr>
          <p:nvPr/>
        </p:nvSpPr>
        <p:spPr bwMode="auto">
          <a:xfrm>
            <a:off x="860425" y="4325938"/>
            <a:ext cx="7200900" cy="217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cs-CZ"/>
              <a:t>Lékař ………………………….	Zedník ……………………….…….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Hodinář ……………………….	Kosmetička ......................................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Pekař ………………………….	Švadlena …………………………..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Kuchař ………………………..	Instalatér ……………………….….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Malíř ………………………….	Optik ………………………….…...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Holič ………………………….	Zlatník …………………………….</a:t>
            </a:r>
          </a:p>
          <a:p>
            <a:pPr eaLnBrk="1" hangingPunct="1">
              <a:spcBef>
                <a:spcPct val="10000"/>
              </a:spcBef>
            </a:pPr>
            <a:r>
              <a:rPr lang="cs-CZ"/>
              <a:t>Truhlář ………………………..	Pokrývač ……………………….….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 txBox="1">
            <a:spLocks/>
          </p:cNvSpPr>
          <p:nvPr/>
        </p:nvSpPr>
        <p:spPr bwMode="auto">
          <a:xfrm>
            <a:off x="0" y="492125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3.7 CLIL – Family tree</a:t>
            </a:r>
            <a:endParaRPr lang="cs-CZ" sz="2500">
              <a:cs typeface="Times New Roman" pitchFamily="18" charset="0"/>
            </a:endParaRPr>
          </a:p>
        </p:txBody>
      </p:sp>
      <p:sp>
        <p:nvSpPr>
          <p:cNvPr id="8195" name="TextovéPole 3"/>
          <p:cNvSpPr txBox="1">
            <a:spLocks noChangeArrowheads="1"/>
          </p:cNvSpPr>
          <p:nvPr/>
        </p:nvSpPr>
        <p:spPr bwMode="auto">
          <a:xfrm>
            <a:off x="0" y="0"/>
            <a:ext cx="9144000" cy="49244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1200" b="1" dirty="0">
                <a:cs typeface="Times New Roman" pitchFamily="18" charset="0"/>
              </a:rPr>
              <a:t>Elektronická  učebnice </a:t>
            </a:r>
            <a:r>
              <a:rPr lang="cs-CZ" sz="1200" b="1" dirty="0" smtClean="0">
                <a:cs typeface="Times New Roman" pitchFamily="18" charset="0"/>
              </a:rPr>
              <a:t>– II.  </a:t>
            </a:r>
            <a:r>
              <a:rPr lang="cs-CZ" sz="1200" b="1" dirty="0">
                <a:cs typeface="Times New Roman" pitchFamily="18" charset="0"/>
              </a:rPr>
              <a:t>stupeň             </a:t>
            </a:r>
            <a:r>
              <a:rPr lang="cs-CZ" sz="1200" b="1" dirty="0" smtClean="0">
                <a:cs typeface="Times New Roman" pitchFamily="18" charset="0"/>
              </a:rPr>
              <a:t>              </a:t>
            </a:r>
            <a:r>
              <a:rPr lang="cs-CZ" sz="1000" dirty="0" smtClean="0">
                <a:cs typeface="Times New Roman" pitchFamily="18" charset="0"/>
              </a:rPr>
              <a:t>Základní </a:t>
            </a:r>
            <a:r>
              <a:rPr lang="cs-CZ" sz="1000" dirty="0">
                <a:cs typeface="Times New Roman" pitchFamily="18" charset="0"/>
              </a:rPr>
              <a:t>škola Děčín VI, Na Stráni 879/2  – příspěvková organizace                               </a:t>
            </a:r>
            <a:r>
              <a:rPr lang="cs-CZ" sz="1600" b="1" dirty="0" err="1" smtClean="0">
                <a:solidFill>
                  <a:srgbClr val="4F6228"/>
                </a:solidFill>
                <a:cs typeface="Times New Roman" pitchFamily="18" charset="0"/>
              </a:rPr>
              <a:t>Employment</a:t>
            </a:r>
            <a:endParaRPr lang="cs-CZ" sz="1600" b="1" dirty="0">
              <a:cs typeface="Times New Roman" pitchFamily="18" charset="0"/>
            </a:endParaRPr>
          </a:p>
          <a:p>
            <a:pPr eaLnBrk="1" hangingPunct="1"/>
            <a:endParaRPr lang="cs-CZ" sz="1000" dirty="0">
              <a:cs typeface="Times New Roman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39713" y="1052513"/>
            <a:ext cx="8353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 b="1">
                <a:solidFill>
                  <a:schemeClr val="accent2"/>
                </a:solidFill>
              </a:rPr>
              <a:t>Task: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8288" y="1450975"/>
            <a:ext cx="8497887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700"/>
              <a:t>Fill in the professions of other members of your family. If someone is missing, place the mark X to the column.</a:t>
            </a:r>
          </a:p>
        </p:txBody>
      </p:sp>
      <p:sp>
        <p:nvSpPr>
          <p:cNvPr id="8422" name="Text Box 230"/>
          <p:cNvSpPr txBox="1">
            <a:spLocks noChangeArrowheads="1"/>
          </p:cNvSpPr>
          <p:nvPr/>
        </p:nvSpPr>
        <p:spPr bwMode="auto">
          <a:xfrm>
            <a:off x="234950" y="4327525"/>
            <a:ext cx="460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 b="1">
                <a:solidFill>
                  <a:schemeClr val="accent2"/>
                </a:solidFill>
              </a:rPr>
              <a:t>Questions:</a:t>
            </a:r>
          </a:p>
        </p:txBody>
      </p:sp>
      <p:sp>
        <p:nvSpPr>
          <p:cNvPr id="8423" name="Text Box 231"/>
          <p:cNvSpPr txBox="1">
            <a:spLocks noChangeArrowheads="1"/>
          </p:cNvSpPr>
          <p:nvPr/>
        </p:nvSpPr>
        <p:spPr bwMode="auto">
          <a:xfrm>
            <a:off x="246063" y="4824413"/>
            <a:ext cx="792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1.</a:t>
            </a:r>
            <a:r>
              <a:rPr lang="cs-CZ"/>
              <a:t> Do you want to go on with any professions as a family tradition?</a:t>
            </a:r>
          </a:p>
        </p:txBody>
      </p:sp>
      <p:sp>
        <p:nvSpPr>
          <p:cNvPr id="8424" name="Text Box 232"/>
          <p:cNvSpPr txBox="1">
            <a:spLocks noChangeArrowheads="1"/>
          </p:cNvSpPr>
          <p:nvPr/>
        </p:nvSpPr>
        <p:spPr bwMode="auto">
          <a:xfrm>
            <a:off x="250825" y="5240338"/>
            <a:ext cx="676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B7CB41"/>
                </a:solidFill>
              </a:rPr>
              <a:t>2.</a:t>
            </a:r>
            <a:r>
              <a:rPr lang="cs-CZ"/>
              <a:t> Is there any profession in your family you don´t want to do?</a:t>
            </a:r>
          </a:p>
        </p:txBody>
      </p:sp>
      <p:pic>
        <p:nvPicPr>
          <p:cNvPr id="8425" name="Picture 233" descr="1254548138_rodokmen_8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4525963"/>
            <a:ext cx="2471738" cy="1782762"/>
          </a:xfrm>
          <a:prstGeom prst="rect">
            <a:avLst/>
          </a:prstGeom>
          <a:noFill/>
          <a:ln w="9525">
            <a:solidFill>
              <a:srgbClr val="B7CB4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19" name="Picture 2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2257425"/>
            <a:ext cx="84963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422" grpId="0"/>
      <p:bldP spid="8423" grpId="0"/>
      <p:bldP spid="84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 txBox="1">
            <a:spLocks/>
          </p:cNvSpPr>
          <p:nvPr/>
        </p:nvSpPr>
        <p:spPr bwMode="auto">
          <a:xfrm>
            <a:off x="0" y="492125"/>
            <a:ext cx="914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3.8  Test</a:t>
            </a:r>
            <a:br>
              <a:rPr lang="cs-CZ" sz="2500" b="1">
                <a:cs typeface="Times New Roman" pitchFamily="18" charset="0"/>
              </a:rPr>
            </a:br>
            <a:endParaRPr lang="cs-CZ" sz="2500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škola Děčín VI, Na Stráni 879/2  – příspěvková organizace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>
              <a:cs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57188" y="1285875"/>
            <a:ext cx="79216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a)</a:t>
            </a:r>
            <a:r>
              <a:rPr lang="cs-CZ" sz="1600"/>
              <a:t> Sestavování		</a:t>
            </a:r>
            <a:r>
              <a:rPr lang="cs-CZ" sz="1600" b="1">
                <a:solidFill>
                  <a:schemeClr val="accent2"/>
                </a:solidFill>
              </a:rPr>
              <a:t>b)</a:t>
            </a:r>
            <a:r>
              <a:rPr lang="cs-CZ" sz="1600"/>
              <a:t> Jednání a komunikace	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c)</a:t>
            </a:r>
            <a:r>
              <a:rPr lang="cs-CZ" sz="1600"/>
              <a:t> Ordinace		</a:t>
            </a:r>
            <a:r>
              <a:rPr lang="cs-CZ" sz="1600" b="1">
                <a:solidFill>
                  <a:schemeClr val="accent2"/>
                </a:solidFill>
              </a:rPr>
              <a:t>d)</a:t>
            </a:r>
            <a:r>
              <a:rPr lang="cs-CZ" sz="1600"/>
              <a:t> Vychovávání a vzdělávání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" y="965200"/>
            <a:ext cx="7345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rgbClr val="B7CB41"/>
                </a:solidFill>
              </a:rPr>
              <a:t>1.</a:t>
            </a:r>
            <a:r>
              <a:rPr lang="cs-CZ" sz="1600"/>
              <a:t>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52425" y="965200"/>
            <a:ext cx="8135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/>
              <a:t>Mezi pracovní činnosti nepatří: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61950" y="2581275"/>
            <a:ext cx="79216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a)</a:t>
            </a:r>
            <a:r>
              <a:rPr lang="cs-CZ" sz="1600"/>
              <a:t> Ordinace		</a:t>
            </a:r>
            <a:r>
              <a:rPr lang="cs-CZ" sz="1600" b="1">
                <a:solidFill>
                  <a:schemeClr val="accent2"/>
                </a:solidFill>
              </a:rPr>
              <a:t>b)</a:t>
            </a:r>
            <a:r>
              <a:rPr lang="cs-CZ" sz="1600"/>
              <a:t> Tovární hala	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c)</a:t>
            </a:r>
            <a:r>
              <a:rPr lang="cs-CZ" sz="1600"/>
              <a:t> Laboratoř		</a:t>
            </a:r>
            <a:r>
              <a:rPr lang="cs-CZ" sz="1600" b="1">
                <a:solidFill>
                  <a:schemeClr val="accent2"/>
                </a:solidFill>
              </a:rPr>
              <a:t>d)</a:t>
            </a:r>
            <a:r>
              <a:rPr lang="cs-CZ" sz="1600"/>
              <a:t> Operační sál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52400" y="2262188"/>
            <a:ext cx="7345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rgbClr val="B7CB41"/>
                </a:solidFill>
              </a:rPr>
              <a:t>2.</a:t>
            </a:r>
            <a:r>
              <a:rPr lang="cs-CZ" sz="1600"/>
              <a:t>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46075" y="2243138"/>
            <a:ext cx="8135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/>
              <a:t>Pracovní prostředí pro lékaře není: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66713" y="3852863"/>
            <a:ext cx="79216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a)</a:t>
            </a:r>
            <a:r>
              <a:rPr lang="cs-CZ" sz="1600"/>
              <a:t> Výchova a vzdělávání	</a:t>
            </a:r>
            <a:r>
              <a:rPr lang="cs-CZ" sz="1600" b="1">
                <a:solidFill>
                  <a:schemeClr val="accent2"/>
                </a:solidFill>
              </a:rPr>
              <a:t>b)</a:t>
            </a:r>
            <a:r>
              <a:rPr lang="cs-CZ" sz="1600"/>
              <a:t> Potraviny	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c)</a:t>
            </a:r>
            <a:r>
              <a:rPr lang="cs-CZ" sz="1600"/>
              <a:t> Rostlinstvo		</a:t>
            </a:r>
            <a:r>
              <a:rPr lang="cs-CZ" sz="1600" b="1">
                <a:solidFill>
                  <a:schemeClr val="accent2"/>
                </a:solidFill>
              </a:rPr>
              <a:t>d)</a:t>
            </a:r>
            <a:r>
              <a:rPr lang="cs-CZ" sz="1600"/>
              <a:t> Stavby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1925" y="3500438"/>
            <a:ext cx="7345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rgbClr val="B7CB41"/>
                </a:solidFill>
              </a:rPr>
              <a:t>3.</a:t>
            </a:r>
            <a:r>
              <a:rPr lang="cs-CZ" sz="1600"/>
              <a:t> 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63538" y="3500438"/>
            <a:ext cx="8135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/>
              <a:t>Cílem práce učitele je: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17513" y="5145088"/>
            <a:ext cx="79216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a)</a:t>
            </a:r>
            <a:r>
              <a:rPr lang="cs-CZ" sz="1600"/>
              <a:t> Výpočetní techniku		</a:t>
            </a:r>
            <a:r>
              <a:rPr lang="cs-CZ" sz="1600" b="1">
                <a:solidFill>
                  <a:schemeClr val="accent2"/>
                </a:solidFill>
              </a:rPr>
              <a:t>b)</a:t>
            </a:r>
            <a:r>
              <a:rPr lang="cs-CZ" sz="1600"/>
              <a:t> Měřící přístroje	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c)</a:t>
            </a:r>
            <a:r>
              <a:rPr lang="cs-CZ" sz="1600"/>
              <a:t> Nástroje a nářadí		</a:t>
            </a:r>
            <a:r>
              <a:rPr lang="cs-CZ" sz="1600" b="1">
                <a:solidFill>
                  <a:schemeClr val="accent2"/>
                </a:solidFill>
              </a:rPr>
              <a:t>d)</a:t>
            </a:r>
            <a:r>
              <a:rPr lang="cs-CZ" sz="1600"/>
              <a:t> Krmivo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23838" y="4781550"/>
            <a:ext cx="7345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solidFill>
                  <a:srgbClr val="B7CB41"/>
                </a:solidFill>
              </a:rPr>
              <a:t>4.</a:t>
            </a:r>
            <a:r>
              <a:rPr lang="cs-CZ" sz="1600"/>
              <a:t> 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19100" y="4781550"/>
            <a:ext cx="8135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/>
              <a:t>Automechanik jako pracovní prostředek nepoužívá: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331913" y="6032500"/>
            <a:ext cx="741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>
                <a:solidFill>
                  <a:schemeClr val="accent2"/>
                </a:solidFill>
              </a:rPr>
              <a:t>Řešení:</a:t>
            </a:r>
            <a:r>
              <a:rPr lang="cs-CZ" sz="1600"/>
              <a:t> 1. c), 2. b), 3. a), 4. 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  <p:bldP spid="9233" grpId="0"/>
      <p:bldP spid="9234" grpId="0"/>
      <p:bldP spid="92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 txBox="1">
            <a:spLocks/>
          </p:cNvSpPr>
          <p:nvPr/>
        </p:nvSpPr>
        <p:spPr bwMode="auto">
          <a:xfrm>
            <a:off x="0" y="492125"/>
            <a:ext cx="91440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sz="2500" b="1">
                <a:cs typeface="Times New Roman" pitchFamily="18" charset="0"/>
              </a:rPr>
              <a:t>3.9  Zdroje</a:t>
            </a:r>
            <a:br>
              <a:rPr lang="cs-CZ" sz="2500" b="1">
                <a:cs typeface="Times New Roman" pitchFamily="18" charset="0"/>
              </a:rPr>
            </a:br>
            <a:endParaRPr lang="cs-CZ" sz="2500">
              <a:cs typeface="Times New Roman" pitchFamily="18" charset="0"/>
            </a:endParaRPr>
          </a:p>
        </p:txBody>
      </p:sp>
      <p:sp>
        <p:nvSpPr>
          <p:cNvPr id="10243" name="Podnadpis 2"/>
          <p:cNvSpPr txBox="1">
            <a:spLocks/>
          </p:cNvSpPr>
          <p:nvPr/>
        </p:nvSpPr>
        <p:spPr bwMode="auto">
          <a:xfrm>
            <a:off x="4500563" y="3500438"/>
            <a:ext cx="446405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cs-CZ"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Elektronická  učebnice - II. stupeň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práce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>
              <a:cs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8207375" cy="3960812"/>
          </a:xfrm>
          <a:prstGeom prst="rect">
            <a:avLst/>
          </a:prstGeom>
          <a:solidFill>
            <a:srgbClr val="F5D9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cs-CZ" sz="1600">
                <a:hlinkClick r:id="rId2"/>
              </a:rPr>
              <a:t>http://rvp.cz/</a:t>
            </a:r>
            <a:endParaRPr lang="cs-CZ" sz="1600"/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cs-CZ" sz="1600">
                <a:hlinkClick r:id="rId3"/>
              </a:rPr>
              <a:t>www.povolani.estranky.cz</a:t>
            </a:r>
            <a:endParaRPr lang="cs-CZ" sz="1600"/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cs-CZ" sz="1600">
                <a:hlinkClick r:id="rId4"/>
              </a:rPr>
              <a:t>www.vstupnatrhprace.cz/vyuka/</a:t>
            </a:r>
            <a:endParaRPr lang="cs-CZ" sz="1600"/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cs-CZ" sz="1600">
                <a:hlinkClick r:id="rId5"/>
              </a:rPr>
              <a:t>www.vychova-vzdelavani.cz/svet-prace/</a:t>
            </a:r>
            <a:endParaRPr lang="cs-CZ" sz="1600"/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cs-CZ" sz="1600"/>
              <a:t>Obrázky: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6"/>
              </a:rPr>
              <a:t>http://www.idealni-bydleni.cz/idealni-bydleni-clanek-342-Kancelar-pana-reditele---1.-cast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7"/>
              </a:rPr>
              <a:t>http://www.stomatolog.cz/reli/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8"/>
              </a:rPr>
              <a:t>http://tres-tres-chic.blog.cz/0907/2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9"/>
              </a:rPr>
              <a:t>http://www.egk.cz/www/cz/fotogalerie.phtml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10"/>
              </a:rPr>
              <a:t>http://www.topgam.cz/hlasovani/pes-kocka/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11"/>
              </a:rPr>
              <a:t>http://mladez.evangnet.cz/2011/05/nabidka-vystavniho-prostoru-pro-mlade-umelce-a-umelkyne/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12"/>
              </a:rPr>
              <a:t>http://justhewayouare.blog.cz/1106/obrazky-zmrzlina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r>
              <a:rPr lang="cs-CZ" sz="1400">
                <a:hlinkClick r:id="rId13"/>
              </a:rPr>
              <a:t>http://forum.valka.cz/viewtopic.php/t/88318</a:t>
            </a: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endParaRPr lang="cs-CZ" sz="1400"/>
          </a:p>
          <a:p>
            <a:pPr lvl="1" eaLnBrk="1" hangingPunct="1">
              <a:spcBef>
                <a:spcPct val="20000"/>
              </a:spcBef>
              <a:buFont typeface="Arial" charset="0"/>
              <a:buChar char="–"/>
            </a:pP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1229</Words>
  <Application>Microsoft Office PowerPoint</Application>
  <PresentationFormat>Předvádění na obrazovce (4:3)</PresentationFormat>
  <Paragraphs>199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hercogova</cp:lastModifiedBy>
  <cp:revision>61</cp:revision>
  <dcterms:created xsi:type="dcterms:W3CDTF">2010-12-26T08:22:04Z</dcterms:created>
  <dcterms:modified xsi:type="dcterms:W3CDTF">2012-04-01T13:26:58Z</dcterms:modified>
</cp:coreProperties>
</file>