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81" r:id="rId4"/>
    <p:sldId id="269" r:id="rId5"/>
    <p:sldId id="273" r:id="rId6"/>
    <p:sldId id="275" r:id="rId7"/>
    <p:sldId id="277" r:id="rId8"/>
    <p:sldId id="278" r:id="rId9"/>
    <p:sldId id="279" r:id="rId10"/>
    <p:sldId id="280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CDDBA"/>
    <a:srgbClr val="FCD8BA"/>
    <a:srgbClr val="F5D9C3"/>
    <a:srgbClr val="FFFFCC"/>
    <a:srgbClr val="C8EAD0"/>
    <a:srgbClr val="B7CB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t>11.8.2014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11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t>11.8.2014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9384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t>11.8.2014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4178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t>11.8.2014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9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t>11.8.2014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3121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t>11.8.2014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5825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t>11.8.2014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091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t>11.8.2014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4732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t>11.8.2014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160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t>11.8.2014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6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t>11.8.2014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6180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953F1-3C67-4276-A44F-A3B6F45F0AB2}" type="datetimeFigureOut">
              <a:rPr lang="cs-CZ" smtClean="0"/>
              <a:t>11.8.2014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752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stupnatrhprace.cz/vyuka/" TargetMode="External"/><Relationship Id="rId2" Type="http://schemas.openxmlformats.org/officeDocument/2006/relationships/hyperlink" Target="http://www.wikipedie.cz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024" y="512676"/>
            <a:ext cx="9141977" cy="64807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.1 Nezaměstnanost na trhu práce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2"/>
            <a:ext cx="9144000" cy="492443"/>
          </a:xfrm>
          <a:prstGeom prst="rect">
            <a:avLst/>
          </a:prstGeom>
          <a:solidFill>
            <a:srgbClr val="FFFF99">
              <a:alpha val="98824"/>
            </a:srgb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Svět práce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861598" y="3244335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4"/>
          <p:cNvSpPr txBox="1"/>
          <p:nvPr/>
        </p:nvSpPr>
        <p:spPr>
          <a:xfrm>
            <a:off x="2023" y="6242448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Mgr. Jitka Šolcová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Jitka Šolcová\AppData\Local\Microsoft\Windows\Temporary Internet Files\Content.IE5\FVKXP3JF\MC90015790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3114" y="1266738"/>
            <a:ext cx="4685149" cy="4538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482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práce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-953" y="394091"/>
            <a:ext cx="9144000" cy="488285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5.10   Anotace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Group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597033"/>
              </p:ext>
            </p:extLst>
          </p:nvPr>
        </p:nvGraphicFramePr>
        <p:xfrm>
          <a:off x="971550" y="1628775"/>
          <a:ext cx="7200900" cy="3479801"/>
        </p:xfrm>
        <a:graphic>
          <a:graphicData uri="http://schemas.openxmlformats.org/drawingml/2006/table">
            <a:tbl>
              <a:tblPr/>
              <a:tblGrid>
                <a:gridCol w="1889125"/>
                <a:gridCol w="5311775"/>
              </a:tblGrid>
              <a:tr h="544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CB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Mgr.  Jitka Šolcová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CB41"/>
                    </a:solidFill>
                  </a:tcPr>
                </a:tc>
              </a:tr>
              <a:tr h="554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07 – 12/2013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D9C3"/>
                    </a:solidFill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CB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 ročník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CB41"/>
                    </a:solidFill>
                  </a:tcPr>
                </a:tc>
              </a:tr>
              <a:tr h="554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D9C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Nezaměstnanost, nezaměstnaný, míra nezaměstnanosti, podpora nezaměstnanosti, životopis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D9C3"/>
                    </a:solidFill>
                  </a:tcPr>
                </a:tc>
              </a:tr>
              <a:tr h="957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CB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Prezentace zaměřená  na problematiku nezaměstnanosti, druhy nezaměstnanosti a její důsledky, na správný obsah  životopisu.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CB4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991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5475" y="492445"/>
            <a:ext cx="9144000" cy="416277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5.2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Nezaměstnanost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2339752" y="2440767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2"/>
            <a:ext cx="9144000" cy="492443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práce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80837" y="4280322"/>
            <a:ext cx="4104456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cs-CZ" dirty="0"/>
              <a:t>Nezaměstnanost představuje spolu s inflací největší problém  tržního hospodářství. </a:t>
            </a:r>
          </a:p>
        </p:txBody>
      </p:sp>
      <p:sp>
        <p:nvSpPr>
          <p:cNvPr id="8" name="Obdélník 7"/>
          <p:cNvSpPr/>
          <p:nvPr/>
        </p:nvSpPr>
        <p:spPr>
          <a:xfrm>
            <a:off x="180837" y="5490556"/>
            <a:ext cx="4145764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cs-CZ" dirty="0"/>
              <a:t>Nezaměstnanost značí jistou nerovnováhu ekonomiky a stupňuje napětí v sociální oblasti</a:t>
            </a:r>
            <a:r>
              <a:rPr lang="cs-CZ" dirty="0" smtClean="0"/>
              <a:t>.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03185" y="1268760"/>
            <a:ext cx="8609578" cy="14773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Za </a:t>
            </a:r>
            <a:r>
              <a:rPr lang="cs-CZ" b="1" dirty="0"/>
              <a:t>nezaměstnaného</a:t>
            </a:r>
            <a:r>
              <a:rPr lang="cs-CZ" dirty="0"/>
              <a:t> je </a:t>
            </a:r>
            <a:r>
              <a:rPr lang="cs-CZ" dirty="0" smtClean="0"/>
              <a:t> </a:t>
            </a:r>
            <a:r>
              <a:rPr lang="cs-CZ" dirty="0"/>
              <a:t>považována osoba schopná a ochotná pracovat, která však nemůže najít placené zaměstnání. Obecně se </a:t>
            </a:r>
            <a:r>
              <a:rPr lang="cs-CZ" dirty="0" smtClean="0"/>
              <a:t> </a:t>
            </a:r>
            <a:r>
              <a:rPr lang="cs-CZ" dirty="0"/>
              <a:t>za nezaměstnaného považuje osoba, která:</a:t>
            </a:r>
          </a:p>
          <a:p>
            <a:r>
              <a:rPr lang="cs-CZ" dirty="0" smtClean="0"/>
              <a:t> - je </a:t>
            </a:r>
            <a:r>
              <a:rPr lang="cs-CZ" dirty="0"/>
              <a:t>starší patnácti </a:t>
            </a:r>
            <a:r>
              <a:rPr lang="cs-CZ" dirty="0" smtClean="0"/>
              <a:t>let</a:t>
            </a:r>
            <a:endParaRPr lang="cs-CZ" dirty="0"/>
          </a:p>
          <a:p>
            <a:r>
              <a:rPr lang="cs-CZ" dirty="0" smtClean="0"/>
              <a:t> - aktivně </a:t>
            </a:r>
            <a:r>
              <a:rPr lang="cs-CZ" dirty="0"/>
              <a:t>hledá </a:t>
            </a:r>
            <a:r>
              <a:rPr lang="cs-CZ" dirty="0" smtClean="0"/>
              <a:t>práci</a:t>
            </a:r>
            <a:endParaRPr lang="cs-CZ" dirty="0"/>
          </a:p>
          <a:p>
            <a:r>
              <a:rPr lang="cs-CZ" dirty="0" smtClean="0"/>
              <a:t> - je </a:t>
            </a:r>
            <a:r>
              <a:rPr lang="cs-CZ" dirty="0"/>
              <a:t>připravena k nástupu do práce do 14 </a:t>
            </a:r>
            <a:r>
              <a:rPr lang="cs-CZ" dirty="0" smtClean="0"/>
              <a:t>dnů</a:t>
            </a:r>
            <a:endParaRPr lang="cs-CZ" dirty="0"/>
          </a:p>
        </p:txBody>
      </p:sp>
      <p:pic>
        <p:nvPicPr>
          <p:cNvPr id="2053" name="Picture 5" descr="C:\Users\Jitka Šolcová\AppData\Local\Microsoft\Windows\Temporary Internet Files\Content.IE5\KQHUOX1I\MC90029920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013176"/>
            <a:ext cx="1368152" cy="1236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4592283" y="3279317"/>
            <a:ext cx="4320480" cy="14773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cs-CZ" dirty="0"/>
              <a:t>Vývoj nezaměstnanosti se měří pomocí míry nezaměstnanosti, která představuje podíl nezaměstnaných na ekonomicky aktivním obyvatelstvu (celkovému počtu pracovních sil), </a:t>
            </a:r>
            <a:r>
              <a:rPr lang="cs-CZ" dirty="0" smtClean="0"/>
              <a:t>vyjádřené </a:t>
            </a:r>
            <a:r>
              <a:rPr lang="cs-CZ" dirty="0"/>
              <a:t>v procentech. </a:t>
            </a:r>
            <a:endParaRPr lang="cs-CZ" dirty="0" smtClean="0"/>
          </a:p>
        </p:txBody>
      </p:sp>
      <p:pic>
        <p:nvPicPr>
          <p:cNvPr id="1026" name="Picture 2" descr="C:\Users\Jitka Šolcová\AppData\Local\Microsoft\Windows\Temporary Internet Files\Content.IE5\FVKXP3JF\MC90043439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330" y="3002675"/>
            <a:ext cx="1892300" cy="137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538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práce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71880" y="1196752"/>
            <a:ext cx="8680244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cs-CZ" dirty="0" smtClean="0"/>
              <a:t>Vedle </a:t>
            </a:r>
            <a:r>
              <a:rPr lang="cs-CZ" dirty="0"/>
              <a:t>ekonomicky počitatelných ztrát nezaměstnanost přináší negativní sociální důsledky v podobě „poklesu životní úrovně nezaměstnaného a jeho rodiny, stresů, zdravotních důsledků, alkoholizmu, rostoucí kriminality apod</a:t>
            </a:r>
            <a:r>
              <a:rPr lang="cs-CZ" dirty="0" smtClean="0"/>
              <a:t>.“ </a:t>
            </a:r>
            <a:r>
              <a:rPr lang="cs-CZ" dirty="0"/>
              <a:t>Míra těchto nákladů je do značné míry závislá i na délce trvání nezaměstnanosti. Čím je nezaměstnanost delší, tím jsou důsledky </a:t>
            </a:r>
            <a:endParaRPr lang="cs-CZ" dirty="0" smtClean="0"/>
          </a:p>
          <a:p>
            <a:pPr algn="just"/>
            <a:r>
              <a:rPr lang="cs-CZ" dirty="0" smtClean="0"/>
              <a:t>závažnější</a:t>
            </a:r>
            <a:r>
              <a:rPr lang="cs-CZ" dirty="0"/>
              <a:t>. </a:t>
            </a:r>
            <a:endParaRPr lang="cs-CZ" dirty="0" smtClean="0"/>
          </a:p>
          <a:p>
            <a:pPr algn="just"/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159870" y="3236980"/>
            <a:ext cx="8804618" cy="286232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cs-CZ" dirty="0" smtClean="0"/>
              <a:t>Některé </a:t>
            </a:r>
            <a:r>
              <a:rPr lang="cs-CZ" b="1" u="sng" dirty="0" smtClean="0"/>
              <a:t>negativní </a:t>
            </a:r>
            <a:r>
              <a:rPr lang="cs-CZ" b="1" u="sng" dirty="0"/>
              <a:t>faktory</a:t>
            </a:r>
            <a:r>
              <a:rPr lang="cs-CZ" dirty="0"/>
              <a:t>, které znesnadňují psychické vyrovnání se s </a:t>
            </a:r>
            <a:r>
              <a:rPr lang="cs-CZ" dirty="0" smtClean="0"/>
              <a:t>nezaměstnaností.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  •  Podstatně </a:t>
            </a:r>
            <a:r>
              <a:rPr lang="cs-CZ" dirty="0"/>
              <a:t>omezené peněžní prostředky.</a:t>
            </a:r>
          </a:p>
          <a:p>
            <a:pPr algn="just"/>
            <a:r>
              <a:rPr lang="cs-CZ" dirty="0"/>
              <a:t> </a:t>
            </a:r>
            <a:r>
              <a:rPr lang="cs-CZ" dirty="0" smtClean="0"/>
              <a:t> •  Nezaměstnaný </a:t>
            </a:r>
            <a:r>
              <a:rPr lang="cs-CZ" dirty="0"/>
              <a:t>ztrácí pevný denní a časový plán, který je silně poznamenán denní </a:t>
            </a:r>
            <a:r>
              <a:rPr lang="cs-CZ" dirty="0" smtClean="0"/>
              <a:t> rutinní</a:t>
            </a:r>
          </a:p>
          <a:p>
            <a:pPr algn="just"/>
            <a:r>
              <a:rPr lang="cs-CZ" dirty="0"/>
              <a:t> </a:t>
            </a:r>
            <a:r>
              <a:rPr lang="cs-CZ" dirty="0" smtClean="0"/>
              <a:t>     prací</a:t>
            </a:r>
            <a:r>
              <a:rPr lang="cs-CZ" dirty="0"/>
              <a:t>.</a:t>
            </a:r>
          </a:p>
          <a:p>
            <a:pPr algn="just"/>
            <a:r>
              <a:rPr lang="cs-CZ" dirty="0"/>
              <a:t> </a:t>
            </a:r>
            <a:r>
              <a:rPr lang="cs-CZ" dirty="0" smtClean="0"/>
              <a:t> •  Nezaměstnanost </a:t>
            </a:r>
            <a:r>
              <a:rPr lang="cs-CZ" dirty="0"/>
              <a:t>vede k sociální izolaci a osamocení. Nezaměstnaný může jen obtížně </a:t>
            </a:r>
            <a:endParaRPr lang="cs-CZ" dirty="0" smtClean="0"/>
          </a:p>
          <a:p>
            <a:pPr algn="just"/>
            <a:r>
              <a:rPr lang="cs-CZ" dirty="0" smtClean="0"/>
              <a:t>      </a:t>
            </a:r>
            <a:r>
              <a:rPr lang="cs-CZ" dirty="0"/>
              <a:t>vybudovat kontakty, současně zpravidla ztrácí sociální vztahy ke kolegům na pracovišti.</a:t>
            </a:r>
          </a:p>
          <a:p>
            <a:pPr algn="just"/>
            <a:r>
              <a:rPr lang="cs-CZ" dirty="0" smtClean="0"/>
              <a:t>  •  K nezaměstnanému se přistupuje obvykle se sociální diskriminací. Vůči nezaměstnanému</a:t>
            </a:r>
          </a:p>
          <a:p>
            <a:pPr algn="just"/>
            <a:r>
              <a:rPr lang="cs-CZ" dirty="0" smtClean="0"/>
              <a:t>      </a:t>
            </a:r>
            <a:r>
              <a:rPr lang="cs-CZ" dirty="0"/>
              <a:t>lze jen velmi těžce odbourávat předsudky a ty jen zvyšují jeho izolaci.</a:t>
            </a:r>
          </a:p>
          <a:p>
            <a:pPr algn="just"/>
            <a:endParaRPr lang="cs-CZ" dirty="0"/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32195" y="366384"/>
            <a:ext cx="9144000" cy="488285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5.3  Důsledky nezaměstnanosti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93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práce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32195" y="338554"/>
            <a:ext cx="9144000" cy="488285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5.4  Druhy nezaměstnanosti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35072" y="2996952"/>
            <a:ext cx="8856984" cy="175432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b="1" u="sng" dirty="0" smtClean="0"/>
              <a:t>Dobrovolně </a:t>
            </a:r>
            <a:r>
              <a:rPr lang="cs-CZ" b="1" u="sng" dirty="0"/>
              <a:t>nezaměstnaní </a:t>
            </a:r>
            <a:r>
              <a:rPr lang="cs-CZ" dirty="0"/>
              <a:t>o pracovní místo vědomě neusilují. Důvodem může být to, že jsou dostatečně ekonomicky zajištění nebo dávají dočasně přednost volnému času. Mohou to být i lidé, kteří již ztratili naději, že budou schopni zaměstnání nalézt. </a:t>
            </a:r>
            <a:r>
              <a:rPr lang="cs-CZ" dirty="0" smtClean="0"/>
              <a:t>Skutečným </a:t>
            </a:r>
            <a:r>
              <a:rPr lang="cs-CZ" dirty="0"/>
              <a:t>problémem se stává </a:t>
            </a:r>
            <a:r>
              <a:rPr lang="cs-CZ" b="1" u="sng" dirty="0"/>
              <a:t>nedobrovolná nezaměstnanost</a:t>
            </a:r>
            <a:r>
              <a:rPr lang="cs-CZ" dirty="0"/>
              <a:t>. Jde o takový typ nezaměstnanosti, při němž nezaměstnaný aktivně usiluje o získání zaměstnání nebo se připravuje na návrat či vstup do práce.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64805" y="826839"/>
            <a:ext cx="8878780" cy="203132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b="1" u="sng" dirty="0" smtClean="0"/>
              <a:t>Krátkodobá nezaměstnanost </a:t>
            </a:r>
            <a:r>
              <a:rPr lang="cs-CZ" dirty="0" smtClean="0"/>
              <a:t>– </a:t>
            </a:r>
            <a:r>
              <a:rPr lang="cs-CZ" b="1" dirty="0"/>
              <a:t>do 6 měsíců</a:t>
            </a:r>
            <a:r>
              <a:rPr lang="cs-CZ" dirty="0"/>
              <a:t> - jedná se především o frikční nezaměstnanost. Nezaměstnaný aktivně hledající práci věří, že nějakou práci získá. Neztrácí svou kvalifikaci a pracovní návyky, má </a:t>
            </a:r>
            <a:r>
              <a:rPr lang="cs-CZ" dirty="0" smtClean="0"/>
              <a:t>motivaci </a:t>
            </a:r>
            <a:r>
              <a:rPr lang="cs-CZ" dirty="0"/>
              <a:t>například k </a:t>
            </a:r>
            <a:r>
              <a:rPr lang="cs-CZ" dirty="0" smtClean="0"/>
              <a:t>rekvalifikaci. </a:t>
            </a:r>
          </a:p>
          <a:p>
            <a:pPr algn="just"/>
            <a:r>
              <a:rPr lang="cs-CZ" b="1" u="sng" dirty="0" smtClean="0"/>
              <a:t>Dlouhodobá nezaměstnanost </a:t>
            </a:r>
            <a:r>
              <a:rPr lang="cs-CZ" dirty="0" smtClean="0"/>
              <a:t>- </a:t>
            </a:r>
            <a:r>
              <a:rPr lang="cs-CZ" b="1" dirty="0" smtClean="0"/>
              <a:t>rok </a:t>
            </a:r>
            <a:r>
              <a:rPr lang="cs-CZ" b="1" dirty="0"/>
              <a:t>a delší</a:t>
            </a:r>
            <a:r>
              <a:rPr lang="cs-CZ" dirty="0"/>
              <a:t>. Nezaměstnaný ztrácí zájem hledat práci, ztrácí sociální kontakty, pracovní návyky a kvalifikaci. </a:t>
            </a:r>
            <a:r>
              <a:rPr lang="cs-CZ" b="1" dirty="0"/>
              <a:t>Dlouhodobá nezaměstnanost je mnohem závažnější</a:t>
            </a:r>
            <a:r>
              <a:rPr lang="cs-CZ" dirty="0"/>
              <a:t> jak pro člověka jako jedince, tak pro společnost jako celek. Tito nezaměstnaní někdy končí jako bezdomovci a je zde potenciál k trestné činnosti (krádeže, drogy</a:t>
            </a:r>
            <a:r>
              <a:rPr lang="cs-CZ" dirty="0" smtClean="0"/>
              <a:t>).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64804" y="4941168"/>
            <a:ext cx="8799683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b="1" u="sng" dirty="0"/>
              <a:t>Frikční nezaměstnanost</a:t>
            </a:r>
            <a:r>
              <a:rPr lang="cs-CZ" u="sng" dirty="0"/>
              <a:t> </a:t>
            </a:r>
            <a:r>
              <a:rPr lang="cs-CZ" dirty="0"/>
              <a:t>je </a:t>
            </a:r>
            <a:r>
              <a:rPr lang="cs-CZ" dirty="0" smtClean="0"/>
              <a:t>nezaměstnanost</a:t>
            </a:r>
            <a:r>
              <a:rPr lang="cs-CZ" dirty="0"/>
              <a:t> </a:t>
            </a:r>
            <a:r>
              <a:rPr lang="cs-CZ" dirty="0" smtClean="0"/>
              <a:t>spočívající </a:t>
            </a:r>
            <a:r>
              <a:rPr lang="cs-CZ" dirty="0"/>
              <a:t>v přirozeném pohybu pracovních sil na trhu </a:t>
            </a:r>
            <a:r>
              <a:rPr lang="cs-CZ" dirty="0" smtClean="0"/>
              <a:t>práce. Je </a:t>
            </a:r>
            <a:r>
              <a:rPr lang="cs-CZ" dirty="0"/>
              <a:t>dočasná a dobrovolná, není spojená s nedostatkem pracovních příležitostí. Lidé mění svá zaměstnání z důvodu hledání lepšího uplatnění, změny bydliště nebo hledají práci po období studia či rodičovské dovolené.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5796328"/>
            <a:ext cx="1224136" cy="1015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5865696"/>
            <a:ext cx="622871" cy="876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991138" y="6003930"/>
            <a:ext cx="1944215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1200" dirty="0"/>
              <a:t>n</a:t>
            </a:r>
            <a:r>
              <a:rPr lang="cs-CZ" sz="1200" dirty="0" smtClean="0"/>
              <a:t>apř. </a:t>
            </a:r>
          </a:p>
          <a:p>
            <a:r>
              <a:rPr lang="cs-CZ" sz="1200" dirty="0"/>
              <a:t>s</a:t>
            </a:r>
            <a:r>
              <a:rPr lang="cs-CZ" sz="1200" dirty="0" smtClean="0"/>
              <a:t>ezónní  nezaměstnanost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98332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práce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0" y="390826"/>
            <a:ext cx="9144000" cy="488285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5.5   Praktická cvičení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835696" y="3039343"/>
            <a:ext cx="6984776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6) V čem je nebezpečná dlouhodobá nezaměstnanost? Uveď příklad.</a:t>
            </a:r>
          </a:p>
          <a:p>
            <a:r>
              <a:rPr lang="cs-CZ" dirty="0" smtClean="0"/>
              <a:t>7) </a:t>
            </a:r>
            <a:r>
              <a:rPr lang="cs-CZ" dirty="0"/>
              <a:t>Uveď příklady oborů, kde se lze setkat se sezónní </a:t>
            </a:r>
            <a:r>
              <a:rPr lang="cs-CZ" dirty="0" smtClean="0"/>
              <a:t>nezaměstnaností.</a:t>
            </a:r>
          </a:p>
          <a:p>
            <a:r>
              <a:rPr lang="cs-CZ" dirty="0" smtClean="0"/>
              <a:t>8) Jaký je rozdíl mezi dobrovolnou a nedobrovolnou nezaměstnaností?</a:t>
            </a:r>
          </a:p>
          <a:p>
            <a:r>
              <a:rPr lang="cs-CZ" dirty="0"/>
              <a:t> </a:t>
            </a:r>
            <a:r>
              <a:rPr lang="cs-CZ" dirty="0" smtClean="0"/>
              <a:t>   Uveď příklad.</a:t>
            </a:r>
            <a:endParaRPr lang="cs-CZ" dirty="0"/>
          </a:p>
        </p:txBody>
      </p:sp>
      <p:pic>
        <p:nvPicPr>
          <p:cNvPr id="1026" name="Picture 2" descr="C:\Users\Jitka Šolcová\AppData\Local\Microsoft\Windows\Temporary Internet Files\Content.IE5\W2TGDB18\MM900288870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961258"/>
            <a:ext cx="979165" cy="1835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Jitka Šolcová\AppData\Local\Microsoft\Windows\Temporary Internet Files\Content.IE5\463XTIUO\MC90032012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550966"/>
            <a:ext cx="2376263" cy="2046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764704"/>
            <a:ext cx="1656184" cy="2065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85973" y="1076111"/>
            <a:ext cx="6099150" cy="175432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cs-CZ" dirty="0" smtClean="0"/>
              <a:t>Zjisti, jaká je míra nezaměstnanosti v České republice.</a:t>
            </a:r>
          </a:p>
          <a:p>
            <a:pPr marL="342900" indent="-342900">
              <a:buFontTx/>
              <a:buAutoNum type="arabicParenR"/>
            </a:pPr>
            <a:r>
              <a:rPr lang="cs-CZ" dirty="0" smtClean="0"/>
              <a:t>Zjisti </a:t>
            </a:r>
            <a:r>
              <a:rPr lang="cs-CZ" dirty="0"/>
              <a:t>míru nezaměstnanosti </a:t>
            </a:r>
            <a:r>
              <a:rPr lang="cs-CZ" dirty="0" smtClean="0"/>
              <a:t>ve </a:t>
            </a:r>
            <a:r>
              <a:rPr lang="cs-CZ" dirty="0"/>
              <a:t>tvém městě. Porovnej s ČR</a:t>
            </a:r>
            <a:r>
              <a:rPr lang="cs-CZ" dirty="0" smtClean="0"/>
              <a:t>.</a:t>
            </a:r>
          </a:p>
          <a:p>
            <a:pPr marL="342900" indent="-342900">
              <a:buFontTx/>
              <a:buAutoNum type="arabicParenR"/>
            </a:pPr>
            <a:r>
              <a:rPr lang="cs-CZ" dirty="0" smtClean="0"/>
              <a:t>Které město je na tom s nezaměstnaností hůř jak město, ve kterém bydlíš?</a:t>
            </a:r>
          </a:p>
          <a:p>
            <a:pPr marL="342900" indent="-342900">
              <a:buFontTx/>
              <a:buAutoNum type="arabicParenR"/>
            </a:pPr>
            <a:r>
              <a:rPr lang="cs-CZ" dirty="0" smtClean="0"/>
              <a:t>Jakou úlohu plní stát v oblasti nezaměstnanosti?</a:t>
            </a:r>
          </a:p>
          <a:p>
            <a:pPr marL="342900" indent="-342900">
              <a:buFontTx/>
              <a:buAutoNum type="arabicParenR"/>
            </a:pPr>
            <a:r>
              <a:rPr lang="cs-CZ" dirty="0" smtClean="0"/>
              <a:t>K čemu slouží úřady práce?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956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 txBox="1">
            <a:spLocks/>
          </p:cNvSpPr>
          <p:nvPr/>
        </p:nvSpPr>
        <p:spPr>
          <a:xfrm>
            <a:off x="3995936" y="3363981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práce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20122" y="338675"/>
            <a:ext cx="9144000" cy="488285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5.6  Podpora v nezaměstnanosti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07504" y="935032"/>
            <a:ext cx="8712968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dirty="0"/>
              <a:t>Po dobu prvních 5 – 11 měsíců od ztráty práce </a:t>
            </a:r>
            <a:r>
              <a:rPr lang="cs-CZ" dirty="0" smtClean="0"/>
              <a:t>mají </a:t>
            </a:r>
            <a:r>
              <a:rPr lang="cs-CZ" dirty="0"/>
              <a:t>nezaměstnaní nárok na </a:t>
            </a:r>
            <a:r>
              <a:rPr lang="cs-CZ" b="1" dirty="0"/>
              <a:t>podporu v nezaměstnanosti </a:t>
            </a:r>
            <a:r>
              <a:rPr lang="cs-CZ" dirty="0"/>
              <a:t>a nemusejí platit sociální a zdravotní pojištění. </a:t>
            </a:r>
            <a:endParaRPr lang="cs-CZ" dirty="0" smtClean="0"/>
          </a:p>
          <a:p>
            <a:r>
              <a:rPr lang="cs-CZ" dirty="0" smtClean="0"/>
              <a:t>                 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Jaká </a:t>
            </a:r>
            <a:r>
              <a:rPr lang="cs-CZ" dirty="0"/>
              <a:t>je výše podpory a co pro ni musíte udělat</a:t>
            </a:r>
            <a:r>
              <a:rPr lang="cs-CZ" dirty="0" smtClean="0"/>
              <a:t>?</a:t>
            </a:r>
          </a:p>
          <a:p>
            <a:endParaRPr lang="cs-CZ" dirty="0"/>
          </a:p>
          <a:p>
            <a:endParaRPr lang="cs-CZ" dirty="0" smtClean="0"/>
          </a:p>
        </p:txBody>
      </p:sp>
      <p:sp>
        <p:nvSpPr>
          <p:cNvPr id="7" name="Obdélník 6"/>
          <p:cNvSpPr/>
          <p:nvPr/>
        </p:nvSpPr>
        <p:spPr>
          <a:xfrm>
            <a:off x="92161" y="2981731"/>
            <a:ext cx="7669360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dirty="0"/>
              <a:t>Pro získání podpory je nutno splňovat dva předpoklady:</a:t>
            </a:r>
          </a:p>
          <a:p>
            <a:r>
              <a:rPr lang="cs-CZ" dirty="0" smtClean="0"/>
              <a:t> 	- mít </a:t>
            </a:r>
            <a:r>
              <a:rPr lang="cs-CZ" dirty="0"/>
              <a:t>minimálně 12 odpracovaných měsíců za poslední 2 roky (</a:t>
            </a:r>
            <a:r>
              <a:rPr lang="cs-CZ" dirty="0" smtClean="0"/>
              <a:t>počítá 	   se pouze </a:t>
            </a:r>
            <a:r>
              <a:rPr lang="cs-CZ" dirty="0"/>
              <a:t>takové </a:t>
            </a:r>
            <a:r>
              <a:rPr lang="cs-CZ" dirty="0" smtClean="0"/>
              <a:t>zaměstnání</a:t>
            </a:r>
            <a:r>
              <a:rPr lang="cs-CZ" dirty="0"/>
              <a:t>, ze kterého se odvádí sociální a zdravotní 	</a:t>
            </a:r>
            <a:r>
              <a:rPr lang="cs-CZ" dirty="0" smtClean="0"/>
              <a:t>    pojištění</a:t>
            </a:r>
            <a:r>
              <a:rPr lang="cs-CZ" dirty="0"/>
              <a:t>)</a:t>
            </a:r>
          </a:p>
          <a:p>
            <a:r>
              <a:rPr lang="cs-CZ" dirty="0" smtClean="0"/>
              <a:t>	- registrovat </a:t>
            </a:r>
            <a:r>
              <a:rPr lang="cs-CZ" dirty="0"/>
              <a:t>se na pracovním úřadě a to nejlépe do 3 dnů po ztrátě </a:t>
            </a:r>
            <a:r>
              <a:rPr lang="cs-CZ" dirty="0" smtClean="0"/>
              <a:t>	   	  zaměstnání nebýt </a:t>
            </a:r>
            <a:r>
              <a:rPr lang="cs-CZ" dirty="0"/>
              <a:t>poživatelem starobního důchodu</a:t>
            </a:r>
            <a:endParaRPr lang="cs-CZ" dirty="0">
              <a:effectLst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07505" y="4901608"/>
            <a:ext cx="7759115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cs-CZ" dirty="0"/>
              <a:t>Konkrétní podpora v nezaměstnanosti se stanoví </a:t>
            </a:r>
            <a:r>
              <a:rPr lang="cs-CZ" b="1" dirty="0"/>
              <a:t>podle průměrné výše čisté mzdy</a:t>
            </a:r>
            <a:r>
              <a:rPr lang="cs-CZ" dirty="0"/>
              <a:t>. První dva měsíce je vyplácena podpora ve výši 65 % čisté mzdy zaměstnance. Pak se postupně snižuje.</a:t>
            </a:r>
          </a:p>
          <a:p>
            <a:pPr algn="just"/>
            <a:r>
              <a:rPr lang="cs-CZ" dirty="0"/>
              <a:t>Důležitý je i věk, který určuje, jak dlouho bude podpora vyplácena. Protože platí, že ve vyšším věku je obtížnější sehnat práci, je podpora s rostoucím věkem vyplácena déle.</a:t>
            </a:r>
          </a:p>
        </p:txBody>
      </p:sp>
      <p:pic>
        <p:nvPicPr>
          <p:cNvPr id="3074" name="Picture 2" descr="C:\Users\Jitka Šolcová\AppData\Local\Microsoft\Windows\Temporary Internet Files\Content.IE5\WXJYGN1S\MC90035565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6620" y="3858894"/>
            <a:ext cx="1187624" cy="1642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06254"/>
            <a:ext cx="792163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462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práce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-953" y="394091"/>
            <a:ext cx="9144000" cy="488285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5.7   Než zaklepete u zaměstnavatele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259631" y="5785677"/>
            <a:ext cx="7050307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     Napiš svůj strukturovaný životopis s tím, že je ti o 7 let  více jak nyní.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179512" y="1124745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i="1" dirty="0" smtClean="0"/>
              <a:t>Strukturovaný </a:t>
            </a:r>
            <a:r>
              <a:rPr lang="cs-CZ" b="1" i="1" dirty="0"/>
              <a:t>životopis </a:t>
            </a:r>
            <a:r>
              <a:rPr lang="cs-CZ" dirty="0" smtClean="0"/>
              <a:t>musí </a:t>
            </a:r>
            <a:r>
              <a:rPr lang="cs-CZ" dirty="0"/>
              <a:t>být dokument, který bude absolutně dokonalý a bezchybný, protože bude možná rozhodovat o Vaší budoucnosti. 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24447" y="2180862"/>
            <a:ext cx="7885492" cy="23083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Náležitosti:</a:t>
            </a:r>
          </a:p>
          <a:p>
            <a:r>
              <a:rPr lang="cs-CZ" dirty="0" smtClean="0">
                <a:sym typeface="Wingdings"/>
              </a:rPr>
              <a:t> osobní informace (jméno, adresa, datum narození, národnost, e-mail)</a:t>
            </a:r>
          </a:p>
          <a:p>
            <a:pPr marL="285750" indent="-285750">
              <a:buFont typeface="Wingdings"/>
              <a:buChar char="!"/>
            </a:pPr>
            <a:r>
              <a:rPr lang="cs-CZ" dirty="0">
                <a:sym typeface="Wingdings"/>
              </a:rPr>
              <a:t>p</a:t>
            </a:r>
            <a:r>
              <a:rPr lang="cs-CZ" dirty="0" smtClean="0">
                <a:sym typeface="Wingdings"/>
              </a:rPr>
              <a:t>racovní zkušenosti (období, jméno a adresa zaměstnavatele, oblast podnikání x </a:t>
            </a:r>
          </a:p>
          <a:p>
            <a:r>
              <a:rPr lang="cs-CZ" dirty="0" smtClean="0">
                <a:sym typeface="Wingdings"/>
              </a:rPr>
              <a:t>     odvětví, pozice, pracovní náplň, odpovědnost)</a:t>
            </a:r>
          </a:p>
          <a:p>
            <a:pPr marL="285750" indent="-285750">
              <a:buFont typeface="Wingdings"/>
              <a:buChar char="!"/>
            </a:pPr>
            <a:r>
              <a:rPr lang="cs-CZ" dirty="0">
                <a:sym typeface="Wingdings"/>
              </a:rPr>
              <a:t>v</a:t>
            </a:r>
            <a:r>
              <a:rPr lang="cs-CZ" dirty="0" smtClean="0">
                <a:sym typeface="Wingdings"/>
              </a:rPr>
              <a:t>zdělání a kurzy (období, název a typ organizace poskytující kurzy, titul aj.)</a:t>
            </a:r>
          </a:p>
          <a:p>
            <a:pPr marL="285750" indent="-285750">
              <a:buFont typeface="Wingdings"/>
              <a:buChar char="!"/>
            </a:pPr>
            <a:r>
              <a:rPr lang="cs-CZ" dirty="0">
                <a:sym typeface="Wingdings"/>
              </a:rPr>
              <a:t>o</a:t>
            </a:r>
            <a:r>
              <a:rPr lang="cs-CZ" dirty="0" smtClean="0">
                <a:sym typeface="Wingdings"/>
              </a:rPr>
              <a:t>sobní schopnosti a dovednosti (mateřský jazyk, ostatní jazyky, ŘP, aj.)</a:t>
            </a:r>
          </a:p>
          <a:p>
            <a:pPr marL="285750" indent="-285750">
              <a:buFont typeface="Wingdings"/>
              <a:buChar char="!"/>
            </a:pPr>
            <a:r>
              <a:rPr lang="cs-CZ" dirty="0">
                <a:sym typeface="Wingdings"/>
              </a:rPr>
              <a:t>d</a:t>
            </a:r>
            <a:r>
              <a:rPr lang="cs-CZ" dirty="0" smtClean="0">
                <a:sym typeface="Wingdings"/>
              </a:rPr>
              <a:t>oplňující informace (kontaktní osoby, reference aj.)</a:t>
            </a:r>
          </a:p>
          <a:p>
            <a:pPr marL="285750" indent="-285750">
              <a:buFont typeface="Wingdings"/>
              <a:buChar char="!"/>
            </a:pP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372201" y="4748791"/>
            <a:ext cx="1771029" cy="2769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www.zivotopisonline.cz</a:t>
            </a:r>
            <a:endParaRPr lang="cs-CZ" sz="1200" dirty="0"/>
          </a:p>
        </p:txBody>
      </p:sp>
      <p:pic>
        <p:nvPicPr>
          <p:cNvPr id="1027" name="Picture 3" descr="C:\Users\Jitka Šolcová\AppData\Local\Microsoft\Windows\Temporary Internet Files\Content.IE5\463XTIUO\MM900356604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5258627"/>
            <a:ext cx="790575" cy="105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853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práce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-953" y="394091"/>
            <a:ext cx="9144000" cy="488285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5.8  Test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5496" y="887459"/>
            <a:ext cx="4536504" cy="14773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cs-CZ" dirty="0" smtClean="0"/>
              <a:t>Kdo je to </a:t>
            </a:r>
            <a:r>
              <a:rPr lang="cs-CZ" b="1" dirty="0" smtClean="0"/>
              <a:t>nezaměstnaný</a:t>
            </a:r>
            <a:r>
              <a:rPr lang="cs-CZ" dirty="0" smtClean="0"/>
              <a:t>?</a:t>
            </a:r>
          </a:p>
          <a:p>
            <a:r>
              <a:rPr lang="cs-CZ" dirty="0"/>
              <a:t>	</a:t>
            </a:r>
            <a:r>
              <a:rPr lang="cs-CZ" dirty="0" smtClean="0"/>
              <a:t>a) Osoba starší 15ti let.</a:t>
            </a:r>
          </a:p>
          <a:p>
            <a:r>
              <a:rPr lang="cs-CZ" dirty="0"/>
              <a:t>	</a:t>
            </a:r>
            <a:r>
              <a:rPr lang="cs-CZ" dirty="0" smtClean="0"/>
              <a:t>b) Osoba na dovolené.</a:t>
            </a:r>
          </a:p>
          <a:p>
            <a:r>
              <a:rPr lang="cs-CZ" dirty="0" smtClean="0"/>
              <a:t>	c) Osoba, která aktivně hledá práci.</a:t>
            </a:r>
          </a:p>
          <a:p>
            <a:r>
              <a:rPr lang="cs-CZ" dirty="0"/>
              <a:t>	</a:t>
            </a:r>
            <a:r>
              <a:rPr lang="cs-CZ" dirty="0" smtClean="0"/>
              <a:t>d) Osoba pobírající starobní důchod.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5496" y="2623845"/>
            <a:ext cx="4536504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arabicParenR" startAt="2"/>
            </a:pPr>
            <a:r>
              <a:rPr lang="cs-CZ" dirty="0" smtClean="0"/>
              <a:t>Nezaměstnanému, který je v evidenci </a:t>
            </a:r>
          </a:p>
          <a:p>
            <a:r>
              <a:rPr lang="cs-CZ" dirty="0"/>
              <a:t> </a:t>
            </a:r>
            <a:r>
              <a:rPr lang="cs-CZ" dirty="0" smtClean="0"/>
              <a:t>     úřadu  práce, náleží po dobu 5 -11 měsíců:</a:t>
            </a:r>
          </a:p>
          <a:p>
            <a:r>
              <a:rPr lang="cs-CZ" dirty="0"/>
              <a:t> 	</a:t>
            </a:r>
            <a:r>
              <a:rPr lang="cs-CZ" dirty="0" smtClean="0"/>
              <a:t>a) mzda</a:t>
            </a:r>
          </a:p>
          <a:p>
            <a:r>
              <a:rPr lang="cs-CZ" dirty="0"/>
              <a:t>	</a:t>
            </a:r>
            <a:r>
              <a:rPr lang="cs-CZ" dirty="0" smtClean="0"/>
              <a:t>b) plat</a:t>
            </a:r>
          </a:p>
          <a:p>
            <a:r>
              <a:rPr lang="cs-CZ" dirty="0"/>
              <a:t>	</a:t>
            </a:r>
            <a:r>
              <a:rPr lang="cs-CZ" dirty="0" smtClean="0"/>
              <a:t>c) podpora v nezaměstnanosti</a:t>
            </a:r>
          </a:p>
          <a:p>
            <a:r>
              <a:rPr lang="cs-CZ" dirty="0"/>
              <a:t>	</a:t>
            </a:r>
            <a:r>
              <a:rPr lang="cs-CZ" dirty="0" smtClean="0"/>
              <a:t>d) důchod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681473" y="879431"/>
            <a:ext cx="4283015" cy="23083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3) </a:t>
            </a:r>
            <a:r>
              <a:rPr lang="cs-CZ" b="1" dirty="0" smtClean="0"/>
              <a:t>Míra nezaměstnanosti </a:t>
            </a:r>
            <a:r>
              <a:rPr lang="cs-CZ" dirty="0" smtClean="0"/>
              <a:t>je:</a:t>
            </a:r>
          </a:p>
          <a:p>
            <a:r>
              <a:rPr lang="cs-CZ" dirty="0" smtClean="0"/>
              <a:t>    a)  </a:t>
            </a:r>
            <a:r>
              <a:rPr lang="cs-CZ" dirty="0"/>
              <a:t>podíl nezaměstnaných na </a:t>
            </a:r>
            <a:r>
              <a:rPr lang="cs-CZ" dirty="0" smtClean="0"/>
              <a:t>ekonomicky</a:t>
            </a:r>
          </a:p>
          <a:p>
            <a:r>
              <a:rPr lang="cs-CZ" dirty="0"/>
              <a:t> </a:t>
            </a:r>
            <a:r>
              <a:rPr lang="cs-CZ" dirty="0" smtClean="0"/>
              <a:t>         aktivním obyvatelstvu</a:t>
            </a:r>
          </a:p>
          <a:p>
            <a:r>
              <a:rPr lang="cs-CZ" dirty="0"/>
              <a:t> </a:t>
            </a:r>
            <a:r>
              <a:rPr lang="cs-CZ" dirty="0" smtClean="0"/>
              <a:t>   b)  rozdíl mezi počtem zaměstnaných a</a:t>
            </a:r>
          </a:p>
          <a:p>
            <a:r>
              <a:rPr lang="cs-CZ" dirty="0"/>
              <a:t> </a:t>
            </a:r>
            <a:r>
              <a:rPr lang="cs-CZ" dirty="0" smtClean="0"/>
              <a:t>         nezaměstnaných</a:t>
            </a:r>
          </a:p>
          <a:p>
            <a:r>
              <a:rPr lang="cs-CZ" dirty="0"/>
              <a:t> </a:t>
            </a:r>
            <a:r>
              <a:rPr lang="cs-CZ" dirty="0" smtClean="0"/>
              <a:t>   c) rozdíl mezi počtem pracujících a </a:t>
            </a:r>
          </a:p>
          <a:p>
            <a:r>
              <a:rPr lang="cs-CZ" dirty="0"/>
              <a:t> </a:t>
            </a:r>
            <a:r>
              <a:rPr lang="cs-CZ" dirty="0" smtClean="0"/>
              <a:t>       počtem lidí bez práce</a:t>
            </a:r>
          </a:p>
          <a:p>
            <a:r>
              <a:rPr lang="cs-CZ" dirty="0"/>
              <a:t> </a:t>
            </a:r>
            <a:r>
              <a:rPr lang="cs-CZ" dirty="0" smtClean="0"/>
              <a:t>   d) počet všech nezaměstnaných v ČR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681473" y="3429000"/>
            <a:ext cx="4283015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4) Uchazeč o práci zpravidla napíše a pošle </a:t>
            </a:r>
          </a:p>
          <a:p>
            <a:r>
              <a:rPr lang="cs-CZ" dirty="0"/>
              <a:t> </a:t>
            </a:r>
            <a:r>
              <a:rPr lang="cs-CZ" dirty="0" smtClean="0"/>
              <a:t>    zaměstnavateli:</a:t>
            </a:r>
          </a:p>
          <a:p>
            <a:r>
              <a:rPr lang="cs-CZ" dirty="0"/>
              <a:t>	</a:t>
            </a:r>
            <a:r>
              <a:rPr lang="cs-CZ" dirty="0" smtClean="0"/>
              <a:t>a) pracovní smlouvu</a:t>
            </a:r>
          </a:p>
          <a:p>
            <a:r>
              <a:rPr lang="cs-CZ" dirty="0"/>
              <a:t>	</a:t>
            </a:r>
            <a:r>
              <a:rPr lang="cs-CZ" dirty="0" smtClean="0"/>
              <a:t>b) slib, že bude dobře pracovat</a:t>
            </a:r>
          </a:p>
          <a:p>
            <a:r>
              <a:rPr lang="cs-CZ" dirty="0" smtClean="0"/>
              <a:t>	c) životopis</a:t>
            </a:r>
          </a:p>
          <a:p>
            <a:r>
              <a:rPr lang="cs-CZ" dirty="0"/>
              <a:t>	</a:t>
            </a:r>
            <a:r>
              <a:rPr lang="cs-CZ" dirty="0" smtClean="0"/>
              <a:t>d) inzerát</a:t>
            </a:r>
          </a:p>
        </p:txBody>
      </p:sp>
      <p:pic>
        <p:nvPicPr>
          <p:cNvPr id="3075" name="Picture 3" descr="C:\Users\Jitka Šolcová\AppData\Local\Microsoft\Windows\Temporary Internet Files\Content.IE5\3LIWQOB5\MC90030477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797152"/>
            <a:ext cx="1085957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2303748" y="5652655"/>
            <a:ext cx="6048672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i="1" dirty="0" smtClean="0"/>
              <a:t>Správné odpovědi: 		1) c	2) c	3) a	4) c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019915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práce</a:t>
            </a:r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-953" y="394091"/>
            <a:ext cx="9144000" cy="488285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5.9  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Použité zdroje a citace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68313" y="1268413"/>
            <a:ext cx="8207375" cy="1008459"/>
          </a:xfrm>
          <a:prstGeom prst="rect">
            <a:avLst/>
          </a:prstGeom>
          <a:solidFill>
            <a:srgbClr val="F5D9C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cs-CZ" sz="1600" dirty="0" smtClean="0">
                <a:hlinkClick r:id="rId2"/>
              </a:rPr>
              <a:t>www.wikipedie.cz</a:t>
            </a:r>
            <a:r>
              <a:rPr lang="cs-CZ" sz="1600" dirty="0" smtClean="0">
                <a:hlinkClick r:id="rId3"/>
              </a:rPr>
              <a:t>/</a:t>
            </a:r>
            <a:endParaRPr lang="cs-CZ" sz="1600" dirty="0"/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cs-CZ" sz="1600" dirty="0" smtClean="0"/>
              <a:t>Obrázky z databáze klipart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cs-CZ" sz="1600" dirty="0" err="1" smtClean="0"/>
              <a:t>Zubíková</a:t>
            </a:r>
            <a:r>
              <a:rPr lang="cs-CZ" sz="1600" dirty="0" smtClean="0"/>
              <a:t> Z. ,Fragment 2007: Společenské vědy v kostce</a:t>
            </a:r>
          </a:p>
          <a:p>
            <a:pPr>
              <a:spcBef>
                <a:spcPct val="20000"/>
              </a:spcBef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01991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3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1145</Words>
  <Application>Microsoft Office PowerPoint</Application>
  <PresentationFormat>Předvádění na obrazovce (4:3)</PresentationFormat>
  <Paragraphs>112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Wernerova</dc:creator>
  <cp:lastModifiedBy>Petra Křivánková</cp:lastModifiedBy>
  <cp:revision>69</cp:revision>
  <dcterms:created xsi:type="dcterms:W3CDTF">2010-12-26T08:22:04Z</dcterms:created>
  <dcterms:modified xsi:type="dcterms:W3CDTF">2014-08-11T11:32:44Z</dcterms:modified>
</cp:coreProperties>
</file>