
<file path=[Content_Types].xml><?xml version="1.0" encoding="utf-8"?>
<Types xmlns="http://schemas.openxmlformats.org/package/2006/content-types">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8" r:id="rId6"/>
    <p:sldId id="260" r:id="rId7"/>
    <p:sldId id="283" r:id="rId8"/>
    <p:sldId id="280" r:id="rId9"/>
    <p:sldId id="281" r:id="rId10"/>
    <p:sldId id="282" r:id="rId1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CDDBA"/>
    <a:srgbClr val="FCD8BA"/>
    <a:srgbClr val="F5D9C3"/>
    <a:srgbClr val="FFFFCC"/>
    <a:srgbClr val="C8EAD0"/>
    <a:srgbClr val="B7CB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6"/>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D80953F1-3C67-4276-A44F-A3B6F45F0AB2}" type="datetimeFigureOut">
              <a:rPr lang="cs-CZ" smtClean="0"/>
              <a:t>11.8.2014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7D8722A-A736-4B8E-9B1B-EC8089DF5E6B}" type="slidenum">
              <a:rPr lang="cs-CZ" smtClean="0"/>
              <a:t>‹#›</a:t>
            </a:fld>
            <a:endParaRPr lang="cs-CZ"/>
          </a:p>
        </p:txBody>
      </p:sp>
    </p:spTree>
    <p:extLst>
      <p:ext uri="{BB962C8B-B14F-4D97-AF65-F5344CB8AC3E}">
        <p14:creationId xmlns:p14="http://schemas.microsoft.com/office/powerpoint/2010/main" val="3499114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80953F1-3C67-4276-A44F-A3B6F45F0AB2}" type="datetimeFigureOut">
              <a:rPr lang="cs-CZ" smtClean="0"/>
              <a:t>11.8.2014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7D8722A-A736-4B8E-9B1B-EC8089DF5E6B}" type="slidenum">
              <a:rPr lang="cs-CZ" smtClean="0"/>
              <a:t>‹#›</a:t>
            </a:fld>
            <a:endParaRPr lang="cs-CZ"/>
          </a:p>
        </p:txBody>
      </p:sp>
    </p:spTree>
    <p:extLst>
      <p:ext uri="{BB962C8B-B14F-4D97-AF65-F5344CB8AC3E}">
        <p14:creationId xmlns:p14="http://schemas.microsoft.com/office/powerpoint/2010/main" val="3939384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9"/>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80953F1-3C67-4276-A44F-A3B6F45F0AB2}" type="datetimeFigureOut">
              <a:rPr lang="cs-CZ" smtClean="0"/>
              <a:t>11.8.2014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7D8722A-A736-4B8E-9B1B-EC8089DF5E6B}" type="slidenum">
              <a:rPr lang="cs-CZ" smtClean="0"/>
              <a:t>‹#›</a:t>
            </a:fld>
            <a:endParaRPr lang="cs-CZ"/>
          </a:p>
        </p:txBody>
      </p:sp>
    </p:spTree>
    <p:extLst>
      <p:ext uri="{BB962C8B-B14F-4D97-AF65-F5344CB8AC3E}">
        <p14:creationId xmlns:p14="http://schemas.microsoft.com/office/powerpoint/2010/main" val="2294178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80953F1-3C67-4276-A44F-A3B6F45F0AB2}" type="datetimeFigureOut">
              <a:rPr lang="cs-CZ" smtClean="0"/>
              <a:t>11.8.2014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7D8722A-A736-4B8E-9B1B-EC8089DF5E6B}" type="slidenum">
              <a:rPr lang="cs-CZ" smtClean="0"/>
              <a:t>‹#›</a:t>
            </a:fld>
            <a:endParaRPr lang="cs-CZ"/>
          </a:p>
        </p:txBody>
      </p:sp>
    </p:spTree>
    <p:extLst>
      <p:ext uri="{BB962C8B-B14F-4D97-AF65-F5344CB8AC3E}">
        <p14:creationId xmlns:p14="http://schemas.microsoft.com/office/powerpoint/2010/main" val="253198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1"/>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D80953F1-3C67-4276-A44F-A3B6F45F0AB2}" type="datetimeFigureOut">
              <a:rPr lang="cs-CZ" smtClean="0"/>
              <a:t>11.8.2014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7D8722A-A736-4B8E-9B1B-EC8089DF5E6B}" type="slidenum">
              <a:rPr lang="cs-CZ" smtClean="0"/>
              <a:t>‹#›</a:t>
            </a:fld>
            <a:endParaRPr lang="cs-CZ"/>
          </a:p>
        </p:txBody>
      </p:sp>
    </p:spTree>
    <p:extLst>
      <p:ext uri="{BB962C8B-B14F-4D97-AF65-F5344CB8AC3E}">
        <p14:creationId xmlns:p14="http://schemas.microsoft.com/office/powerpoint/2010/main" val="1933121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D80953F1-3C67-4276-A44F-A3B6F45F0AB2}" type="datetimeFigureOut">
              <a:rPr lang="cs-CZ" smtClean="0"/>
              <a:t>11.8.2014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7D8722A-A736-4B8E-9B1B-EC8089DF5E6B}" type="slidenum">
              <a:rPr lang="cs-CZ" smtClean="0"/>
              <a:t>‹#›</a:t>
            </a:fld>
            <a:endParaRPr lang="cs-CZ"/>
          </a:p>
        </p:txBody>
      </p:sp>
    </p:spTree>
    <p:extLst>
      <p:ext uri="{BB962C8B-B14F-4D97-AF65-F5344CB8AC3E}">
        <p14:creationId xmlns:p14="http://schemas.microsoft.com/office/powerpoint/2010/main" val="1065825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D80953F1-3C67-4276-A44F-A3B6F45F0AB2}" type="datetimeFigureOut">
              <a:rPr lang="cs-CZ" smtClean="0"/>
              <a:t>11.8.2014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37D8722A-A736-4B8E-9B1B-EC8089DF5E6B}" type="slidenum">
              <a:rPr lang="cs-CZ" smtClean="0"/>
              <a:t>‹#›</a:t>
            </a:fld>
            <a:endParaRPr lang="cs-CZ"/>
          </a:p>
        </p:txBody>
      </p:sp>
    </p:spTree>
    <p:extLst>
      <p:ext uri="{BB962C8B-B14F-4D97-AF65-F5344CB8AC3E}">
        <p14:creationId xmlns:p14="http://schemas.microsoft.com/office/powerpoint/2010/main" val="1429091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D80953F1-3C67-4276-A44F-A3B6F45F0AB2}" type="datetimeFigureOut">
              <a:rPr lang="cs-CZ" smtClean="0"/>
              <a:t>11.8.2014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37D8722A-A736-4B8E-9B1B-EC8089DF5E6B}" type="slidenum">
              <a:rPr lang="cs-CZ" smtClean="0"/>
              <a:t>‹#›</a:t>
            </a:fld>
            <a:endParaRPr lang="cs-CZ"/>
          </a:p>
        </p:txBody>
      </p:sp>
    </p:spTree>
    <p:extLst>
      <p:ext uri="{BB962C8B-B14F-4D97-AF65-F5344CB8AC3E}">
        <p14:creationId xmlns:p14="http://schemas.microsoft.com/office/powerpoint/2010/main" val="3104732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80953F1-3C67-4276-A44F-A3B6F45F0AB2}" type="datetimeFigureOut">
              <a:rPr lang="cs-CZ" smtClean="0"/>
              <a:t>11.8.2014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37D8722A-A736-4B8E-9B1B-EC8089DF5E6B}" type="slidenum">
              <a:rPr lang="cs-CZ" smtClean="0"/>
              <a:t>‹#›</a:t>
            </a:fld>
            <a:endParaRPr lang="cs-CZ"/>
          </a:p>
        </p:txBody>
      </p:sp>
    </p:spTree>
    <p:extLst>
      <p:ext uri="{BB962C8B-B14F-4D97-AF65-F5344CB8AC3E}">
        <p14:creationId xmlns:p14="http://schemas.microsoft.com/office/powerpoint/2010/main" val="1845160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2" y="273049"/>
            <a:ext cx="3008313" cy="1162051"/>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D80953F1-3C67-4276-A44F-A3B6F45F0AB2}" type="datetimeFigureOut">
              <a:rPr lang="cs-CZ" smtClean="0"/>
              <a:t>11.8.2014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7D8722A-A736-4B8E-9B1B-EC8089DF5E6B}" type="slidenum">
              <a:rPr lang="cs-CZ" smtClean="0"/>
              <a:t>‹#›</a:t>
            </a:fld>
            <a:endParaRPr lang="cs-CZ"/>
          </a:p>
        </p:txBody>
      </p:sp>
    </p:spTree>
    <p:extLst>
      <p:ext uri="{BB962C8B-B14F-4D97-AF65-F5344CB8AC3E}">
        <p14:creationId xmlns:p14="http://schemas.microsoft.com/office/powerpoint/2010/main" val="17526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9"/>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D80953F1-3C67-4276-A44F-A3B6F45F0AB2}" type="datetimeFigureOut">
              <a:rPr lang="cs-CZ" smtClean="0"/>
              <a:t>11.8.2014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7D8722A-A736-4B8E-9B1B-EC8089DF5E6B}" type="slidenum">
              <a:rPr lang="cs-CZ" smtClean="0"/>
              <a:t>‹#›</a:t>
            </a:fld>
            <a:endParaRPr lang="cs-CZ"/>
          </a:p>
        </p:txBody>
      </p:sp>
    </p:spTree>
    <p:extLst>
      <p:ext uri="{BB962C8B-B14F-4D97-AF65-F5344CB8AC3E}">
        <p14:creationId xmlns:p14="http://schemas.microsoft.com/office/powerpoint/2010/main" val="3996180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0953F1-3C67-4276-A44F-A3B6F45F0AB2}" type="datetimeFigureOut">
              <a:rPr lang="cs-CZ" smtClean="0"/>
              <a:t>11.8.2014</a:t>
            </a:fld>
            <a:endParaRPr lang="cs-CZ"/>
          </a:p>
        </p:txBody>
      </p:sp>
      <p:sp>
        <p:nvSpPr>
          <p:cNvPr id="5" name="Zástupný symbol pro zápatí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D8722A-A736-4B8E-9B1B-EC8089DF5E6B}" type="slidenum">
              <a:rPr lang="cs-CZ" smtClean="0"/>
              <a:t>‹#›</a:t>
            </a:fld>
            <a:endParaRPr lang="cs-CZ"/>
          </a:p>
        </p:txBody>
      </p:sp>
    </p:spTree>
    <p:extLst>
      <p:ext uri="{BB962C8B-B14F-4D97-AF65-F5344CB8AC3E}">
        <p14:creationId xmlns:p14="http://schemas.microsoft.com/office/powerpoint/2010/main" val="42297527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7.xml"/><Relationship Id="rId4" Type="http://schemas.openxmlformats.org/officeDocument/2006/relationships/image" Target="../media/image4.wmf"/></Relationships>
</file>

<file path=ppt/slides/_rels/slide3.xml.rels><?xml version="1.0" encoding="UTF-8" standalone="yes"?>
<Relationships xmlns="http://schemas.openxmlformats.org/package/2006/relationships"><Relationship Id="rId3" Type="http://schemas.openxmlformats.org/officeDocument/2006/relationships/hyperlink" Target="http://cs.wikipedia.org/w/index.php?title=Hmotn%C3%A1_odpov%C4%9Bdnost&amp;action=edit&amp;redlink=1" TargetMode="External"/><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10.wmf"/><Relationship Id="rId7" Type="http://schemas.openxmlformats.org/officeDocument/2006/relationships/image" Target="../media/image14.wmf"/><Relationship Id="rId2" Type="http://schemas.openxmlformats.org/officeDocument/2006/relationships/image" Target="../media/image9.wmf"/><Relationship Id="rId1" Type="http://schemas.openxmlformats.org/officeDocument/2006/relationships/slideLayout" Target="../slideLayouts/slideLayout7.xml"/><Relationship Id="rId6" Type="http://schemas.openxmlformats.org/officeDocument/2006/relationships/image" Target="../media/image13.wmf"/><Relationship Id="rId5" Type="http://schemas.openxmlformats.org/officeDocument/2006/relationships/image" Target="../media/image12.jpeg"/><Relationship Id="rId4" Type="http://schemas.openxmlformats.org/officeDocument/2006/relationships/image" Target="../media/image11.wmf"/></Relationships>
</file>

<file path=ppt/slides/_rels/slide6.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cs.wikipedia.org/wiki/1._leden" TargetMode="External"/><Relationship Id="rId2" Type="http://schemas.openxmlformats.org/officeDocument/2006/relationships/hyperlink" Target="http://cs.wikipedia.org/wiki/%C3%9A%C4%8Dinnost_(pr%C3%A1vo)" TargetMode="External"/><Relationship Id="rId1" Type="http://schemas.openxmlformats.org/officeDocument/2006/relationships/slideLayout" Target="../slideLayouts/slideLayout7.xml"/><Relationship Id="rId5" Type="http://schemas.openxmlformats.org/officeDocument/2006/relationships/image" Target="../media/image16.png"/><Relationship Id="rId4" Type="http://schemas.openxmlformats.org/officeDocument/2006/relationships/hyperlink" Target="http://cs.wikipedia.org/wiki/2007"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www.vstupnatrhprace.cz/vyuka/" TargetMode="External"/><Relationship Id="rId2" Type="http://schemas.openxmlformats.org/officeDocument/2006/relationships/hyperlink" Target="http://www.wikipedie.cz/"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024" y="512676"/>
            <a:ext cx="9141977" cy="64807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a:latin typeface="Times New Roman" pitchFamily="18" charset="0"/>
                <a:cs typeface="Times New Roman" pitchFamily="18" charset="0"/>
              </a:rPr>
              <a:t>4</a:t>
            </a:r>
            <a:r>
              <a:rPr lang="cs-CZ" sz="2500" b="1" dirty="0" smtClean="0">
                <a:latin typeface="Times New Roman" pitchFamily="18" charset="0"/>
                <a:cs typeface="Times New Roman" pitchFamily="18" charset="0"/>
              </a:rPr>
              <a:t>.1 Trh práce</a:t>
            </a:r>
            <a:endParaRPr lang="cs-CZ" sz="2500" dirty="0">
              <a:latin typeface="Times New Roman" pitchFamily="18" charset="0"/>
              <a:cs typeface="Times New Roman" pitchFamily="18" charset="0"/>
            </a:endParaRPr>
          </a:p>
        </p:txBody>
      </p:sp>
      <p:sp>
        <p:nvSpPr>
          <p:cNvPr id="5" name="Podnadpis 2"/>
          <p:cNvSpPr txBox="1">
            <a:spLocks/>
          </p:cNvSpPr>
          <p:nvPr/>
        </p:nvSpPr>
        <p:spPr>
          <a:xfrm>
            <a:off x="4499992" y="3501008"/>
            <a:ext cx="4464496" cy="2137792"/>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cs-CZ" sz="1800" dirty="0" smtClean="0">
              <a:latin typeface="Times New Roman" pitchFamily="18" charset="0"/>
              <a:cs typeface="Times New Roman" pitchFamily="18" charset="0"/>
            </a:endParaRPr>
          </a:p>
          <a:p>
            <a:endParaRPr lang="cs-CZ" sz="1800" dirty="0">
              <a:latin typeface="Times New Roman" pitchFamily="18" charset="0"/>
              <a:cs typeface="Times New Roman" pitchFamily="18" charset="0"/>
            </a:endParaRPr>
          </a:p>
        </p:txBody>
      </p:sp>
      <p:sp>
        <p:nvSpPr>
          <p:cNvPr id="6" name="TextovéPole 5"/>
          <p:cNvSpPr txBox="1"/>
          <p:nvPr/>
        </p:nvSpPr>
        <p:spPr>
          <a:xfrm>
            <a:off x="0" y="2"/>
            <a:ext cx="9144000" cy="492443"/>
          </a:xfrm>
          <a:prstGeom prst="rect">
            <a:avLst/>
          </a:prstGeom>
          <a:solidFill>
            <a:srgbClr val="FFFF99">
              <a:alpha val="98824"/>
            </a:srgbClr>
          </a:solidFill>
          <a:ln>
            <a:noFill/>
          </a:ln>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      Svět práce</a:t>
            </a:r>
          </a:p>
          <a:p>
            <a:endParaRPr lang="cs-CZ" sz="1000" dirty="0">
              <a:latin typeface="Times New Roman" pitchFamily="18" charset="0"/>
              <a:cs typeface="Times New Roman" pitchFamily="18" charset="0"/>
            </a:endParaRPr>
          </a:p>
        </p:txBody>
      </p:sp>
      <p:sp>
        <p:nvSpPr>
          <p:cNvPr id="3" name="Obdélník 2"/>
          <p:cNvSpPr/>
          <p:nvPr/>
        </p:nvSpPr>
        <p:spPr>
          <a:xfrm>
            <a:off x="2861598" y="3244335"/>
            <a:ext cx="184731" cy="369332"/>
          </a:xfrm>
          <a:prstGeom prst="rect">
            <a:avLst/>
          </a:prstGeom>
        </p:spPr>
        <p:txBody>
          <a:bodyPr wrap="none">
            <a:spAutoFit/>
          </a:bodyPr>
          <a:lstStyle/>
          <a:p>
            <a:endParaRPr lang="cs-CZ" b="1" dirty="0">
              <a:solidFill>
                <a:schemeClr val="accent3">
                  <a:lumMod val="50000"/>
                </a:schemeClr>
              </a:solidFill>
              <a:latin typeface="Times New Roman" pitchFamily="18" charset="0"/>
              <a:cs typeface="Times New Roman" pitchFamily="18" charset="0"/>
            </a:endParaRPr>
          </a:p>
        </p:txBody>
      </p:sp>
      <p:sp>
        <p:nvSpPr>
          <p:cNvPr id="8" name="TextovéPole 4"/>
          <p:cNvSpPr txBox="1"/>
          <p:nvPr/>
        </p:nvSpPr>
        <p:spPr>
          <a:xfrm>
            <a:off x="2023" y="6242448"/>
            <a:ext cx="9144000" cy="615553"/>
          </a:xfrm>
          <a:prstGeom prst="rect">
            <a:avLst/>
          </a:prstGeom>
          <a:solidFill>
            <a:schemeClr val="accent6">
              <a:lumMod val="40000"/>
              <a:lumOff val="60000"/>
            </a:schemeClr>
          </a:solidFill>
        </p:spPr>
        <p:txBody>
          <a:bodyPr wrap="square" rtlCol="0">
            <a:spAutoFit/>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cs-CZ" sz="1200" dirty="0" smtClean="0">
              <a:solidFill>
                <a:schemeClr val="accent3">
                  <a:lumMod val="50000"/>
                </a:schemeClr>
              </a:solidFill>
              <a:latin typeface="Times New Roman" pitchFamily="18" charset="0"/>
              <a:cs typeface="Times New Roman" pitchFamily="18" charset="0"/>
            </a:endParaRPr>
          </a:p>
          <a:p>
            <a:r>
              <a:rPr lang="cs-CZ" sz="1200" dirty="0" smtClean="0">
                <a:solidFill>
                  <a:schemeClr val="accent3">
                    <a:lumMod val="50000"/>
                  </a:schemeClr>
                </a:solidFill>
                <a:latin typeface="Times New Roman" pitchFamily="18" charset="0"/>
                <a:cs typeface="Times New Roman" pitchFamily="18" charset="0"/>
              </a:rPr>
              <a:t>Autor: Mgr. Jitka Šolcová</a:t>
            </a:r>
            <a:endParaRPr lang="cs-CZ" sz="1200" b="1" dirty="0" smtClean="0">
              <a:solidFill>
                <a:schemeClr val="accent3">
                  <a:lumMod val="50000"/>
                </a:schemeClr>
              </a:solidFill>
              <a:latin typeface="Times New Roman" pitchFamily="18" charset="0"/>
              <a:cs typeface="Times New Roman" pitchFamily="18" charset="0"/>
            </a:endParaRPr>
          </a:p>
          <a:p>
            <a:endParaRPr lang="cs-CZ" sz="1000" dirty="0">
              <a:latin typeface="Times New Roman" pitchFamily="18" charset="0"/>
              <a:cs typeface="Times New Roman" pitchFamily="18" charset="0"/>
            </a:endParaRPr>
          </a:p>
        </p:txBody>
      </p:sp>
      <p:pic>
        <p:nvPicPr>
          <p:cNvPr id="4098" name="Picture 2" descr="C:\Users\Jitka Šolcová\AppData\Local\Microsoft\Windows\Temporary Internet Files\Content.IE5\ABY3TM39\MC90023435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07706" y="1393285"/>
            <a:ext cx="4392487" cy="43399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48294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txBox="1">
            <a:spLocks/>
          </p:cNvSpPr>
          <p:nvPr/>
        </p:nvSpPr>
        <p:spPr>
          <a:xfrm>
            <a:off x="4499992" y="3501008"/>
            <a:ext cx="4464496" cy="2137792"/>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cs-CZ" sz="1800" dirty="0">
              <a:latin typeface="Times New Roman" pitchFamily="18" charset="0"/>
              <a:cs typeface="Times New Roman" pitchFamily="18" charset="0"/>
            </a:endParaRPr>
          </a:p>
        </p:txBody>
      </p:sp>
      <p:sp>
        <p:nvSpPr>
          <p:cNvPr id="4" name="TextovéPole 3"/>
          <p:cNvSpPr txBox="1"/>
          <p:nvPr/>
        </p:nvSpPr>
        <p:spPr>
          <a:xfrm>
            <a:off x="0" y="0"/>
            <a:ext cx="9144000" cy="338554"/>
          </a:xfrm>
          <a:prstGeom prst="rect">
            <a:avLst/>
          </a:prstGeom>
          <a:solidFill>
            <a:srgbClr val="FFFF99"/>
          </a:solidFill>
        </p:spPr>
        <p:txBody>
          <a:bodyPr wrap="square" rtlCol="0">
            <a:spAutoFit/>
          </a:bodyPr>
          <a:lstStyle/>
          <a:p>
            <a:r>
              <a:rPr lang="cs-CZ" sz="1200" b="1" dirty="0" smtClean="0">
                <a:latin typeface="Times New Roman" pitchFamily="18" charset="0"/>
                <a:cs typeface="Times New Roman" pitchFamily="18" charset="0"/>
              </a:rPr>
              <a:t>Elektronická  učebnice - II. stupeň              </a:t>
            </a:r>
            <a:r>
              <a:rPr lang="cs-CZ" sz="1000" dirty="0" smtClean="0">
                <a:latin typeface="Times New Roman" pitchFamily="18" charset="0"/>
                <a:cs typeface="Times New Roman" pitchFamily="18" charset="0"/>
              </a:rPr>
              <a:t>Základní škola Děčín VI, Na Stráni 879/2  – příspěvková organizace                                </a:t>
            </a:r>
            <a:r>
              <a:rPr lang="cs-CZ" sz="1600" b="1" dirty="0" smtClean="0">
                <a:latin typeface="Times New Roman" pitchFamily="18" charset="0"/>
                <a:cs typeface="Times New Roman" pitchFamily="18" charset="0"/>
              </a:rPr>
              <a:t>	</a:t>
            </a:r>
            <a:r>
              <a:rPr lang="cs-CZ" sz="1600" b="1" dirty="0">
                <a:solidFill>
                  <a:schemeClr val="accent3">
                    <a:lumMod val="50000"/>
                  </a:schemeClr>
                </a:solidFill>
                <a:latin typeface="Times New Roman" pitchFamily="18" charset="0"/>
                <a:cs typeface="Times New Roman" pitchFamily="18" charset="0"/>
              </a:rPr>
              <a:t>Svět </a:t>
            </a:r>
            <a:r>
              <a:rPr lang="cs-CZ" sz="1600" b="1" dirty="0" smtClean="0">
                <a:solidFill>
                  <a:schemeClr val="accent3">
                    <a:lumMod val="50000"/>
                  </a:schemeClr>
                </a:solidFill>
                <a:latin typeface="Times New Roman" pitchFamily="18" charset="0"/>
                <a:cs typeface="Times New Roman" pitchFamily="18" charset="0"/>
              </a:rPr>
              <a:t>práce</a:t>
            </a:r>
            <a:endParaRPr lang="cs-CZ" sz="1600" b="1" dirty="0">
              <a:latin typeface="Times New Roman" pitchFamily="18" charset="0"/>
              <a:cs typeface="Times New Roman" pitchFamily="18" charset="0"/>
            </a:endParaRPr>
          </a:p>
        </p:txBody>
      </p:sp>
      <p:sp>
        <p:nvSpPr>
          <p:cNvPr id="10" name="Nadpis 1"/>
          <p:cNvSpPr txBox="1">
            <a:spLocks/>
          </p:cNvSpPr>
          <p:nvPr/>
        </p:nvSpPr>
        <p:spPr>
          <a:xfrm>
            <a:off x="32195" y="366384"/>
            <a:ext cx="9144000" cy="488285"/>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a:latin typeface="Times New Roman" pitchFamily="18" charset="0"/>
                <a:cs typeface="Times New Roman" pitchFamily="18" charset="0"/>
              </a:rPr>
              <a:t>4</a:t>
            </a:r>
            <a:r>
              <a:rPr lang="cs-CZ" sz="2500" b="1" smtClean="0">
                <a:latin typeface="Times New Roman" pitchFamily="18" charset="0"/>
                <a:cs typeface="Times New Roman" pitchFamily="18" charset="0"/>
              </a:rPr>
              <a:t>.10 </a:t>
            </a:r>
            <a:r>
              <a:rPr lang="cs-CZ" sz="2500" b="1" dirty="0" smtClean="0">
                <a:latin typeface="Times New Roman" pitchFamily="18" charset="0"/>
                <a:cs typeface="Times New Roman" pitchFamily="18" charset="0"/>
              </a:rPr>
              <a:t>Anotace</a:t>
            </a:r>
            <a:endParaRPr lang="cs-CZ" sz="2500" dirty="0">
              <a:latin typeface="Times New Roman" pitchFamily="18" charset="0"/>
              <a:cs typeface="Times New Roman" pitchFamily="18" charset="0"/>
            </a:endParaRPr>
          </a:p>
        </p:txBody>
      </p:sp>
      <p:graphicFrame>
        <p:nvGraphicFramePr>
          <p:cNvPr id="5" name="Group 34"/>
          <p:cNvGraphicFramePr>
            <a:graphicFrameLocks noGrp="1"/>
          </p:cNvGraphicFramePr>
          <p:nvPr>
            <p:extLst>
              <p:ext uri="{D42A27DB-BD31-4B8C-83A1-F6EECF244321}">
                <p14:modId xmlns:p14="http://schemas.microsoft.com/office/powerpoint/2010/main" val="3323921080"/>
              </p:ext>
            </p:extLst>
          </p:nvPr>
        </p:nvGraphicFramePr>
        <p:xfrm>
          <a:off x="971550" y="1628775"/>
          <a:ext cx="7200900" cy="3522664"/>
        </p:xfrm>
        <a:graphic>
          <a:graphicData uri="http://schemas.openxmlformats.org/drawingml/2006/table">
            <a:tbl>
              <a:tblPr/>
              <a:tblGrid>
                <a:gridCol w="1889125"/>
                <a:gridCol w="5311775"/>
              </a:tblGrid>
              <a:tr h="544513">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cs-CZ" sz="1800" b="1" i="0" u="none" strike="noStrike" cap="none" normalizeH="0" baseline="0" dirty="0" smtClean="0">
                          <a:ln>
                            <a:noFill/>
                          </a:ln>
                          <a:solidFill>
                            <a:srgbClr val="FFFFFF"/>
                          </a:solidFill>
                          <a:effectLst/>
                          <a:latin typeface="Times New Roman" pitchFamily="18" charset="0"/>
                          <a:cs typeface="Times New Roman" pitchFamily="18" charset="0"/>
                        </a:rPr>
                        <a:t>Autor</a:t>
                      </a:r>
                    </a:p>
                  </a:txBody>
                  <a:tcPr horzOverflow="overflow">
                    <a:lnL w="12700" cap="flat" cmpd="sng" algn="ctr">
                      <a:solidFill>
                        <a:srgbClr val="F79646"/>
                      </a:solidFill>
                      <a:prstDash val="solid"/>
                      <a:round/>
                      <a:headEnd type="none" w="med" len="med"/>
                      <a:tailEnd type="none" w="med" len="med"/>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B7CB41"/>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cs-CZ" sz="1800" b="1" i="0" u="none" strike="noStrike" cap="none" normalizeH="0" baseline="0" dirty="0" smtClean="0">
                          <a:ln>
                            <a:noFill/>
                          </a:ln>
                          <a:solidFill>
                            <a:srgbClr val="FFFFFF"/>
                          </a:solidFill>
                          <a:effectLst/>
                          <a:latin typeface="Times New Roman" pitchFamily="18" charset="0"/>
                          <a:cs typeface="Times New Roman" pitchFamily="18" charset="0"/>
                        </a:rPr>
                        <a:t>Mgr.  Jitka Šolcová</a:t>
                      </a:r>
                    </a:p>
                  </a:txBody>
                  <a:tcPr horzOverflow="overflow">
                    <a:lnL>
                      <a:noFill/>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B7CB41"/>
                    </a:solidFill>
                  </a:tcPr>
                </a:tc>
              </a:tr>
              <a:tr h="554038">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cs-CZ" sz="1800" b="0" i="0" u="none" strike="noStrike" cap="none" normalizeH="0" baseline="0" smtClean="0">
                          <a:ln>
                            <a:noFill/>
                          </a:ln>
                          <a:solidFill>
                            <a:srgbClr val="000000"/>
                          </a:solidFill>
                          <a:effectLst/>
                          <a:latin typeface="Times New Roman" pitchFamily="18" charset="0"/>
                          <a:cs typeface="Times New Roman" pitchFamily="18" charset="0"/>
                        </a:rPr>
                        <a:t>Období</a:t>
                      </a:r>
                    </a:p>
                  </a:txBody>
                  <a:tcPr horzOverflow="overflow">
                    <a:lnL w="12700" cap="flat" cmpd="sng" algn="ctr">
                      <a:solidFill>
                        <a:srgbClr val="F79646"/>
                      </a:solidFill>
                      <a:prstDash val="solid"/>
                      <a:round/>
                      <a:headEnd type="none" w="med" len="med"/>
                      <a:tailEnd type="none" w="med" len="med"/>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5D9C3"/>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cs-CZ" sz="1800" b="0" i="0" u="none" strike="noStrike" cap="none" normalizeH="0" baseline="0" dirty="0" smtClean="0">
                          <a:ln>
                            <a:noFill/>
                          </a:ln>
                          <a:solidFill>
                            <a:srgbClr val="000000"/>
                          </a:solidFill>
                          <a:effectLst/>
                          <a:latin typeface="Times New Roman" pitchFamily="18" charset="0"/>
                          <a:cs typeface="Times New Roman" pitchFamily="18" charset="0"/>
                        </a:rPr>
                        <a:t>07 – 12/2013</a:t>
                      </a:r>
                    </a:p>
                  </a:txBody>
                  <a:tcPr horzOverflow="overflow">
                    <a:lnL>
                      <a:noFill/>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5D9C3"/>
                    </a:solidFill>
                  </a:tcPr>
                </a:tc>
              </a:tr>
              <a:tr h="552450">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cs-CZ" sz="1800" b="0" i="0" u="none" strike="noStrike" cap="none" normalizeH="0" baseline="0" smtClean="0">
                          <a:ln>
                            <a:noFill/>
                          </a:ln>
                          <a:solidFill>
                            <a:srgbClr val="000000"/>
                          </a:solidFill>
                          <a:effectLst/>
                          <a:latin typeface="Times New Roman" pitchFamily="18" charset="0"/>
                          <a:cs typeface="Times New Roman" pitchFamily="18" charset="0"/>
                        </a:rPr>
                        <a:t>Ročník</a:t>
                      </a:r>
                    </a:p>
                  </a:txBody>
                  <a:tcPr horzOverflow="overflow">
                    <a:lnL w="12700" cap="flat" cmpd="sng" algn="ctr">
                      <a:solidFill>
                        <a:srgbClr val="F79646"/>
                      </a:solidFill>
                      <a:prstDash val="solid"/>
                      <a:round/>
                      <a:headEnd type="none" w="med" len="med"/>
                      <a:tailEnd type="none" w="med" len="med"/>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B7CB41"/>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cs-CZ" sz="1800" b="0" i="0" u="none" strike="noStrike" cap="none" normalizeH="0" baseline="0" dirty="0" smtClean="0">
                          <a:ln>
                            <a:noFill/>
                          </a:ln>
                          <a:solidFill>
                            <a:srgbClr val="000000"/>
                          </a:solidFill>
                          <a:effectLst/>
                          <a:latin typeface="Times New Roman" pitchFamily="18" charset="0"/>
                          <a:cs typeface="Times New Roman" pitchFamily="18" charset="0"/>
                        </a:rPr>
                        <a:t>9. ročník</a:t>
                      </a:r>
                    </a:p>
                  </a:txBody>
                  <a:tcPr horzOverflow="overflow">
                    <a:lnL>
                      <a:noFill/>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B7CB41"/>
                    </a:solidFill>
                  </a:tcPr>
                </a:tc>
              </a:tr>
              <a:tr h="554038">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cs-CZ" sz="1800" b="0" i="0" u="none" strike="noStrike" cap="none" normalizeH="0" baseline="0" smtClean="0">
                          <a:ln>
                            <a:noFill/>
                          </a:ln>
                          <a:solidFill>
                            <a:srgbClr val="000000"/>
                          </a:solidFill>
                          <a:effectLst/>
                          <a:latin typeface="Times New Roman" pitchFamily="18" charset="0"/>
                          <a:cs typeface="Times New Roman" pitchFamily="18" charset="0"/>
                        </a:rPr>
                        <a:t>Klíčová slova</a:t>
                      </a:r>
                    </a:p>
                  </a:txBody>
                  <a:tcPr horzOverflow="overflow">
                    <a:lnL w="12700" cap="flat" cmpd="sng" algn="ctr">
                      <a:solidFill>
                        <a:srgbClr val="F79646"/>
                      </a:solidFill>
                      <a:prstDash val="solid"/>
                      <a:round/>
                      <a:headEnd type="none" w="med" len="med"/>
                      <a:tailEnd type="none" w="med" len="med"/>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5D9C3"/>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cs-CZ" sz="1800" b="0" i="0" u="none" strike="noStrike" cap="none" normalizeH="0" baseline="0" dirty="0" smtClean="0">
                          <a:ln>
                            <a:noFill/>
                          </a:ln>
                          <a:solidFill>
                            <a:srgbClr val="000000"/>
                          </a:solidFill>
                          <a:effectLst/>
                          <a:latin typeface="Times New Roman" pitchFamily="18" charset="0"/>
                          <a:cs typeface="Times New Roman" pitchFamily="18" charset="0"/>
                        </a:rPr>
                        <a:t>Trh práce, nabídka práce, poptávka po pracovní síle, zaměstnanec, zaměstnavatel, pracovní poměr, pracovní smlouva, zákoník práce</a:t>
                      </a:r>
                    </a:p>
                  </a:txBody>
                  <a:tcPr horzOverflow="overflow">
                    <a:lnL>
                      <a:noFill/>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F5D9C3"/>
                    </a:solidFill>
                  </a:tcPr>
                </a:tc>
              </a:tr>
              <a:tr h="957263">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cs-CZ" sz="1800" b="0" i="0" u="none" strike="noStrike" cap="none" normalizeH="0" baseline="0" smtClean="0">
                          <a:ln>
                            <a:noFill/>
                          </a:ln>
                          <a:solidFill>
                            <a:srgbClr val="000000"/>
                          </a:solidFill>
                          <a:effectLst/>
                          <a:latin typeface="Times New Roman" pitchFamily="18" charset="0"/>
                          <a:cs typeface="Times New Roman" pitchFamily="18" charset="0"/>
                        </a:rPr>
                        <a:t>Anotace</a:t>
                      </a:r>
                    </a:p>
                  </a:txBody>
                  <a:tcPr horzOverflow="overflow">
                    <a:lnL w="12700" cap="flat" cmpd="sng" algn="ctr">
                      <a:solidFill>
                        <a:srgbClr val="F79646"/>
                      </a:solidFill>
                      <a:prstDash val="solid"/>
                      <a:round/>
                      <a:headEnd type="none" w="med" len="med"/>
                      <a:tailEnd type="none" w="med" len="med"/>
                    </a:lnL>
                    <a:lnR>
                      <a:noFill/>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B7CB41"/>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cs-CZ" sz="1800" b="0" i="0" u="none" strike="noStrike" cap="none" normalizeH="0" baseline="0" dirty="0" smtClean="0">
                          <a:ln>
                            <a:noFill/>
                          </a:ln>
                          <a:solidFill>
                            <a:srgbClr val="000000"/>
                          </a:solidFill>
                          <a:effectLst/>
                          <a:latin typeface="Times New Roman" pitchFamily="18" charset="0"/>
                          <a:cs typeface="Times New Roman" pitchFamily="18" charset="0"/>
                        </a:rPr>
                        <a:t>Prezentace zaměřená  na  trh práce jako místo, kde se setkává nabídka </a:t>
                      </a:r>
                      <a:r>
                        <a:rPr kumimoji="0" lang="cs-CZ" sz="1800" b="0" i="0" u="none" strike="noStrike" cap="none" normalizeH="0" baseline="0" smtClean="0">
                          <a:ln>
                            <a:noFill/>
                          </a:ln>
                          <a:solidFill>
                            <a:srgbClr val="000000"/>
                          </a:solidFill>
                          <a:effectLst/>
                          <a:latin typeface="Times New Roman" pitchFamily="18" charset="0"/>
                          <a:cs typeface="Times New Roman" pitchFamily="18" charset="0"/>
                        </a:rPr>
                        <a:t>a poptávka, </a:t>
                      </a:r>
                      <a:r>
                        <a:rPr kumimoji="0" lang="cs-CZ" sz="1800" b="0" i="0" u="none" strike="noStrike" cap="none" normalizeH="0" baseline="0" dirty="0" smtClean="0">
                          <a:ln>
                            <a:noFill/>
                          </a:ln>
                          <a:solidFill>
                            <a:srgbClr val="000000"/>
                          </a:solidFill>
                          <a:effectLst/>
                          <a:latin typeface="Times New Roman" pitchFamily="18" charset="0"/>
                          <a:cs typeface="Times New Roman" pitchFamily="18" charset="0"/>
                        </a:rPr>
                        <a:t>a  na pracovněprávní problematiku.</a:t>
                      </a:r>
                    </a:p>
                  </a:txBody>
                  <a:tcPr horzOverflow="overflow">
                    <a:lnL>
                      <a:noFill/>
                    </a:lnL>
                    <a:lnR w="12700" cap="flat" cmpd="sng" algn="ctr">
                      <a:solidFill>
                        <a:srgbClr val="F79646"/>
                      </a:solidFill>
                      <a:prstDash val="solid"/>
                      <a:round/>
                      <a:headEnd type="none" w="med" len="med"/>
                      <a:tailEnd type="none" w="med" len="med"/>
                    </a:lnR>
                    <a:lnT w="12700" cap="flat" cmpd="sng" algn="ctr">
                      <a:solidFill>
                        <a:srgbClr val="F79646"/>
                      </a:solidFill>
                      <a:prstDash val="solid"/>
                      <a:round/>
                      <a:headEnd type="none" w="med" len="med"/>
                      <a:tailEnd type="none" w="med" len="med"/>
                    </a:lnT>
                    <a:lnB w="12700" cap="flat" cmpd="sng" algn="ctr">
                      <a:solidFill>
                        <a:srgbClr val="F79646"/>
                      </a:solidFill>
                      <a:prstDash val="solid"/>
                      <a:round/>
                      <a:headEnd type="none" w="med" len="med"/>
                      <a:tailEnd type="none" w="med" len="med"/>
                    </a:lnB>
                    <a:lnTlToBr>
                      <a:noFill/>
                    </a:lnTlToBr>
                    <a:lnBlToTr>
                      <a:noFill/>
                    </a:lnBlToTr>
                    <a:solidFill>
                      <a:srgbClr val="B7CB41"/>
                    </a:solidFill>
                  </a:tcPr>
                </a:tc>
              </a:tr>
            </a:tbl>
          </a:graphicData>
        </a:graphic>
      </p:graphicFrame>
    </p:spTree>
    <p:extLst>
      <p:ext uri="{BB962C8B-B14F-4D97-AF65-F5344CB8AC3E}">
        <p14:creationId xmlns:p14="http://schemas.microsoft.com/office/powerpoint/2010/main" val="853360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1"/>
          <p:cNvSpPr txBox="1">
            <a:spLocks/>
          </p:cNvSpPr>
          <p:nvPr/>
        </p:nvSpPr>
        <p:spPr>
          <a:xfrm>
            <a:off x="0" y="492444"/>
            <a:ext cx="8458200" cy="416277"/>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a:latin typeface="Times New Roman" pitchFamily="18" charset="0"/>
                <a:cs typeface="Times New Roman" pitchFamily="18" charset="0"/>
              </a:rPr>
              <a:t>4</a:t>
            </a:r>
            <a:r>
              <a:rPr lang="cs-CZ" sz="2500" b="1" dirty="0" smtClean="0">
                <a:latin typeface="Times New Roman" pitchFamily="18" charset="0"/>
                <a:cs typeface="Times New Roman" pitchFamily="18" charset="0"/>
              </a:rPr>
              <a:t>.2  Co víme o povolání a zaměstnání? </a:t>
            </a:r>
            <a:endParaRPr lang="cs-CZ" sz="2500" dirty="0">
              <a:latin typeface="Times New Roman" pitchFamily="18" charset="0"/>
              <a:cs typeface="Times New Roman" pitchFamily="18" charset="0"/>
            </a:endParaRPr>
          </a:p>
        </p:txBody>
      </p:sp>
      <p:sp>
        <p:nvSpPr>
          <p:cNvPr id="4" name="Podnadpis 2"/>
          <p:cNvSpPr txBox="1">
            <a:spLocks/>
          </p:cNvSpPr>
          <p:nvPr/>
        </p:nvSpPr>
        <p:spPr>
          <a:xfrm>
            <a:off x="4499992" y="3501008"/>
            <a:ext cx="4464496" cy="2137792"/>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cs-CZ" sz="1800" dirty="0">
              <a:latin typeface="Times New Roman" pitchFamily="18" charset="0"/>
              <a:cs typeface="Times New Roman" pitchFamily="18" charset="0"/>
            </a:endParaRPr>
          </a:p>
        </p:txBody>
      </p:sp>
      <p:sp>
        <p:nvSpPr>
          <p:cNvPr id="5" name="TextovéPole 4"/>
          <p:cNvSpPr txBox="1"/>
          <p:nvPr/>
        </p:nvSpPr>
        <p:spPr>
          <a:xfrm>
            <a:off x="0" y="2"/>
            <a:ext cx="9144000" cy="492443"/>
          </a:xfrm>
          <a:prstGeom prst="rect">
            <a:avLst/>
          </a:prstGeom>
          <a:solidFill>
            <a:srgbClr val="FFFF99"/>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Svět </a:t>
            </a:r>
            <a:r>
              <a:rPr lang="cs-CZ" sz="1600" b="1" dirty="0">
                <a:solidFill>
                  <a:schemeClr val="accent3">
                    <a:lumMod val="50000"/>
                  </a:schemeClr>
                </a:solidFill>
                <a:latin typeface="Times New Roman" pitchFamily="18" charset="0"/>
                <a:cs typeface="Times New Roman" pitchFamily="18" charset="0"/>
              </a:rPr>
              <a:t>práce</a:t>
            </a:r>
            <a:endParaRPr lang="cs-CZ" sz="1600" b="1" dirty="0">
              <a:latin typeface="Times New Roman" pitchFamily="18" charset="0"/>
              <a:cs typeface="Times New Roman" pitchFamily="18" charset="0"/>
            </a:endParaRPr>
          </a:p>
          <a:p>
            <a:endParaRPr lang="cs-CZ" sz="1000" dirty="0">
              <a:latin typeface="Times New Roman" pitchFamily="18" charset="0"/>
              <a:cs typeface="Times New Roman" pitchFamily="18" charset="0"/>
            </a:endParaRPr>
          </a:p>
        </p:txBody>
      </p:sp>
      <p:sp>
        <p:nvSpPr>
          <p:cNvPr id="2" name="Obdélník 1"/>
          <p:cNvSpPr/>
          <p:nvPr/>
        </p:nvSpPr>
        <p:spPr>
          <a:xfrm>
            <a:off x="251520" y="1196754"/>
            <a:ext cx="6264696" cy="1692771"/>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just"/>
            <a:r>
              <a:rPr lang="cs-CZ" sz="3200" b="1" dirty="0"/>
              <a:t>Povolání</a:t>
            </a:r>
            <a:r>
              <a:rPr lang="cs-CZ" dirty="0"/>
              <a:t> představuje soubor schopností, dovedností, vědomostí a osobnostních rysů, potřebných k vykonávání určitého okruhu prací, který získává člověk odbornou přípravou a praxí. Umožňuje jednotlivci získat lepší profesní postavení a společenskou pozici. </a:t>
            </a:r>
            <a:r>
              <a:rPr lang="cs-CZ" dirty="0" smtClean="0"/>
              <a:t> </a:t>
            </a:r>
            <a:endParaRPr lang="cs-CZ" dirty="0"/>
          </a:p>
        </p:txBody>
      </p:sp>
      <p:sp>
        <p:nvSpPr>
          <p:cNvPr id="6" name="Obdélník 5"/>
          <p:cNvSpPr/>
          <p:nvPr/>
        </p:nvSpPr>
        <p:spPr>
          <a:xfrm>
            <a:off x="2464741" y="3754296"/>
            <a:ext cx="5436096" cy="1631216"/>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just"/>
            <a:r>
              <a:rPr lang="cs-CZ" sz="2800" b="1" dirty="0"/>
              <a:t>Z</a:t>
            </a:r>
            <a:r>
              <a:rPr lang="cs-CZ" sz="2800" b="1" dirty="0" smtClean="0"/>
              <a:t>aměstnání </a:t>
            </a:r>
            <a:r>
              <a:rPr lang="cs-CZ" dirty="0"/>
              <a:t>znamená okruh prací, které člověk vykonává za odměnu, mzdu nebo plat, tzn. že je zdrojem jeho obživy. Člověk může vykonávat zaměstnání v souladu se svým povoláním získaným odbornou přípravou, ale není to podmínkou.</a:t>
            </a:r>
          </a:p>
        </p:txBody>
      </p:sp>
      <p:pic>
        <p:nvPicPr>
          <p:cNvPr id="1026" name="Picture 2" descr="C:\Users\Jitka Šolcová\AppData\Local\Microsoft\Windows\Temporary Internet Files\Content.IE5\E206SJ79\MC90022899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1343" y="3453782"/>
            <a:ext cx="1475842" cy="1822399"/>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Jitka Šolcová\AppData\Local\Microsoft\Windows\Temporary Internet Files\Content.IE5\KQHUOX1I\MC900229041[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32062" y="1681352"/>
            <a:ext cx="1473098" cy="181965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Jitka Šolcová\AppData\Local\Microsoft\Windows\Temporary Internet Files\Content.IE5\ABY3TM39\MC900334134[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14647" y="4728972"/>
            <a:ext cx="873252" cy="18196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2974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p:cNvSpPr>
          <p:nvPr/>
        </p:nvSpPr>
        <p:spPr>
          <a:xfrm>
            <a:off x="270" y="492445"/>
            <a:ext cx="9144000" cy="488285"/>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a:latin typeface="Times New Roman" pitchFamily="18" charset="0"/>
                <a:cs typeface="Times New Roman" pitchFamily="18" charset="0"/>
              </a:rPr>
              <a:t>4</a:t>
            </a:r>
            <a:r>
              <a:rPr lang="cs-CZ" sz="2500" b="1" dirty="0" smtClean="0">
                <a:latin typeface="Times New Roman" pitchFamily="18" charset="0"/>
                <a:cs typeface="Times New Roman" pitchFamily="18" charset="0"/>
              </a:rPr>
              <a:t>.3  Trh práce</a:t>
            </a:r>
            <a:endParaRPr lang="cs-CZ" sz="2500" dirty="0">
              <a:latin typeface="Times New Roman" pitchFamily="18" charset="0"/>
              <a:cs typeface="Times New Roman" pitchFamily="18" charset="0"/>
            </a:endParaRPr>
          </a:p>
        </p:txBody>
      </p:sp>
      <p:sp>
        <p:nvSpPr>
          <p:cNvPr id="4" name="TextovéPole 3"/>
          <p:cNvSpPr txBox="1"/>
          <p:nvPr/>
        </p:nvSpPr>
        <p:spPr>
          <a:xfrm>
            <a:off x="0" y="2"/>
            <a:ext cx="9144000" cy="492443"/>
          </a:xfrm>
          <a:prstGeom prst="rect">
            <a:avLst/>
          </a:prstGeom>
          <a:solidFill>
            <a:srgbClr val="FFFF99"/>
          </a:solidFill>
        </p:spPr>
        <p:txBody>
          <a:bodyPr wrap="square" rtlCol="0">
            <a:spAutoFit/>
          </a:bodyPr>
          <a:lstStyle/>
          <a:p>
            <a:r>
              <a:rPr lang="cs-CZ" sz="1200" b="1" dirty="0" smtClean="0">
                <a:latin typeface="Times New Roman" pitchFamily="18" charset="0"/>
                <a:cs typeface="Times New Roman" pitchFamily="18" charset="0"/>
              </a:rPr>
              <a:t>Elektronická  učebnice - II. stupeň              </a:t>
            </a:r>
            <a:r>
              <a:rPr lang="cs-CZ" sz="1000" dirty="0" smtClean="0">
                <a:latin typeface="Times New Roman" pitchFamily="18" charset="0"/>
                <a:cs typeface="Times New Roman" pitchFamily="18" charset="0"/>
              </a:rPr>
              <a:t>Základní škola Děčín VI, Na Stráni 879/2  – příspěvková organizace                                	</a:t>
            </a:r>
            <a:r>
              <a:rPr lang="cs-CZ" sz="1600" b="1" dirty="0">
                <a:solidFill>
                  <a:schemeClr val="accent3">
                    <a:lumMod val="50000"/>
                  </a:schemeClr>
                </a:solidFill>
                <a:latin typeface="Times New Roman" pitchFamily="18" charset="0"/>
                <a:cs typeface="Times New Roman" pitchFamily="18" charset="0"/>
              </a:rPr>
              <a:t>Svět práce</a:t>
            </a:r>
            <a:endParaRPr lang="cs-CZ" sz="1600" b="1" dirty="0">
              <a:latin typeface="Times New Roman" pitchFamily="18" charset="0"/>
              <a:cs typeface="Times New Roman" pitchFamily="18" charset="0"/>
            </a:endParaRPr>
          </a:p>
          <a:p>
            <a:endParaRPr lang="cs-CZ" sz="1000" dirty="0">
              <a:latin typeface="Times New Roman" pitchFamily="18" charset="0"/>
              <a:cs typeface="Times New Roman" pitchFamily="18" charset="0"/>
            </a:endParaRPr>
          </a:p>
        </p:txBody>
      </p:sp>
      <p:sp>
        <p:nvSpPr>
          <p:cNvPr id="5" name="Obdélník 4"/>
          <p:cNvSpPr/>
          <p:nvPr/>
        </p:nvSpPr>
        <p:spPr>
          <a:xfrm>
            <a:off x="400674" y="1268760"/>
            <a:ext cx="6264696" cy="1015663"/>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just"/>
            <a:r>
              <a:rPr lang="cs-CZ" sz="2400" b="1" dirty="0"/>
              <a:t>Trh práce </a:t>
            </a:r>
            <a:r>
              <a:rPr lang="cs-CZ" dirty="0" smtClean="0"/>
              <a:t>lze chápat </a:t>
            </a:r>
            <a:r>
              <a:rPr lang="cs-CZ" dirty="0"/>
              <a:t>jako „pomyslný prostor, v němž zaměstnavatelé hledají pracovní sílu a pracující ji nabízejí ve snaze obstarat si prostředky k obživě</a:t>
            </a:r>
            <a:r>
              <a:rPr lang="cs-CZ" dirty="0" smtClean="0"/>
              <a:t>.“ </a:t>
            </a:r>
            <a:endParaRPr lang="cs-CZ"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80301" y="2636912"/>
            <a:ext cx="1987302" cy="24574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ovéPole 2"/>
          <p:cNvSpPr txBox="1"/>
          <p:nvPr/>
        </p:nvSpPr>
        <p:spPr>
          <a:xfrm>
            <a:off x="179512" y="3865637"/>
            <a:ext cx="3353510" cy="1477328"/>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cs-CZ" b="1" dirty="0" smtClean="0"/>
              <a:t>Zaměstnavatel</a:t>
            </a:r>
            <a:r>
              <a:rPr lang="cs-CZ" dirty="0" smtClean="0"/>
              <a:t> </a:t>
            </a:r>
            <a:endParaRPr lang="cs-CZ" dirty="0"/>
          </a:p>
          <a:p>
            <a:r>
              <a:rPr lang="cs-CZ" dirty="0" smtClean="0"/>
              <a:t>Jedná </a:t>
            </a:r>
            <a:r>
              <a:rPr lang="cs-CZ" dirty="0"/>
              <a:t>se o právnickou či fyzickou osobu, která zaměstnává fyzické osoby (zaměstnance). </a:t>
            </a:r>
            <a:endParaRPr lang="cs-CZ" dirty="0" smtClean="0"/>
          </a:p>
          <a:p>
            <a:endParaRPr lang="cs-CZ" dirty="0"/>
          </a:p>
        </p:txBody>
      </p:sp>
      <p:sp>
        <p:nvSpPr>
          <p:cNvPr id="7" name="TextovéPole 6"/>
          <p:cNvSpPr txBox="1"/>
          <p:nvPr/>
        </p:nvSpPr>
        <p:spPr>
          <a:xfrm>
            <a:off x="3923928" y="3865637"/>
            <a:ext cx="2741442" cy="1754326"/>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cs-CZ" b="1" dirty="0" smtClean="0"/>
              <a:t>Zaměstnanec</a:t>
            </a:r>
            <a:r>
              <a:rPr lang="cs-CZ" dirty="0" smtClean="0"/>
              <a:t> </a:t>
            </a:r>
            <a:endParaRPr lang="cs-CZ" dirty="0"/>
          </a:p>
          <a:p>
            <a:r>
              <a:rPr lang="cs-CZ" dirty="0" smtClean="0"/>
              <a:t>Úkolem </a:t>
            </a:r>
            <a:r>
              <a:rPr lang="cs-CZ" dirty="0"/>
              <a:t>zaměstnance je vykonávat určitou </a:t>
            </a:r>
            <a:r>
              <a:rPr lang="cs-CZ" dirty="0" smtClean="0"/>
              <a:t>závislou činnost pro </a:t>
            </a:r>
            <a:r>
              <a:rPr lang="cs-CZ" dirty="0"/>
              <a:t>zaměstnavatele, za kterou mu přísluší mzda či </a:t>
            </a:r>
            <a:r>
              <a:rPr lang="cs-CZ" dirty="0" smtClean="0"/>
              <a:t>plat</a:t>
            </a:r>
            <a:r>
              <a:rPr lang="cs-CZ" dirty="0"/>
              <a:t>.</a:t>
            </a:r>
          </a:p>
        </p:txBody>
      </p:sp>
      <p:sp>
        <p:nvSpPr>
          <p:cNvPr id="8" name="TextovéPole 7"/>
          <p:cNvSpPr txBox="1"/>
          <p:nvPr/>
        </p:nvSpPr>
        <p:spPr>
          <a:xfrm>
            <a:off x="1619671" y="2622673"/>
            <a:ext cx="4155893" cy="369332"/>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cs-CZ" b="1" dirty="0" smtClean="0"/>
              <a:t>Účastníci pracovněprávního vztahu</a:t>
            </a:r>
            <a:endParaRPr lang="cs-CZ" b="1" dirty="0"/>
          </a:p>
        </p:txBody>
      </p:sp>
      <p:cxnSp>
        <p:nvCxnSpPr>
          <p:cNvPr id="10" name="Přímá spojnice se šipkou 9"/>
          <p:cNvCxnSpPr/>
          <p:nvPr/>
        </p:nvCxnSpPr>
        <p:spPr>
          <a:xfrm flipH="1">
            <a:off x="2195736" y="3019906"/>
            <a:ext cx="1224136" cy="69712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p:nvPr/>
        </p:nvCxnSpPr>
        <p:spPr>
          <a:xfrm>
            <a:off x="4067944" y="3019906"/>
            <a:ext cx="1226705" cy="69712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Obdélník 13"/>
          <p:cNvSpPr/>
          <p:nvPr/>
        </p:nvSpPr>
        <p:spPr>
          <a:xfrm>
            <a:off x="142970" y="5894071"/>
            <a:ext cx="8858059" cy="830997"/>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just"/>
            <a:r>
              <a:rPr lang="cs-CZ" sz="1200" i="1" dirty="0" smtClean="0"/>
              <a:t>Zaměstnancem může být osoba</a:t>
            </a:r>
            <a:r>
              <a:rPr lang="cs-CZ" sz="1200" i="1" dirty="0"/>
              <a:t>, která v den sjednání pracovního poměru dosáhne 15 let věku. Musí však mít ukončenou povinnou školní docházku. Výjimkou jsou jen přiměřené společensky prospěšné práce, které svým charakterem ani rozsahem neohrožují její zdraví a vývoj, ani jí nebrání v přípravě na povolání. Takový zaměstnanec mladší 18 let se pak označuje jako mladistvý. Plnou právní způsobilost (včetně tzv. </a:t>
            </a:r>
            <a:r>
              <a:rPr lang="cs-CZ" sz="1200" i="1" dirty="0">
                <a:hlinkClick r:id="rId3" tooltip="Hmotná odpovědnost (stránka neexistuje)"/>
              </a:rPr>
              <a:t>hmotné odpovědnosti</a:t>
            </a:r>
            <a:r>
              <a:rPr lang="cs-CZ" sz="1200" i="1" dirty="0"/>
              <a:t>) získá zaměstnanec dovršením 18 let.</a:t>
            </a:r>
          </a:p>
        </p:txBody>
      </p:sp>
    </p:spTree>
    <p:extLst>
      <p:ext uri="{BB962C8B-B14F-4D97-AF65-F5344CB8AC3E}">
        <p14:creationId xmlns:p14="http://schemas.microsoft.com/office/powerpoint/2010/main" val="6302049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p:cNvSpPr>
          <p:nvPr/>
        </p:nvSpPr>
        <p:spPr>
          <a:xfrm>
            <a:off x="-6780" y="506894"/>
            <a:ext cx="9144000" cy="488285"/>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smtClean="0">
                <a:latin typeface="Times New Roman" pitchFamily="18" charset="0"/>
                <a:cs typeface="Times New Roman" pitchFamily="18" charset="0"/>
              </a:rPr>
              <a:t>4.4  Nabídka  </a:t>
            </a:r>
            <a:r>
              <a:rPr lang="cs-CZ" sz="2500" b="1" dirty="0">
                <a:latin typeface="Times New Roman" pitchFamily="18" charset="0"/>
                <a:cs typeface="Times New Roman" pitchFamily="18" charset="0"/>
              </a:rPr>
              <a:t>práce a </a:t>
            </a:r>
            <a:r>
              <a:rPr lang="cs-CZ" sz="2500" b="1" dirty="0" smtClean="0">
                <a:latin typeface="Times New Roman" pitchFamily="18" charset="0"/>
                <a:cs typeface="Times New Roman" pitchFamily="18" charset="0"/>
              </a:rPr>
              <a:t>poptávka </a:t>
            </a:r>
            <a:r>
              <a:rPr lang="cs-CZ" sz="2500" b="1" dirty="0">
                <a:latin typeface="Times New Roman" pitchFamily="18" charset="0"/>
                <a:cs typeface="Times New Roman" pitchFamily="18" charset="0"/>
              </a:rPr>
              <a:t>po práci</a:t>
            </a:r>
            <a:endParaRPr lang="cs-CZ" sz="2500" dirty="0">
              <a:latin typeface="Times New Roman" pitchFamily="18" charset="0"/>
              <a:cs typeface="Times New Roman" pitchFamily="18" charset="0"/>
            </a:endParaRPr>
          </a:p>
        </p:txBody>
      </p:sp>
      <p:sp>
        <p:nvSpPr>
          <p:cNvPr id="3" name="Podnadpis 2"/>
          <p:cNvSpPr txBox="1">
            <a:spLocks/>
          </p:cNvSpPr>
          <p:nvPr/>
        </p:nvSpPr>
        <p:spPr>
          <a:xfrm>
            <a:off x="4191363" y="4488359"/>
            <a:ext cx="4464496" cy="2137792"/>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cs-CZ" sz="1800" dirty="0">
              <a:latin typeface="Times New Roman" pitchFamily="18" charset="0"/>
              <a:cs typeface="Times New Roman" pitchFamily="18" charset="0"/>
            </a:endParaRPr>
          </a:p>
        </p:txBody>
      </p:sp>
      <p:sp>
        <p:nvSpPr>
          <p:cNvPr id="4" name="TextovéPole 3"/>
          <p:cNvSpPr txBox="1"/>
          <p:nvPr/>
        </p:nvSpPr>
        <p:spPr>
          <a:xfrm>
            <a:off x="0" y="2"/>
            <a:ext cx="9144000" cy="492443"/>
          </a:xfrm>
          <a:prstGeom prst="rect">
            <a:avLst/>
          </a:prstGeom>
          <a:solidFill>
            <a:srgbClr val="FFFF99"/>
          </a:solidFill>
        </p:spPr>
        <p:txBody>
          <a:bodyPr wrap="square" rtlCol="0">
            <a:spAutoFit/>
          </a:bodyPr>
          <a:lstStyle/>
          <a:p>
            <a:r>
              <a:rPr lang="cs-CZ" sz="1200" b="1" dirty="0" smtClean="0">
                <a:latin typeface="Times New Roman" pitchFamily="18" charset="0"/>
                <a:cs typeface="Times New Roman" pitchFamily="18" charset="0"/>
              </a:rPr>
              <a:t>Elektronická  učebnice - II. stupeň              </a:t>
            </a:r>
            <a:r>
              <a:rPr lang="cs-CZ" sz="1000" dirty="0" smtClean="0">
                <a:latin typeface="Times New Roman" pitchFamily="18" charset="0"/>
                <a:cs typeface="Times New Roman" pitchFamily="18" charset="0"/>
              </a:rPr>
              <a:t>Základní škola Děčín VI, Na Stráni 879/2  – příspěvková organizace                                	</a:t>
            </a:r>
            <a:r>
              <a:rPr lang="cs-CZ" sz="1600" b="1" dirty="0">
                <a:solidFill>
                  <a:schemeClr val="accent3">
                    <a:lumMod val="50000"/>
                  </a:schemeClr>
                </a:solidFill>
                <a:latin typeface="Times New Roman" pitchFamily="18" charset="0"/>
                <a:cs typeface="Times New Roman" pitchFamily="18" charset="0"/>
              </a:rPr>
              <a:t>Svět práce</a:t>
            </a:r>
            <a:endParaRPr lang="cs-CZ" sz="1600" b="1" dirty="0">
              <a:latin typeface="Times New Roman" pitchFamily="18" charset="0"/>
              <a:cs typeface="Times New Roman" pitchFamily="18" charset="0"/>
            </a:endParaRPr>
          </a:p>
          <a:p>
            <a:endParaRPr lang="cs-CZ" sz="1000"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790" y="1266039"/>
            <a:ext cx="3807807" cy="167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descr="C:\Users\Jitka Šolcová\AppData\Local\Microsoft\Windows\Temporary Internet Files\Content.IE5\O5N8LHBD\MC900251667[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00604" y="2936090"/>
            <a:ext cx="1143914" cy="1813255"/>
          </a:xfrm>
          <a:prstGeom prst="rect">
            <a:avLst/>
          </a:prstGeom>
          <a:noFill/>
          <a:extLst>
            <a:ext uri="{909E8E84-426E-40DD-AFC4-6F175D3DCCD1}">
              <a14:hiddenFill xmlns:a14="http://schemas.microsoft.com/office/drawing/2010/main">
                <a:solidFill>
                  <a:srgbClr val="FFFFFF"/>
                </a:solidFill>
              </a14:hiddenFill>
            </a:ext>
          </a:extLst>
        </p:spPr>
      </p:pic>
      <p:sp>
        <p:nvSpPr>
          <p:cNvPr id="11" name="Obdélník 10"/>
          <p:cNvSpPr/>
          <p:nvPr/>
        </p:nvSpPr>
        <p:spPr>
          <a:xfrm>
            <a:off x="395535" y="5054375"/>
            <a:ext cx="8260323" cy="1200329"/>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just"/>
            <a:r>
              <a:rPr lang="cs-CZ" b="1" u="sng" dirty="0"/>
              <a:t>Rovnovážný stav </a:t>
            </a:r>
            <a:r>
              <a:rPr lang="cs-CZ" dirty="0"/>
              <a:t>na trhu </a:t>
            </a:r>
            <a:r>
              <a:rPr lang="cs-CZ" dirty="0" smtClean="0"/>
              <a:t>práce nastává </a:t>
            </a:r>
            <a:r>
              <a:rPr lang="cs-CZ" dirty="0"/>
              <a:t>tehdy, jsou-li nabídka a poptávka po práci vyrovnány. Jestliže poptávka po práci ze strany podnikatelů roste, pracovníci snadno nacházejí uplatnění. Mzdy rostou. Jestliže poptávka po práci ze strany podnikatelů klesá, pracovníci nacházejí obtížně uplatnění. Vzniká reálná možnost nezaměstnanosti.</a:t>
            </a: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93029" y="1209317"/>
            <a:ext cx="4181475" cy="2112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770728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p:cNvSpPr>
          <p:nvPr/>
        </p:nvSpPr>
        <p:spPr>
          <a:xfrm>
            <a:off x="0" y="492444"/>
            <a:ext cx="9144000" cy="488285"/>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a:solidFill>
                  <a:prstClr val="black"/>
                </a:solidFill>
                <a:cs typeface="Times New Roman" pitchFamily="18" charset="0"/>
              </a:rPr>
              <a:t>4</a:t>
            </a:r>
            <a:r>
              <a:rPr lang="cs-CZ" sz="2500" b="1" dirty="0" smtClean="0">
                <a:solidFill>
                  <a:prstClr val="black"/>
                </a:solidFill>
                <a:cs typeface="Times New Roman" pitchFamily="18" charset="0"/>
              </a:rPr>
              <a:t>.5 Praktická cvičení </a:t>
            </a:r>
            <a:endParaRPr lang="cs-CZ" sz="2500" dirty="0">
              <a:solidFill>
                <a:prstClr val="black"/>
              </a:solidFill>
              <a:cs typeface="Times New Roman" pitchFamily="18" charset="0"/>
            </a:endParaRPr>
          </a:p>
        </p:txBody>
      </p:sp>
      <p:sp>
        <p:nvSpPr>
          <p:cNvPr id="3" name="Podnadpis 2"/>
          <p:cNvSpPr txBox="1">
            <a:spLocks/>
          </p:cNvSpPr>
          <p:nvPr/>
        </p:nvSpPr>
        <p:spPr>
          <a:xfrm>
            <a:off x="4499992" y="3501008"/>
            <a:ext cx="4464496" cy="2137792"/>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cs-CZ" sz="1800" dirty="0">
              <a:solidFill>
                <a:prstClr val="black"/>
              </a:solidFill>
              <a:cs typeface="Times New Roman" pitchFamily="18" charset="0"/>
            </a:endParaRPr>
          </a:p>
        </p:txBody>
      </p:sp>
      <p:sp>
        <p:nvSpPr>
          <p:cNvPr id="4" name="TextovéPole 3"/>
          <p:cNvSpPr txBox="1"/>
          <p:nvPr/>
        </p:nvSpPr>
        <p:spPr>
          <a:xfrm>
            <a:off x="0" y="2"/>
            <a:ext cx="9144000" cy="338554"/>
          </a:xfrm>
          <a:prstGeom prst="rect">
            <a:avLst/>
          </a:prstGeom>
          <a:solidFill>
            <a:srgbClr val="FFFF99"/>
          </a:solidFill>
        </p:spPr>
        <p:txBody>
          <a:bodyPr wrap="square" rtlCol="0">
            <a:spAutoFit/>
          </a:bodyPr>
          <a:lstStyle/>
          <a:p>
            <a:r>
              <a:rPr lang="cs-CZ" sz="1200" b="1" dirty="0" smtClean="0">
                <a:solidFill>
                  <a:prstClr val="black"/>
                </a:solidFill>
                <a:cs typeface="Times New Roman" pitchFamily="18" charset="0"/>
              </a:rPr>
              <a:t>Elektronická  učebnice - I. stupeň              </a:t>
            </a:r>
            <a:r>
              <a:rPr lang="cs-CZ" sz="1000" dirty="0" smtClean="0">
                <a:solidFill>
                  <a:prstClr val="black"/>
                </a:solidFill>
                <a:cs typeface="Times New Roman" pitchFamily="18" charset="0"/>
              </a:rPr>
              <a:t>Základní škola Děčín VI, Na Stráni 879/2  – příspěvková organizace                                  </a:t>
            </a:r>
            <a:r>
              <a:rPr lang="cs-CZ" sz="1600" b="1" dirty="0" smtClean="0">
                <a:solidFill>
                  <a:prstClr val="black"/>
                </a:solidFill>
                <a:cs typeface="Times New Roman" pitchFamily="18" charset="0"/>
              </a:rPr>
              <a:t>	</a:t>
            </a:r>
            <a:r>
              <a:rPr lang="cs-CZ" sz="1600" b="1">
                <a:solidFill>
                  <a:srgbClr val="9BBB59">
                    <a:lumMod val="50000"/>
                  </a:srgbClr>
                </a:solidFill>
                <a:cs typeface="Times New Roman" pitchFamily="18" charset="0"/>
              </a:rPr>
              <a:t>Svět </a:t>
            </a:r>
            <a:r>
              <a:rPr lang="cs-CZ" sz="1600" b="1" smtClean="0">
                <a:solidFill>
                  <a:srgbClr val="9BBB59">
                    <a:lumMod val="50000"/>
                  </a:srgbClr>
                </a:solidFill>
                <a:cs typeface="Times New Roman" pitchFamily="18" charset="0"/>
              </a:rPr>
              <a:t>práce</a:t>
            </a:r>
            <a:endParaRPr lang="cs-CZ" sz="1600" b="1" dirty="0">
              <a:solidFill>
                <a:prstClr val="black"/>
              </a:solidFill>
              <a:cs typeface="Times New Roman" pitchFamily="18" charset="0"/>
            </a:endParaRPr>
          </a:p>
        </p:txBody>
      </p:sp>
      <p:sp>
        <p:nvSpPr>
          <p:cNvPr id="5" name="TextovéPole 4"/>
          <p:cNvSpPr txBox="1"/>
          <p:nvPr/>
        </p:nvSpPr>
        <p:spPr>
          <a:xfrm>
            <a:off x="179512" y="1035944"/>
            <a:ext cx="3708412" cy="3139321"/>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cs-CZ" dirty="0" smtClean="0">
                <a:solidFill>
                  <a:prstClr val="black"/>
                </a:solidFill>
              </a:rPr>
              <a:t>1) Po kom se mohou následující účastníci na trhu práce poptávat?</a:t>
            </a:r>
          </a:p>
          <a:p>
            <a:pPr marL="342900" indent="-342900">
              <a:buFontTx/>
              <a:buAutoNum type="alphaLcParenR"/>
            </a:pPr>
            <a:r>
              <a:rPr lang="cs-CZ" b="1" dirty="0">
                <a:solidFill>
                  <a:prstClr val="black"/>
                </a:solidFill>
              </a:rPr>
              <a:t>l</a:t>
            </a:r>
            <a:r>
              <a:rPr lang="cs-CZ" b="1" dirty="0" smtClean="0">
                <a:solidFill>
                  <a:prstClr val="black"/>
                </a:solidFill>
              </a:rPr>
              <a:t>ékař v soukromé praxi</a:t>
            </a:r>
          </a:p>
          <a:p>
            <a:pPr marL="342900" indent="-342900">
              <a:buFontTx/>
              <a:buAutoNum type="alphaLcParenR"/>
            </a:pPr>
            <a:r>
              <a:rPr lang="cs-CZ" b="1" dirty="0" smtClean="0">
                <a:solidFill>
                  <a:prstClr val="black"/>
                </a:solidFill>
              </a:rPr>
              <a:t>Základní škola, </a:t>
            </a:r>
            <a:r>
              <a:rPr lang="cs-CZ" b="1" dirty="0" err="1" smtClean="0">
                <a:solidFill>
                  <a:prstClr val="black"/>
                </a:solidFill>
              </a:rPr>
              <a:t>p.o</a:t>
            </a:r>
            <a:r>
              <a:rPr lang="cs-CZ" b="1" dirty="0" smtClean="0">
                <a:solidFill>
                  <a:prstClr val="black"/>
                </a:solidFill>
              </a:rPr>
              <a:t>.</a:t>
            </a:r>
          </a:p>
          <a:p>
            <a:pPr marL="342900" indent="-342900">
              <a:buFontTx/>
              <a:buAutoNum type="alphaLcParenR"/>
            </a:pPr>
            <a:r>
              <a:rPr lang="cs-CZ" b="1" dirty="0">
                <a:solidFill>
                  <a:prstClr val="black"/>
                </a:solidFill>
              </a:rPr>
              <a:t>ú</a:t>
            </a:r>
            <a:r>
              <a:rPr lang="cs-CZ" b="1" dirty="0" smtClean="0">
                <a:solidFill>
                  <a:prstClr val="black"/>
                </a:solidFill>
              </a:rPr>
              <a:t>klidová firma „Košťátko“</a:t>
            </a:r>
          </a:p>
          <a:p>
            <a:pPr marL="342900" indent="-342900">
              <a:buFontTx/>
              <a:buAutoNum type="alphaLcParenR"/>
            </a:pPr>
            <a:r>
              <a:rPr lang="cs-CZ" b="1" dirty="0" smtClean="0">
                <a:solidFill>
                  <a:prstClr val="black"/>
                </a:solidFill>
              </a:rPr>
              <a:t>Krajská zdravotní, a.s.</a:t>
            </a:r>
          </a:p>
          <a:p>
            <a:pPr marL="342900" indent="-342900">
              <a:buFontTx/>
              <a:buAutoNum type="alphaLcParenR"/>
            </a:pPr>
            <a:r>
              <a:rPr lang="cs-CZ" b="1" dirty="0">
                <a:solidFill>
                  <a:prstClr val="black"/>
                </a:solidFill>
              </a:rPr>
              <a:t>h</a:t>
            </a:r>
            <a:r>
              <a:rPr lang="cs-CZ" b="1" dirty="0" smtClean="0">
                <a:solidFill>
                  <a:prstClr val="black"/>
                </a:solidFill>
              </a:rPr>
              <a:t>oteliér</a:t>
            </a:r>
          </a:p>
          <a:p>
            <a:pPr marL="342900" indent="-342900">
              <a:buFontTx/>
              <a:buAutoNum type="alphaLcParenR"/>
            </a:pPr>
            <a:r>
              <a:rPr lang="cs-CZ" b="1" dirty="0">
                <a:solidFill>
                  <a:prstClr val="black"/>
                </a:solidFill>
              </a:rPr>
              <a:t>z</a:t>
            </a:r>
            <a:r>
              <a:rPr lang="cs-CZ" b="1" dirty="0" smtClean="0">
                <a:solidFill>
                  <a:prstClr val="black"/>
                </a:solidFill>
              </a:rPr>
              <a:t>ahradnictví</a:t>
            </a:r>
          </a:p>
          <a:p>
            <a:pPr marL="342900" indent="-342900">
              <a:buFontTx/>
              <a:buAutoNum type="alphaLcParenR"/>
            </a:pPr>
            <a:r>
              <a:rPr lang="cs-CZ" b="1" dirty="0">
                <a:solidFill>
                  <a:prstClr val="black"/>
                </a:solidFill>
              </a:rPr>
              <a:t>a</a:t>
            </a:r>
            <a:r>
              <a:rPr lang="cs-CZ" b="1" dirty="0" smtClean="0">
                <a:solidFill>
                  <a:prstClr val="black"/>
                </a:solidFill>
              </a:rPr>
              <a:t>dvokátní kancelář</a:t>
            </a:r>
          </a:p>
          <a:p>
            <a:pPr marL="342900" indent="-342900">
              <a:buFontTx/>
              <a:buAutoNum type="alphaLcParenR"/>
            </a:pPr>
            <a:r>
              <a:rPr lang="cs-CZ" b="1" dirty="0">
                <a:solidFill>
                  <a:prstClr val="black"/>
                </a:solidFill>
              </a:rPr>
              <a:t>s</a:t>
            </a:r>
            <a:r>
              <a:rPr lang="cs-CZ" b="1" dirty="0" smtClean="0">
                <a:solidFill>
                  <a:prstClr val="black"/>
                </a:solidFill>
              </a:rPr>
              <a:t>alón krásy</a:t>
            </a:r>
            <a:endParaRPr lang="cs-CZ" dirty="0" smtClean="0">
              <a:solidFill>
                <a:prstClr val="black"/>
              </a:solidFill>
            </a:endParaRPr>
          </a:p>
          <a:p>
            <a:r>
              <a:rPr lang="cs-CZ" dirty="0">
                <a:solidFill>
                  <a:prstClr val="black"/>
                </a:solidFill>
              </a:rPr>
              <a:t> </a:t>
            </a:r>
            <a:r>
              <a:rPr lang="cs-CZ" dirty="0" smtClean="0">
                <a:solidFill>
                  <a:prstClr val="black"/>
                </a:solidFill>
              </a:rPr>
              <a:t> </a:t>
            </a:r>
            <a:endParaRPr lang="cs-CZ" dirty="0">
              <a:solidFill>
                <a:prstClr val="black"/>
              </a:solidFill>
            </a:endParaRPr>
          </a:p>
        </p:txBody>
      </p:sp>
      <p:pic>
        <p:nvPicPr>
          <p:cNvPr id="3074" name="Picture 2" descr="C:\Users\Jitka Šolcová\AppData\Local\Microsoft\Windows\Temporary Internet Files\Content.IE5\E206SJ79\MC90041598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7584" y="4762932"/>
            <a:ext cx="1797050" cy="1787525"/>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Jitka Šolcová\AppData\Local\Microsoft\Windows\Temporary Internet Files\Content.IE5\E206SJ79\MC90033838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1800" y="2754821"/>
            <a:ext cx="983894" cy="1815084"/>
          </a:xfrm>
          <a:prstGeom prst="rect">
            <a:avLst/>
          </a:prstGeom>
          <a:noFill/>
          <a:extLst>
            <a:ext uri="{909E8E84-426E-40DD-AFC4-6F175D3DCCD1}">
              <a14:hiddenFill xmlns:a14="http://schemas.microsoft.com/office/drawing/2010/main">
                <a:solidFill>
                  <a:srgbClr val="FFFFFF"/>
                </a:solidFill>
              </a14:hiddenFill>
            </a:ext>
          </a:extLst>
        </p:spPr>
      </p:pic>
      <p:pic>
        <p:nvPicPr>
          <p:cNvPr id="3077" name="Picture 5" descr="C:\Users\Jitka Šolcová\AppData\Local\Microsoft\Windows\Temporary Internet Files\Content.IE5\E206SJ79\MC900229037[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48066" y="4692805"/>
            <a:ext cx="1195121" cy="1823315"/>
          </a:xfrm>
          <a:prstGeom prst="rect">
            <a:avLst/>
          </a:prstGeom>
          <a:noFill/>
          <a:extLst>
            <a:ext uri="{909E8E84-426E-40DD-AFC4-6F175D3DCCD1}">
              <a14:hiddenFill xmlns:a14="http://schemas.microsoft.com/office/drawing/2010/main">
                <a:solidFill>
                  <a:srgbClr val="FFFFFF"/>
                </a:solidFill>
              </a14:hiddenFill>
            </a:ext>
          </a:extLst>
        </p:spPr>
      </p:pic>
      <p:sp>
        <p:nvSpPr>
          <p:cNvPr id="6" name="TextovéPole 5"/>
          <p:cNvSpPr txBox="1"/>
          <p:nvPr/>
        </p:nvSpPr>
        <p:spPr>
          <a:xfrm>
            <a:off x="4425453" y="977116"/>
            <a:ext cx="4176464" cy="3139321"/>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cs-CZ" dirty="0" smtClean="0">
                <a:solidFill>
                  <a:prstClr val="black"/>
                </a:solidFill>
              </a:rPr>
              <a:t>2) Najdi v rubrice inzerce inzerát s  poptávkou po práci a nabídkou práce.</a:t>
            </a:r>
          </a:p>
          <a:p>
            <a:endParaRPr lang="cs-CZ" dirty="0">
              <a:solidFill>
                <a:prstClr val="black"/>
              </a:solidFill>
            </a:endParaRPr>
          </a:p>
          <a:p>
            <a:endParaRPr lang="cs-CZ" dirty="0" smtClean="0">
              <a:solidFill>
                <a:prstClr val="black"/>
              </a:solidFill>
            </a:endParaRPr>
          </a:p>
          <a:p>
            <a:endParaRPr lang="cs-CZ" dirty="0">
              <a:solidFill>
                <a:prstClr val="black"/>
              </a:solidFill>
            </a:endParaRPr>
          </a:p>
          <a:p>
            <a:endParaRPr lang="cs-CZ" dirty="0" smtClean="0">
              <a:solidFill>
                <a:prstClr val="black"/>
              </a:solidFill>
            </a:endParaRPr>
          </a:p>
          <a:p>
            <a:endParaRPr lang="cs-CZ" dirty="0">
              <a:solidFill>
                <a:prstClr val="black"/>
              </a:solidFill>
            </a:endParaRPr>
          </a:p>
          <a:p>
            <a:endParaRPr lang="cs-CZ" dirty="0" smtClean="0">
              <a:solidFill>
                <a:prstClr val="black"/>
              </a:solidFill>
            </a:endParaRPr>
          </a:p>
          <a:p>
            <a:endParaRPr lang="cs-CZ" dirty="0">
              <a:solidFill>
                <a:prstClr val="black"/>
              </a:solidFill>
            </a:endParaRPr>
          </a:p>
          <a:p>
            <a:endParaRPr lang="cs-CZ" dirty="0" smtClean="0">
              <a:solidFill>
                <a:prstClr val="black"/>
              </a:solidFill>
            </a:endParaRPr>
          </a:p>
          <a:p>
            <a:endParaRPr lang="cs-CZ" dirty="0">
              <a:solidFill>
                <a:prstClr val="black"/>
              </a:solidFill>
            </a:endParaRPr>
          </a:p>
        </p:txBody>
      </p:sp>
      <p:pic>
        <p:nvPicPr>
          <p:cNvPr id="3079" name="Picture 7" descr="C:\Users\Jitka Šolcová\AppData\Local\Microsoft\Windows\Temporary Internet Files\Content.IE5\E206SJ79\MP900398879[1].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20072" y="1988840"/>
            <a:ext cx="2624336" cy="1853952"/>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C:\Users\Jitka Šolcová\AppData\Local\Microsoft\Windows\Temporary Internet Files\Content.IE5\KQHUOX1I\MC900198596[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518070" y="4407898"/>
            <a:ext cx="1576812" cy="2393133"/>
          </a:xfrm>
          <a:prstGeom prst="rect">
            <a:avLst/>
          </a:prstGeom>
          <a:noFill/>
          <a:extLst>
            <a:ext uri="{909E8E84-426E-40DD-AFC4-6F175D3DCCD1}">
              <a14:hiddenFill xmlns:a14="http://schemas.microsoft.com/office/drawing/2010/main">
                <a:solidFill>
                  <a:srgbClr val="FFFFFF"/>
                </a:solidFill>
              </a14:hiddenFill>
            </a:ext>
          </a:extLst>
        </p:spPr>
      </p:pic>
      <p:pic>
        <p:nvPicPr>
          <p:cNvPr id="3081" name="Picture 9" descr="C:\Users\Jitka Šolcová\AppData\Local\Microsoft\Windows\Temporary Internet Files\Content.IE5\KQHUOX1I\MC900334030[1].wm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434716" y="4696464"/>
            <a:ext cx="1065276" cy="18196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90822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p:cNvSpPr>
          <p:nvPr/>
        </p:nvSpPr>
        <p:spPr>
          <a:xfrm>
            <a:off x="5475" y="492445"/>
            <a:ext cx="9144000" cy="416277"/>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a:latin typeface="Times New Roman" pitchFamily="18" charset="0"/>
                <a:cs typeface="Times New Roman" pitchFamily="18" charset="0"/>
              </a:rPr>
              <a:t>4</a:t>
            </a:r>
            <a:r>
              <a:rPr lang="cs-CZ" sz="2500" b="1" dirty="0" smtClean="0">
                <a:latin typeface="Times New Roman" pitchFamily="18" charset="0"/>
                <a:cs typeface="Times New Roman" pitchFamily="18" charset="0"/>
              </a:rPr>
              <a:t>.6</a:t>
            </a:r>
            <a:r>
              <a:rPr lang="cs-CZ" sz="2000" b="1" dirty="0" smtClean="0">
                <a:latin typeface="Times New Roman" pitchFamily="18" charset="0"/>
                <a:cs typeface="Times New Roman" pitchFamily="18" charset="0"/>
              </a:rPr>
              <a:t>  </a:t>
            </a:r>
            <a:r>
              <a:rPr lang="cs-CZ" sz="2500" b="1" dirty="0" smtClean="0">
                <a:latin typeface="Times New Roman" pitchFamily="18" charset="0"/>
                <a:cs typeface="Times New Roman" pitchFamily="18" charset="0"/>
              </a:rPr>
              <a:t>Pracovní poměr</a:t>
            </a:r>
            <a:endParaRPr lang="cs-CZ" sz="2500" dirty="0">
              <a:latin typeface="Times New Roman" pitchFamily="18" charset="0"/>
              <a:cs typeface="Times New Roman" pitchFamily="18" charset="0"/>
            </a:endParaRPr>
          </a:p>
        </p:txBody>
      </p:sp>
      <p:sp>
        <p:nvSpPr>
          <p:cNvPr id="3" name="Podnadpis 2"/>
          <p:cNvSpPr txBox="1">
            <a:spLocks/>
          </p:cNvSpPr>
          <p:nvPr/>
        </p:nvSpPr>
        <p:spPr>
          <a:xfrm>
            <a:off x="2339752" y="2440767"/>
            <a:ext cx="4464496" cy="2137792"/>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cs-CZ" sz="1800" dirty="0">
              <a:latin typeface="Times New Roman" pitchFamily="18" charset="0"/>
              <a:cs typeface="Times New Roman" pitchFamily="18" charset="0"/>
            </a:endParaRPr>
          </a:p>
        </p:txBody>
      </p:sp>
      <p:sp>
        <p:nvSpPr>
          <p:cNvPr id="4" name="TextovéPole 3"/>
          <p:cNvSpPr txBox="1"/>
          <p:nvPr/>
        </p:nvSpPr>
        <p:spPr>
          <a:xfrm>
            <a:off x="0" y="2"/>
            <a:ext cx="9144000" cy="492443"/>
          </a:xfrm>
          <a:prstGeom prst="rect">
            <a:avLst/>
          </a:prstGeom>
          <a:solidFill>
            <a:srgbClr val="FFFF99"/>
          </a:solidFill>
        </p:spPr>
        <p:txBody>
          <a:bodyPr wrap="square" rtlCol="0">
            <a:spAutoFit/>
          </a:bodyPr>
          <a:lstStyle/>
          <a:p>
            <a:r>
              <a:rPr lang="cs-CZ" sz="1200" b="1" dirty="0" smtClean="0">
                <a:latin typeface="Times New Roman" pitchFamily="18" charset="0"/>
                <a:cs typeface="Times New Roman" pitchFamily="18" charset="0"/>
              </a:rPr>
              <a:t>Elektronická  učebnice - II. stupeň              </a:t>
            </a:r>
            <a:r>
              <a:rPr lang="cs-CZ" sz="1000" dirty="0" smtClean="0">
                <a:latin typeface="Times New Roman" pitchFamily="18" charset="0"/>
                <a:cs typeface="Times New Roman" pitchFamily="18" charset="0"/>
              </a:rPr>
              <a:t>Základní škola Děčín VI, Na Stráni 879/2  – příspěvková organizace                                	</a:t>
            </a:r>
            <a:r>
              <a:rPr lang="cs-CZ" sz="1600" b="1" dirty="0">
                <a:solidFill>
                  <a:schemeClr val="accent3">
                    <a:lumMod val="50000"/>
                  </a:schemeClr>
                </a:solidFill>
                <a:latin typeface="Times New Roman" pitchFamily="18" charset="0"/>
                <a:cs typeface="Times New Roman" pitchFamily="18" charset="0"/>
              </a:rPr>
              <a:t>Svět práce</a:t>
            </a:r>
            <a:endParaRPr lang="cs-CZ" sz="1600" b="1" dirty="0">
              <a:latin typeface="Times New Roman" pitchFamily="18" charset="0"/>
              <a:cs typeface="Times New Roman" pitchFamily="18" charset="0"/>
            </a:endParaRPr>
          </a:p>
          <a:p>
            <a:endParaRPr lang="cs-CZ" sz="1000" dirty="0">
              <a:latin typeface="Times New Roman" pitchFamily="18" charset="0"/>
              <a:cs typeface="Times New Roman" pitchFamily="18" charset="0"/>
            </a:endParaRPr>
          </a:p>
        </p:txBody>
      </p:sp>
      <p:sp>
        <p:nvSpPr>
          <p:cNvPr id="12" name="TextovéPole 11"/>
          <p:cNvSpPr txBox="1"/>
          <p:nvPr/>
        </p:nvSpPr>
        <p:spPr>
          <a:xfrm>
            <a:off x="365007" y="1124744"/>
            <a:ext cx="8424936" cy="92333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just"/>
            <a:r>
              <a:rPr lang="cs-CZ" b="1" dirty="0"/>
              <a:t>Pracovní poměr</a:t>
            </a:r>
            <a:r>
              <a:rPr lang="cs-CZ" dirty="0"/>
              <a:t> je </a:t>
            </a:r>
            <a:r>
              <a:rPr lang="cs-CZ" dirty="0" smtClean="0"/>
              <a:t>smluvní  </a:t>
            </a:r>
            <a:r>
              <a:rPr lang="cs-CZ" dirty="0"/>
              <a:t>vztah mezi zaměstnavatelem a zaměstnancem, jehož předmětem je pracovní činnost, kterou se zaměstnanec zavazuje za mzdu, popř. </a:t>
            </a:r>
            <a:r>
              <a:rPr lang="cs-CZ" dirty="0" smtClean="0"/>
              <a:t>plat, </a:t>
            </a:r>
            <a:r>
              <a:rPr lang="cs-CZ" dirty="0"/>
              <a:t>pro zaměstnavatele vykonávat. </a:t>
            </a:r>
          </a:p>
        </p:txBody>
      </p:sp>
      <p:pic>
        <p:nvPicPr>
          <p:cNvPr id="2053" name="Picture 5" descr="C:\Users\Jitka Šolcová\AppData\Local\Microsoft\Windows\Temporary Internet Files\Content.IE5\KQHUOX1I\MC900299203[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16216" y="5301208"/>
            <a:ext cx="1037576" cy="1066733"/>
          </a:xfrm>
          <a:prstGeom prst="rect">
            <a:avLst/>
          </a:prstGeom>
          <a:noFill/>
          <a:extLst>
            <a:ext uri="{909E8E84-426E-40DD-AFC4-6F175D3DCCD1}">
              <a14:hiddenFill xmlns:a14="http://schemas.microsoft.com/office/drawing/2010/main">
                <a:solidFill>
                  <a:srgbClr val="FFFFFF"/>
                </a:solidFill>
              </a14:hiddenFill>
            </a:ext>
          </a:extLst>
        </p:spPr>
      </p:pic>
      <p:sp>
        <p:nvSpPr>
          <p:cNvPr id="6" name="TextovéPole 5"/>
          <p:cNvSpPr txBox="1"/>
          <p:nvPr/>
        </p:nvSpPr>
        <p:spPr>
          <a:xfrm>
            <a:off x="324381" y="2253889"/>
            <a:ext cx="8506188" cy="1754326"/>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cs-CZ" dirty="0"/>
              <a:t>Pracovní poměr se zakládá </a:t>
            </a:r>
            <a:r>
              <a:rPr lang="cs-CZ" b="1" dirty="0">
                <a:solidFill>
                  <a:schemeClr val="tx1"/>
                </a:solidFill>
              </a:rPr>
              <a:t>pracovní smlouvou </a:t>
            </a:r>
            <a:r>
              <a:rPr lang="cs-CZ" dirty="0"/>
              <a:t>a vzniká dnem, který v ní byl určen jako den nástupu do práce. V pracovní smlouvě musí být vždy kromě určení zaměstnavatele a zaměstnance uvedeno:</a:t>
            </a:r>
          </a:p>
          <a:p>
            <a:r>
              <a:rPr lang="cs-CZ" dirty="0" smtClean="0"/>
              <a:t>	- druh </a:t>
            </a:r>
            <a:r>
              <a:rPr lang="cs-CZ" dirty="0"/>
              <a:t>práce</a:t>
            </a:r>
          </a:p>
          <a:p>
            <a:r>
              <a:rPr lang="cs-CZ" dirty="0" smtClean="0"/>
              <a:t>	- místo </a:t>
            </a:r>
            <a:r>
              <a:rPr lang="cs-CZ" dirty="0"/>
              <a:t>výkonu práce</a:t>
            </a:r>
          </a:p>
          <a:p>
            <a:r>
              <a:rPr lang="cs-CZ" dirty="0" smtClean="0"/>
              <a:t>	- den </a:t>
            </a:r>
            <a:r>
              <a:rPr lang="cs-CZ" dirty="0"/>
              <a:t>nástupu do </a:t>
            </a:r>
            <a:r>
              <a:rPr lang="cs-CZ" dirty="0" smtClean="0"/>
              <a:t>práce</a:t>
            </a:r>
            <a:endParaRPr lang="cs-CZ" dirty="0"/>
          </a:p>
        </p:txBody>
      </p:sp>
      <p:sp>
        <p:nvSpPr>
          <p:cNvPr id="9" name="Obdélník 8"/>
          <p:cNvSpPr/>
          <p:nvPr/>
        </p:nvSpPr>
        <p:spPr>
          <a:xfrm>
            <a:off x="323528" y="4339252"/>
            <a:ext cx="8496944" cy="2339102"/>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cs-CZ" sz="2000" b="1" dirty="0"/>
              <a:t>Zánik nebo změna pracovního poměru </a:t>
            </a:r>
            <a:r>
              <a:rPr lang="cs-CZ" dirty="0"/>
              <a:t>musí být prováděna vždy v souladu s ustanoveními </a:t>
            </a:r>
            <a:r>
              <a:rPr lang="cs-CZ" dirty="0" smtClean="0"/>
              <a:t>zákoníku práce. Ten </a:t>
            </a:r>
            <a:r>
              <a:rPr lang="cs-CZ" dirty="0"/>
              <a:t>pro české občany definuje celkem pět způsobů, jak může být pracovní poměr ukončen:</a:t>
            </a:r>
          </a:p>
          <a:p>
            <a:r>
              <a:rPr lang="cs-CZ" dirty="0" smtClean="0"/>
              <a:t>	- dohodou</a:t>
            </a:r>
            <a:endParaRPr lang="cs-CZ" dirty="0"/>
          </a:p>
          <a:p>
            <a:r>
              <a:rPr lang="cs-CZ" dirty="0" smtClean="0"/>
              <a:t>	- výpovědí</a:t>
            </a:r>
            <a:endParaRPr lang="cs-CZ" dirty="0"/>
          </a:p>
          <a:p>
            <a:r>
              <a:rPr lang="cs-CZ" dirty="0" smtClean="0"/>
              <a:t>	- okamžitým </a:t>
            </a:r>
            <a:r>
              <a:rPr lang="cs-CZ" dirty="0"/>
              <a:t>zrušením</a:t>
            </a:r>
          </a:p>
          <a:p>
            <a:r>
              <a:rPr lang="cs-CZ" dirty="0" smtClean="0"/>
              <a:t>	- zrušením </a:t>
            </a:r>
            <a:r>
              <a:rPr lang="cs-CZ" dirty="0"/>
              <a:t>ve zkušební </a:t>
            </a:r>
            <a:r>
              <a:rPr lang="cs-CZ" dirty="0" smtClean="0"/>
              <a:t>době </a:t>
            </a:r>
            <a:endParaRPr lang="cs-CZ" dirty="0"/>
          </a:p>
          <a:p>
            <a:r>
              <a:rPr lang="cs-CZ" dirty="0" smtClean="0"/>
              <a:t>	- uplynutím </a:t>
            </a:r>
            <a:r>
              <a:rPr lang="cs-CZ" dirty="0"/>
              <a:t>doby, byl-li sjednán na dobu určitou</a:t>
            </a:r>
            <a:endParaRPr lang="cs-CZ" dirty="0">
              <a:effectLst/>
            </a:endParaRPr>
          </a:p>
        </p:txBody>
      </p:sp>
    </p:spTree>
    <p:extLst>
      <p:ext uri="{BB962C8B-B14F-4D97-AF65-F5344CB8AC3E}">
        <p14:creationId xmlns:p14="http://schemas.microsoft.com/office/powerpoint/2010/main" val="29753818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p:cNvSpPr>
          <p:nvPr/>
        </p:nvSpPr>
        <p:spPr>
          <a:xfrm>
            <a:off x="5475" y="492445"/>
            <a:ext cx="9144000" cy="416277"/>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smtClean="0">
                <a:latin typeface="Times New Roman" pitchFamily="18" charset="0"/>
                <a:cs typeface="Times New Roman" pitchFamily="18" charset="0"/>
              </a:rPr>
              <a:t>4.7</a:t>
            </a:r>
            <a:r>
              <a:rPr lang="cs-CZ" sz="2000" b="1" dirty="0" smtClean="0">
                <a:latin typeface="Times New Roman" pitchFamily="18" charset="0"/>
                <a:cs typeface="Times New Roman" pitchFamily="18" charset="0"/>
              </a:rPr>
              <a:t>  </a:t>
            </a:r>
            <a:r>
              <a:rPr lang="cs-CZ" sz="2500" b="1" dirty="0" smtClean="0">
                <a:latin typeface="Times New Roman" pitchFamily="18" charset="0"/>
                <a:cs typeface="Times New Roman" pitchFamily="18" charset="0"/>
              </a:rPr>
              <a:t>Úloha státu na trhu práce</a:t>
            </a:r>
            <a:endParaRPr lang="cs-CZ" sz="2500" dirty="0">
              <a:latin typeface="Times New Roman" pitchFamily="18" charset="0"/>
              <a:cs typeface="Times New Roman" pitchFamily="18" charset="0"/>
            </a:endParaRPr>
          </a:p>
        </p:txBody>
      </p:sp>
      <p:sp>
        <p:nvSpPr>
          <p:cNvPr id="3" name="Podnadpis 2"/>
          <p:cNvSpPr txBox="1">
            <a:spLocks/>
          </p:cNvSpPr>
          <p:nvPr/>
        </p:nvSpPr>
        <p:spPr>
          <a:xfrm>
            <a:off x="2339752" y="2440767"/>
            <a:ext cx="4464496" cy="2137792"/>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cs-CZ" sz="1800" dirty="0">
              <a:latin typeface="Times New Roman" pitchFamily="18" charset="0"/>
              <a:cs typeface="Times New Roman" pitchFamily="18" charset="0"/>
            </a:endParaRPr>
          </a:p>
        </p:txBody>
      </p:sp>
      <p:sp>
        <p:nvSpPr>
          <p:cNvPr id="4" name="TextovéPole 3"/>
          <p:cNvSpPr txBox="1"/>
          <p:nvPr/>
        </p:nvSpPr>
        <p:spPr>
          <a:xfrm>
            <a:off x="0" y="2"/>
            <a:ext cx="9144000" cy="492443"/>
          </a:xfrm>
          <a:prstGeom prst="rect">
            <a:avLst/>
          </a:prstGeom>
          <a:solidFill>
            <a:srgbClr val="FFFF99"/>
          </a:solidFill>
        </p:spPr>
        <p:txBody>
          <a:bodyPr wrap="square" rtlCol="0">
            <a:spAutoFit/>
          </a:bodyPr>
          <a:lstStyle/>
          <a:p>
            <a:r>
              <a:rPr lang="cs-CZ" sz="1200" b="1" dirty="0" smtClean="0">
                <a:latin typeface="Times New Roman" pitchFamily="18" charset="0"/>
                <a:cs typeface="Times New Roman" pitchFamily="18" charset="0"/>
              </a:rPr>
              <a:t>Elektronická  učebnice - II. stupeň              </a:t>
            </a:r>
            <a:r>
              <a:rPr lang="cs-CZ" sz="1000" dirty="0" smtClean="0">
                <a:latin typeface="Times New Roman" pitchFamily="18" charset="0"/>
                <a:cs typeface="Times New Roman" pitchFamily="18" charset="0"/>
              </a:rPr>
              <a:t>Základní škola Děčín VI, Na Stráni 879/2  – příspěvková organizace                                	</a:t>
            </a:r>
            <a:r>
              <a:rPr lang="cs-CZ" sz="1600" b="1" dirty="0">
                <a:solidFill>
                  <a:schemeClr val="accent3">
                    <a:lumMod val="50000"/>
                  </a:schemeClr>
                </a:solidFill>
                <a:latin typeface="Times New Roman" pitchFamily="18" charset="0"/>
                <a:cs typeface="Times New Roman" pitchFamily="18" charset="0"/>
              </a:rPr>
              <a:t>Svět práce</a:t>
            </a:r>
            <a:endParaRPr lang="cs-CZ" sz="1600" b="1" dirty="0">
              <a:latin typeface="Times New Roman" pitchFamily="18" charset="0"/>
              <a:cs typeface="Times New Roman" pitchFamily="18" charset="0"/>
            </a:endParaRPr>
          </a:p>
          <a:p>
            <a:endParaRPr lang="cs-CZ" sz="1000" dirty="0">
              <a:latin typeface="Times New Roman" pitchFamily="18" charset="0"/>
              <a:cs typeface="Times New Roman" pitchFamily="18" charset="0"/>
            </a:endParaRPr>
          </a:p>
        </p:txBody>
      </p:sp>
      <p:sp>
        <p:nvSpPr>
          <p:cNvPr id="12" name="TextovéPole 11"/>
          <p:cNvSpPr txBox="1"/>
          <p:nvPr/>
        </p:nvSpPr>
        <p:spPr>
          <a:xfrm>
            <a:off x="361026" y="1196752"/>
            <a:ext cx="8432897" cy="289310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just"/>
            <a:r>
              <a:rPr lang="cs-CZ" dirty="0"/>
              <a:t>Na trhu práce stát významně zasahuje </a:t>
            </a:r>
            <a:r>
              <a:rPr lang="cs-CZ" dirty="0" smtClean="0"/>
              <a:t>několika způsoby:</a:t>
            </a:r>
          </a:p>
          <a:p>
            <a:pPr algn="just"/>
            <a:endParaRPr lang="cs-CZ" dirty="0" smtClean="0"/>
          </a:p>
          <a:p>
            <a:pPr algn="just"/>
            <a:r>
              <a:rPr lang="cs-CZ" dirty="0"/>
              <a:t>	</a:t>
            </a:r>
            <a:r>
              <a:rPr lang="cs-CZ" dirty="0" smtClean="0"/>
              <a:t>-  vydává </a:t>
            </a:r>
            <a:r>
              <a:rPr lang="cs-CZ" dirty="0"/>
              <a:t>zákony, které upravují práva a povinnosti zaměstnavatelů a </a:t>
            </a:r>
            <a:r>
              <a:rPr lang="cs-CZ" dirty="0" smtClean="0"/>
              <a:t>		   	    pracovníků  -  </a:t>
            </a:r>
            <a:r>
              <a:rPr lang="cs-CZ" sz="2000" b="1" dirty="0" smtClean="0"/>
              <a:t>Zákoník práce</a:t>
            </a:r>
            <a:r>
              <a:rPr lang="cs-CZ" dirty="0"/>
              <a:t> </a:t>
            </a:r>
            <a:endParaRPr lang="cs-CZ" dirty="0" smtClean="0"/>
          </a:p>
          <a:p>
            <a:pPr algn="just"/>
            <a:r>
              <a:rPr lang="cs-CZ" dirty="0"/>
              <a:t>	</a:t>
            </a:r>
            <a:r>
              <a:rPr lang="cs-CZ" dirty="0" smtClean="0"/>
              <a:t>-  právní </a:t>
            </a:r>
            <a:r>
              <a:rPr lang="cs-CZ" dirty="0"/>
              <a:t>normy regulující trh práce (např. zákon o minimální mzdě</a:t>
            </a:r>
            <a:r>
              <a:rPr lang="cs-CZ" dirty="0" smtClean="0"/>
              <a:t>)</a:t>
            </a:r>
          </a:p>
          <a:p>
            <a:pPr algn="just"/>
            <a:r>
              <a:rPr lang="cs-CZ" dirty="0"/>
              <a:t>	</a:t>
            </a:r>
            <a:r>
              <a:rPr lang="cs-CZ" dirty="0" smtClean="0"/>
              <a:t>-  vyplácí </a:t>
            </a:r>
            <a:r>
              <a:rPr lang="cs-CZ" dirty="0"/>
              <a:t>podpory v nezaměstnanosti </a:t>
            </a:r>
            <a:endParaRPr lang="cs-CZ" dirty="0" smtClean="0"/>
          </a:p>
          <a:p>
            <a:pPr algn="just"/>
            <a:r>
              <a:rPr lang="cs-CZ" dirty="0"/>
              <a:t>	</a:t>
            </a:r>
            <a:r>
              <a:rPr lang="cs-CZ" dirty="0" smtClean="0"/>
              <a:t>-  podílí </a:t>
            </a:r>
            <a:r>
              <a:rPr lang="cs-CZ" dirty="0"/>
              <a:t>se finančně na rekvalifikaci </a:t>
            </a:r>
            <a:r>
              <a:rPr lang="cs-CZ" dirty="0" smtClean="0"/>
              <a:t>pracovníků</a:t>
            </a:r>
          </a:p>
          <a:p>
            <a:pPr algn="just"/>
            <a:r>
              <a:rPr lang="cs-CZ" dirty="0"/>
              <a:t>	</a:t>
            </a:r>
            <a:r>
              <a:rPr lang="cs-CZ" dirty="0" smtClean="0"/>
              <a:t>-  zřizuje </a:t>
            </a:r>
            <a:r>
              <a:rPr lang="cs-CZ" dirty="0"/>
              <a:t>a financuje úřady práce, které zprostředkovávají pracovní příležitosti, </a:t>
            </a:r>
            <a:r>
              <a:rPr lang="cs-CZ" dirty="0" smtClean="0"/>
              <a:t>		    rekvalifikaci </a:t>
            </a:r>
            <a:r>
              <a:rPr lang="cs-CZ" dirty="0"/>
              <a:t>a poskytují bezplatné kariérové </a:t>
            </a:r>
            <a:r>
              <a:rPr lang="cs-CZ" dirty="0" smtClean="0"/>
              <a:t>poradenství</a:t>
            </a:r>
          </a:p>
          <a:p>
            <a:pPr algn="just"/>
            <a:endParaRPr lang="cs-CZ" dirty="0"/>
          </a:p>
        </p:txBody>
      </p:sp>
      <p:sp>
        <p:nvSpPr>
          <p:cNvPr id="5" name="Obdélník 4"/>
          <p:cNvSpPr/>
          <p:nvPr/>
        </p:nvSpPr>
        <p:spPr>
          <a:xfrm>
            <a:off x="361026" y="4578559"/>
            <a:ext cx="5976664" cy="1477328"/>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cs-CZ" b="1" dirty="0"/>
              <a:t>Zákoník práce</a:t>
            </a:r>
            <a:r>
              <a:rPr lang="cs-CZ" dirty="0"/>
              <a:t> je zákoník upravující převážnou část českého individuálního </a:t>
            </a:r>
            <a:r>
              <a:rPr lang="cs-CZ" dirty="0" smtClean="0"/>
              <a:t>pracovního </a:t>
            </a:r>
            <a:r>
              <a:rPr lang="cs-CZ" dirty="0"/>
              <a:t>práva. Současný zákoník práce (zákon č. 262/2006 Sb.) nabyl </a:t>
            </a:r>
            <a:r>
              <a:rPr lang="cs-CZ" dirty="0">
                <a:hlinkClick r:id="rId2" tooltip="Účinnost (právo)"/>
              </a:rPr>
              <a:t>účinnosti</a:t>
            </a:r>
            <a:r>
              <a:rPr lang="cs-CZ" dirty="0"/>
              <a:t> dnem </a:t>
            </a:r>
            <a:r>
              <a:rPr lang="cs-CZ" dirty="0">
                <a:hlinkClick r:id="rId3" tooltip="1. leden"/>
              </a:rPr>
              <a:t>1. ledna</a:t>
            </a:r>
            <a:r>
              <a:rPr lang="cs-CZ" dirty="0"/>
              <a:t> </a:t>
            </a:r>
            <a:r>
              <a:rPr lang="cs-CZ" dirty="0">
                <a:hlinkClick r:id="rId4" tooltip="2007"/>
              </a:rPr>
              <a:t>2007</a:t>
            </a:r>
            <a:r>
              <a:rPr lang="cs-CZ" dirty="0"/>
              <a:t> a zrušil dřívější platný zákoník práce č. 65/1965 Sb</a:t>
            </a:r>
            <a:r>
              <a:rPr lang="cs-CZ" dirty="0" smtClean="0"/>
              <a:t>. </a:t>
            </a:r>
            <a:r>
              <a:rPr lang="cs-CZ" dirty="0"/>
              <a:t>Od 1. ledna 2012 je účinná důležitá novela tohoto zákoníku. </a:t>
            </a:r>
          </a:p>
        </p:txBody>
      </p:sp>
      <p:pic>
        <p:nvPicPr>
          <p:cNvPr id="1026" name="Picture 2" descr="C:\Users\Jitka Šolcová\AppData\Local\Microsoft\Windows\Temporary Internet Files\Content.IE5\3LIWQOB5\MC900441394[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72913" y="4277687"/>
            <a:ext cx="2743200" cy="2743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97567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txBox="1">
            <a:spLocks/>
          </p:cNvSpPr>
          <p:nvPr/>
        </p:nvSpPr>
        <p:spPr>
          <a:xfrm>
            <a:off x="4499992" y="3501008"/>
            <a:ext cx="4464496" cy="2137792"/>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cs-CZ" sz="1800" dirty="0">
              <a:latin typeface="Times New Roman" pitchFamily="18" charset="0"/>
              <a:cs typeface="Times New Roman" pitchFamily="18" charset="0"/>
            </a:endParaRPr>
          </a:p>
        </p:txBody>
      </p:sp>
      <p:sp>
        <p:nvSpPr>
          <p:cNvPr id="4" name="TextovéPole 3"/>
          <p:cNvSpPr txBox="1"/>
          <p:nvPr/>
        </p:nvSpPr>
        <p:spPr>
          <a:xfrm>
            <a:off x="0" y="0"/>
            <a:ext cx="9144000" cy="338554"/>
          </a:xfrm>
          <a:prstGeom prst="rect">
            <a:avLst/>
          </a:prstGeom>
          <a:solidFill>
            <a:srgbClr val="FFFF99"/>
          </a:solidFill>
        </p:spPr>
        <p:txBody>
          <a:bodyPr wrap="square" rtlCol="0">
            <a:spAutoFit/>
          </a:bodyPr>
          <a:lstStyle/>
          <a:p>
            <a:r>
              <a:rPr lang="cs-CZ" sz="1200" b="1" dirty="0" smtClean="0">
                <a:latin typeface="Times New Roman" pitchFamily="18" charset="0"/>
                <a:cs typeface="Times New Roman" pitchFamily="18" charset="0"/>
              </a:rPr>
              <a:t>Elektronická  učebnice - II. stupeň              </a:t>
            </a:r>
            <a:r>
              <a:rPr lang="cs-CZ" sz="1000" dirty="0" smtClean="0">
                <a:latin typeface="Times New Roman" pitchFamily="18" charset="0"/>
                <a:cs typeface="Times New Roman" pitchFamily="18" charset="0"/>
              </a:rPr>
              <a:t>Základní škola Děčín VI, Na Stráni 879/2  – příspěvková organizace                                </a:t>
            </a:r>
            <a:r>
              <a:rPr lang="cs-CZ" sz="1600" b="1" dirty="0" smtClean="0">
                <a:latin typeface="Times New Roman" pitchFamily="18" charset="0"/>
                <a:cs typeface="Times New Roman" pitchFamily="18" charset="0"/>
              </a:rPr>
              <a:t>	</a:t>
            </a:r>
            <a:r>
              <a:rPr lang="cs-CZ" sz="1600" b="1" dirty="0">
                <a:solidFill>
                  <a:schemeClr val="accent3">
                    <a:lumMod val="50000"/>
                  </a:schemeClr>
                </a:solidFill>
                <a:latin typeface="Times New Roman" pitchFamily="18" charset="0"/>
                <a:cs typeface="Times New Roman" pitchFamily="18" charset="0"/>
              </a:rPr>
              <a:t>Svět </a:t>
            </a:r>
            <a:r>
              <a:rPr lang="cs-CZ" sz="1600" b="1" dirty="0" smtClean="0">
                <a:solidFill>
                  <a:schemeClr val="accent3">
                    <a:lumMod val="50000"/>
                  </a:schemeClr>
                </a:solidFill>
                <a:latin typeface="Times New Roman" pitchFamily="18" charset="0"/>
                <a:cs typeface="Times New Roman" pitchFamily="18" charset="0"/>
              </a:rPr>
              <a:t>práce</a:t>
            </a:r>
            <a:endParaRPr lang="cs-CZ" sz="1600" b="1" dirty="0">
              <a:latin typeface="Times New Roman" pitchFamily="18" charset="0"/>
              <a:cs typeface="Times New Roman" pitchFamily="18" charset="0"/>
            </a:endParaRPr>
          </a:p>
        </p:txBody>
      </p:sp>
      <p:sp>
        <p:nvSpPr>
          <p:cNvPr id="10" name="Nadpis 1"/>
          <p:cNvSpPr txBox="1">
            <a:spLocks/>
          </p:cNvSpPr>
          <p:nvPr/>
        </p:nvSpPr>
        <p:spPr>
          <a:xfrm>
            <a:off x="32195" y="366384"/>
            <a:ext cx="9144000" cy="488285"/>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a:latin typeface="Times New Roman" pitchFamily="18" charset="0"/>
                <a:cs typeface="Times New Roman" pitchFamily="18" charset="0"/>
              </a:rPr>
              <a:t>4</a:t>
            </a:r>
            <a:r>
              <a:rPr lang="cs-CZ" sz="2500" b="1" dirty="0" smtClean="0">
                <a:latin typeface="Times New Roman" pitchFamily="18" charset="0"/>
                <a:cs typeface="Times New Roman" pitchFamily="18" charset="0"/>
              </a:rPr>
              <a:t>.8  Test</a:t>
            </a:r>
            <a:endParaRPr lang="cs-CZ" sz="2500" dirty="0">
              <a:latin typeface="Times New Roman" pitchFamily="18" charset="0"/>
              <a:cs typeface="Times New Roman" pitchFamily="18" charset="0"/>
            </a:endParaRPr>
          </a:p>
        </p:txBody>
      </p:sp>
      <p:sp>
        <p:nvSpPr>
          <p:cNvPr id="2" name="TextovéPole 1"/>
          <p:cNvSpPr txBox="1"/>
          <p:nvPr/>
        </p:nvSpPr>
        <p:spPr>
          <a:xfrm>
            <a:off x="264871" y="1124744"/>
            <a:ext cx="4208659" cy="1477328"/>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marL="342900" indent="-342900">
              <a:buAutoNum type="arabicParenR"/>
            </a:pPr>
            <a:r>
              <a:rPr lang="cs-CZ" dirty="0" smtClean="0"/>
              <a:t>Na straně nabídky na trhu práce stojí:</a:t>
            </a:r>
          </a:p>
          <a:p>
            <a:r>
              <a:rPr lang="cs-CZ" dirty="0"/>
              <a:t>	</a:t>
            </a:r>
            <a:r>
              <a:rPr lang="cs-CZ" dirty="0" smtClean="0"/>
              <a:t>a) majitel  soukromé firmy</a:t>
            </a:r>
          </a:p>
          <a:p>
            <a:r>
              <a:rPr lang="cs-CZ" dirty="0"/>
              <a:t>	</a:t>
            </a:r>
            <a:r>
              <a:rPr lang="cs-CZ" dirty="0" smtClean="0"/>
              <a:t>b) zaměstnavatel</a:t>
            </a:r>
          </a:p>
          <a:p>
            <a:r>
              <a:rPr lang="cs-CZ" dirty="0"/>
              <a:t>	</a:t>
            </a:r>
            <a:r>
              <a:rPr lang="cs-CZ" dirty="0" smtClean="0"/>
              <a:t>c) ředitel</a:t>
            </a:r>
          </a:p>
          <a:p>
            <a:r>
              <a:rPr lang="cs-CZ" dirty="0"/>
              <a:t>	</a:t>
            </a:r>
            <a:r>
              <a:rPr lang="cs-CZ" dirty="0" smtClean="0"/>
              <a:t>d) uchazeč o zaměstnání</a:t>
            </a:r>
            <a:endParaRPr lang="cs-CZ" dirty="0"/>
          </a:p>
        </p:txBody>
      </p:sp>
      <p:sp>
        <p:nvSpPr>
          <p:cNvPr id="5" name="TextovéPole 4"/>
          <p:cNvSpPr txBox="1"/>
          <p:nvPr/>
        </p:nvSpPr>
        <p:spPr>
          <a:xfrm>
            <a:off x="264870" y="2897976"/>
            <a:ext cx="4235121" cy="175432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cs-CZ" dirty="0" smtClean="0"/>
              <a:t>2) Po kom  se na trhu práce může</a:t>
            </a:r>
          </a:p>
          <a:p>
            <a:r>
              <a:rPr lang="cs-CZ" dirty="0" smtClean="0"/>
              <a:t>     poptávat majitel cukrárny:     </a:t>
            </a:r>
          </a:p>
          <a:p>
            <a:r>
              <a:rPr lang="cs-CZ" dirty="0" smtClean="0"/>
              <a:t>   </a:t>
            </a:r>
            <a:r>
              <a:rPr lang="cs-CZ" dirty="0"/>
              <a:t>	</a:t>
            </a:r>
            <a:r>
              <a:rPr lang="cs-CZ" dirty="0" smtClean="0"/>
              <a:t>a) po zedníkovi</a:t>
            </a:r>
          </a:p>
          <a:p>
            <a:r>
              <a:rPr lang="cs-CZ" dirty="0"/>
              <a:t>	</a:t>
            </a:r>
            <a:r>
              <a:rPr lang="cs-CZ" dirty="0" smtClean="0"/>
              <a:t>b) po prodavači</a:t>
            </a:r>
          </a:p>
          <a:p>
            <a:r>
              <a:rPr lang="cs-CZ" dirty="0"/>
              <a:t> </a:t>
            </a:r>
            <a:r>
              <a:rPr lang="cs-CZ" dirty="0" smtClean="0"/>
              <a:t>               c) po zahradníkovi</a:t>
            </a:r>
          </a:p>
          <a:p>
            <a:r>
              <a:rPr lang="cs-CZ" dirty="0"/>
              <a:t>	</a:t>
            </a:r>
            <a:r>
              <a:rPr lang="cs-CZ" dirty="0" smtClean="0"/>
              <a:t>d) po instalatérovi</a:t>
            </a:r>
          </a:p>
        </p:txBody>
      </p:sp>
      <p:sp>
        <p:nvSpPr>
          <p:cNvPr id="7" name="TextovéPole 6"/>
          <p:cNvSpPr txBox="1"/>
          <p:nvPr/>
        </p:nvSpPr>
        <p:spPr>
          <a:xfrm>
            <a:off x="4680520" y="1124744"/>
            <a:ext cx="4283968" cy="1477328"/>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cs-CZ" dirty="0" smtClean="0"/>
              <a:t>3) Co nemusí  obsahovat pracovní smlouva:</a:t>
            </a:r>
          </a:p>
          <a:p>
            <a:r>
              <a:rPr lang="cs-CZ" dirty="0"/>
              <a:t>	</a:t>
            </a:r>
            <a:r>
              <a:rPr lang="cs-CZ" dirty="0" smtClean="0"/>
              <a:t>a) druh práce</a:t>
            </a:r>
          </a:p>
          <a:p>
            <a:r>
              <a:rPr lang="cs-CZ" dirty="0"/>
              <a:t>	</a:t>
            </a:r>
            <a:r>
              <a:rPr lang="cs-CZ" dirty="0" smtClean="0"/>
              <a:t>b) místo výkonu práce</a:t>
            </a:r>
          </a:p>
          <a:p>
            <a:r>
              <a:rPr lang="cs-CZ" dirty="0"/>
              <a:t>	</a:t>
            </a:r>
            <a:r>
              <a:rPr lang="cs-CZ" dirty="0" smtClean="0"/>
              <a:t>c) den nástupu do práce</a:t>
            </a:r>
          </a:p>
          <a:p>
            <a:r>
              <a:rPr lang="cs-CZ" dirty="0"/>
              <a:t>	</a:t>
            </a:r>
            <a:r>
              <a:rPr lang="cs-CZ" dirty="0" smtClean="0"/>
              <a:t>d) výši mzdy</a:t>
            </a:r>
            <a:endParaRPr lang="cs-CZ" dirty="0"/>
          </a:p>
        </p:txBody>
      </p:sp>
      <p:sp>
        <p:nvSpPr>
          <p:cNvPr id="9" name="TextovéPole 8"/>
          <p:cNvSpPr txBox="1"/>
          <p:nvPr/>
        </p:nvSpPr>
        <p:spPr>
          <a:xfrm>
            <a:off x="4688190" y="2897976"/>
            <a:ext cx="4276297" cy="175432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cs-CZ" dirty="0" smtClean="0"/>
              <a:t>4) Práva a povinnosti zaměstnavatelů a </a:t>
            </a:r>
          </a:p>
          <a:p>
            <a:r>
              <a:rPr lang="cs-CZ" dirty="0"/>
              <a:t> </a:t>
            </a:r>
            <a:r>
              <a:rPr lang="cs-CZ" dirty="0" smtClean="0"/>
              <a:t>   pracovníků upravuje:</a:t>
            </a:r>
          </a:p>
          <a:p>
            <a:r>
              <a:rPr lang="cs-CZ" dirty="0" smtClean="0"/>
              <a:t>	a) Obchodní zákoník</a:t>
            </a:r>
          </a:p>
          <a:p>
            <a:r>
              <a:rPr lang="cs-CZ" dirty="0"/>
              <a:t>	</a:t>
            </a:r>
            <a:r>
              <a:rPr lang="cs-CZ" dirty="0" smtClean="0"/>
              <a:t>b) Školský zákon</a:t>
            </a:r>
          </a:p>
          <a:p>
            <a:r>
              <a:rPr lang="cs-CZ" dirty="0"/>
              <a:t>	</a:t>
            </a:r>
            <a:r>
              <a:rPr lang="cs-CZ" dirty="0" smtClean="0"/>
              <a:t>c) Zákoník práce</a:t>
            </a:r>
          </a:p>
          <a:p>
            <a:r>
              <a:rPr lang="cs-CZ" dirty="0"/>
              <a:t>	</a:t>
            </a:r>
            <a:r>
              <a:rPr lang="cs-CZ" dirty="0" smtClean="0"/>
              <a:t>d) Ohmův zákon </a:t>
            </a:r>
            <a:endParaRPr lang="cs-CZ" dirty="0"/>
          </a:p>
        </p:txBody>
      </p:sp>
      <p:pic>
        <p:nvPicPr>
          <p:cNvPr id="2051" name="Picture 3" descr="C:\Users\Jitka Šolcová\AppData\Local\Microsoft\Windows\Temporary Internet Files\Content.IE5\3LIWQOB5\MC900304453[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99792" y="4938642"/>
            <a:ext cx="1440160" cy="1584176"/>
          </a:xfrm>
          <a:prstGeom prst="rect">
            <a:avLst/>
          </a:prstGeom>
          <a:noFill/>
          <a:extLst>
            <a:ext uri="{909E8E84-426E-40DD-AFC4-6F175D3DCCD1}">
              <a14:hiddenFill xmlns:a14="http://schemas.microsoft.com/office/drawing/2010/main">
                <a:solidFill>
                  <a:srgbClr val="FFFFFF"/>
                </a:solidFill>
              </a14:hiddenFill>
            </a:ext>
          </a:extLst>
        </p:spPr>
      </p:pic>
      <p:sp>
        <p:nvSpPr>
          <p:cNvPr id="11" name="TextovéPole 10"/>
          <p:cNvSpPr txBox="1"/>
          <p:nvPr/>
        </p:nvSpPr>
        <p:spPr>
          <a:xfrm>
            <a:off x="4283968" y="4900136"/>
            <a:ext cx="2088232" cy="1477328"/>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cs-CZ" dirty="0" smtClean="0"/>
              <a:t>Správné odpovědi:</a:t>
            </a:r>
          </a:p>
          <a:p>
            <a:pPr marL="342900" indent="-342900">
              <a:buAutoNum type="arabicParenR"/>
            </a:pPr>
            <a:r>
              <a:rPr lang="cs-CZ" dirty="0" smtClean="0"/>
              <a:t>D</a:t>
            </a:r>
          </a:p>
          <a:p>
            <a:pPr marL="342900" indent="-342900">
              <a:buAutoNum type="arabicParenR"/>
            </a:pPr>
            <a:r>
              <a:rPr lang="cs-CZ" dirty="0" smtClean="0"/>
              <a:t>B</a:t>
            </a:r>
          </a:p>
          <a:p>
            <a:pPr marL="342900" indent="-342900">
              <a:buAutoNum type="arabicParenR"/>
            </a:pPr>
            <a:r>
              <a:rPr lang="cs-CZ" dirty="0" smtClean="0"/>
              <a:t>D</a:t>
            </a:r>
          </a:p>
          <a:p>
            <a:pPr marL="342900" indent="-342900">
              <a:buAutoNum type="arabicParenR"/>
            </a:pPr>
            <a:r>
              <a:rPr lang="cs-CZ" dirty="0" smtClean="0"/>
              <a:t>C</a:t>
            </a:r>
          </a:p>
        </p:txBody>
      </p:sp>
    </p:spTree>
    <p:extLst>
      <p:ext uri="{BB962C8B-B14F-4D97-AF65-F5344CB8AC3E}">
        <p14:creationId xmlns:p14="http://schemas.microsoft.com/office/powerpoint/2010/main" val="85336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051"/>
                                        </p:tgtEl>
                                        <p:attrNameLst>
                                          <p:attrName>style.visibility</p:attrName>
                                        </p:attrNameLst>
                                      </p:cBhvr>
                                      <p:to>
                                        <p:strVal val="visible"/>
                                      </p:to>
                                    </p:set>
                                    <p:animEffect transition="in" filter="fade">
                                      <p:cBhvr>
                                        <p:cTn id="7" dur="1000"/>
                                        <p:tgtEl>
                                          <p:spTgt spid="2051"/>
                                        </p:tgtEl>
                                      </p:cBhvr>
                                    </p:animEffect>
                                    <p:anim calcmode="lin" valueType="num">
                                      <p:cBhvr>
                                        <p:cTn id="8" dur="1000" fill="hold"/>
                                        <p:tgtEl>
                                          <p:spTgt spid="2051"/>
                                        </p:tgtEl>
                                        <p:attrNameLst>
                                          <p:attrName>ppt_x</p:attrName>
                                        </p:attrNameLst>
                                      </p:cBhvr>
                                      <p:tavLst>
                                        <p:tav tm="0">
                                          <p:val>
                                            <p:strVal val="#ppt_x"/>
                                          </p:val>
                                        </p:tav>
                                        <p:tav tm="100000">
                                          <p:val>
                                            <p:strVal val="#ppt_x"/>
                                          </p:val>
                                        </p:tav>
                                      </p:tavLst>
                                    </p:anim>
                                    <p:anim calcmode="lin" valueType="num">
                                      <p:cBhvr>
                                        <p:cTn id="9" dur="1000" fill="hold"/>
                                        <p:tgtEl>
                                          <p:spTgt spid="205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1000"/>
                                        <p:tgtEl>
                                          <p:spTgt spid="11"/>
                                        </p:tgtEl>
                                      </p:cBhvr>
                                    </p:animEffect>
                                    <p:anim calcmode="lin" valueType="num">
                                      <p:cBhvr>
                                        <p:cTn id="15" dur="1000" fill="hold"/>
                                        <p:tgtEl>
                                          <p:spTgt spid="11"/>
                                        </p:tgtEl>
                                        <p:attrNameLst>
                                          <p:attrName>ppt_x</p:attrName>
                                        </p:attrNameLst>
                                      </p:cBhvr>
                                      <p:tavLst>
                                        <p:tav tm="0">
                                          <p:val>
                                            <p:strVal val="#ppt_x"/>
                                          </p:val>
                                        </p:tav>
                                        <p:tav tm="100000">
                                          <p:val>
                                            <p:strVal val="#ppt_x"/>
                                          </p:val>
                                        </p:tav>
                                      </p:tavLst>
                                    </p:anim>
                                    <p:anim calcmode="lin" valueType="num">
                                      <p:cBhvr>
                                        <p:cTn id="1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txBox="1">
            <a:spLocks/>
          </p:cNvSpPr>
          <p:nvPr/>
        </p:nvSpPr>
        <p:spPr>
          <a:xfrm>
            <a:off x="4499992" y="3501008"/>
            <a:ext cx="4464496" cy="2137792"/>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cs-CZ" sz="1800" dirty="0">
              <a:latin typeface="Times New Roman" pitchFamily="18" charset="0"/>
              <a:cs typeface="Times New Roman" pitchFamily="18" charset="0"/>
            </a:endParaRPr>
          </a:p>
        </p:txBody>
      </p:sp>
      <p:sp>
        <p:nvSpPr>
          <p:cNvPr id="4" name="TextovéPole 3"/>
          <p:cNvSpPr txBox="1"/>
          <p:nvPr/>
        </p:nvSpPr>
        <p:spPr>
          <a:xfrm>
            <a:off x="0" y="0"/>
            <a:ext cx="9144000" cy="338554"/>
          </a:xfrm>
          <a:prstGeom prst="rect">
            <a:avLst/>
          </a:prstGeom>
          <a:solidFill>
            <a:srgbClr val="FFFF99"/>
          </a:solidFill>
        </p:spPr>
        <p:txBody>
          <a:bodyPr wrap="square" rtlCol="0">
            <a:spAutoFit/>
          </a:bodyPr>
          <a:lstStyle/>
          <a:p>
            <a:r>
              <a:rPr lang="cs-CZ" sz="1200" b="1" dirty="0" smtClean="0">
                <a:latin typeface="Times New Roman" pitchFamily="18" charset="0"/>
                <a:cs typeface="Times New Roman" pitchFamily="18" charset="0"/>
              </a:rPr>
              <a:t>Elektronická  učebnice - II. stupeň              </a:t>
            </a:r>
            <a:r>
              <a:rPr lang="cs-CZ" sz="1000" dirty="0" smtClean="0">
                <a:latin typeface="Times New Roman" pitchFamily="18" charset="0"/>
                <a:cs typeface="Times New Roman" pitchFamily="18" charset="0"/>
              </a:rPr>
              <a:t>Základní škola Děčín VI, Na Stráni 879/2  – příspěvková organizace                                </a:t>
            </a:r>
            <a:r>
              <a:rPr lang="cs-CZ" sz="1600" b="1" dirty="0" smtClean="0">
                <a:latin typeface="Times New Roman" pitchFamily="18" charset="0"/>
                <a:cs typeface="Times New Roman" pitchFamily="18" charset="0"/>
              </a:rPr>
              <a:t>	</a:t>
            </a:r>
            <a:r>
              <a:rPr lang="cs-CZ" sz="1600" b="1" dirty="0">
                <a:solidFill>
                  <a:schemeClr val="accent3">
                    <a:lumMod val="50000"/>
                  </a:schemeClr>
                </a:solidFill>
                <a:latin typeface="Times New Roman" pitchFamily="18" charset="0"/>
                <a:cs typeface="Times New Roman" pitchFamily="18" charset="0"/>
              </a:rPr>
              <a:t>Svět </a:t>
            </a:r>
            <a:r>
              <a:rPr lang="cs-CZ" sz="1600" b="1" dirty="0" smtClean="0">
                <a:solidFill>
                  <a:schemeClr val="accent3">
                    <a:lumMod val="50000"/>
                  </a:schemeClr>
                </a:solidFill>
                <a:latin typeface="Times New Roman" pitchFamily="18" charset="0"/>
                <a:cs typeface="Times New Roman" pitchFamily="18" charset="0"/>
              </a:rPr>
              <a:t>práce</a:t>
            </a:r>
            <a:endParaRPr lang="cs-CZ" sz="1600" b="1" dirty="0">
              <a:latin typeface="Times New Roman" pitchFamily="18" charset="0"/>
              <a:cs typeface="Times New Roman" pitchFamily="18" charset="0"/>
            </a:endParaRPr>
          </a:p>
        </p:txBody>
      </p:sp>
      <p:sp>
        <p:nvSpPr>
          <p:cNvPr id="10" name="Nadpis 1"/>
          <p:cNvSpPr txBox="1">
            <a:spLocks/>
          </p:cNvSpPr>
          <p:nvPr/>
        </p:nvSpPr>
        <p:spPr>
          <a:xfrm>
            <a:off x="32195" y="366384"/>
            <a:ext cx="9144000" cy="488285"/>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a:latin typeface="Times New Roman" pitchFamily="18" charset="0"/>
                <a:cs typeface="Times New Roman" pitchFamily="18" charset="0"/>
              </a:rPr>
              <a:t>4</a:t>
            </a:r>
            <a:r>
              <a:rPr lang="cs-CZ" sz="2500" b="1" dirty="0" smtClean="0">
                <a:latin typeface="Times New Roman" pitchFamily="18" charset="0"/>
                <a:cs typeface="Times New Roman" pitchFamily="18" charset="0"/>
              </a:rPr>
              <a:t>.9  Použité zdroje a citace</a:t>
            </a:r>
            <a:endParaRPr lang="cs-CZ" sz="2500" dirty="0">
              <a:latin typeface="Times New Roman" pitchFamily="18" charset="0"/>
              <a:cs typeface="Times New Roman" pitchFamily="18" charset="0"/>
            </a:endParaRPr>
          </a:p>
        </p:txBody>
      </p:sp>
      <p:sp>
        <p:nvSpPr>
          <p:cNvPr id="5" name="Text Box 5"/>
          <p:cNvSpPr txBox="1">
            <a:spLocks noChangeArrowheads="1"/>
          </p:cNvSpPr>
          <p:nvPr/>
        </p:nvSpPr>
        <p:spPr bwMode="auto">
          <a:xfrm>
            <a:off x="468313" y="1268413"/>
            <a:ext cx="8207375" cy="1008459"/>
          </a:xfrm>
          <a:prstGeom prst="rect">
            <a:avLst/>
          </a:prstGeom>
          <a:solidFill>
            <a:srgbClr val="F5D9C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spcBef>
                <a:spcPct val="20000"/>
              </a:spcBef>
              <a:buFont typeface="Arial" charset="0"/>
              <a:buChar char="•"/>
            </a:pPr>
            <a:r>
              <a:rPr lang="cs-CZ" sz="1600" dirty="0" smtClean="0">
                <a:hlinkClick r:id="rId2"/>
              </a:rPr>
              <a:t>www.wikipedie.cz</a:t>
            </a:r>
            <a:r>
              <a:rPr lang="cs-CZ" sz="1600" dirty="0" smtClean="0">
                <a:hlinkClick r:id="rId3"/>
              </a:rPr>
              <a:t>/</a:t>
            </a:r>
            <a:endParaRPr lang="cs-CZ" sz="1600" dirty="0"/>
          </a:p>
          <a:p>
            <a:pPr marL="342900" indent="-342900">
              <a:spcBef>
                <a:spcPct val="20000"/>
              </a:spcBef>
              <a:buFont typeface="Arial" charset="0"/>
              <a:buChar char="•"/>
            </a:pPr>
            <a:r>
              <a:rPr lang="cs-CZ" sz="1600" dirty="0" smtClean="0"/>
              <a:t>Obrázky z databáze klipart</a:t>
            </a:r>
          </a:p>
          <a:p>
            <a:pPr marL="342900" indent="-342900">
              <a:spcBef>
                <a:spcPct val="20000"/>
              </a:spcBef>
              <a:buFont typeface="Arial" charset="0"/>
              <a:buChar char="•"/>
            </a:pPr>
            <a:r>
              <a:rPr lang="cs-CZ" sz="1600" dirty="0" err="1" smtClean="0"/>
              <a:t>Zubíková</a:t>
            </a:r>
            <a:r>
              <a:rPr lang="cs-CZ" sz="1600" dirty="0" smtClean="0"/>
              <a:t> Z. ,Fragment 2007: Společenské vědy v kostce</a:t>
            </a:r>
          </a:p>
          <a:p>
            <a:pPr>
              <a:spcBef>
                <a:spcPct val="20000"/>
              </a:spcBef>
            </a:pPr>
            <a:endParaRPr lang="cs-CZ" sz="1600" dirty="0"/>
          </a:p>
        </p:txBody>
      </p:sp>
    </p:spTree>
    <p:extLst>
      <p:ext uri="{BB962C8B-B14F-4D97-AF65-F5344CB8AC3E}">
        <p14:creationId xmlns:p14="http://schemas.microsoft.com/office/powerpoint/2010/main" val="85336062"/>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lastní 3">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543</TotalTime>
  <Words>763</Words>
  <Application>Microsoft Office PowerPoint</Application>
  <PresentationFormat>Předvádění na obrazovce (4:3)</PresentationFormat>
  <Paragraphs>109</Paragraphs>
  <Slides>10</Slides>
  <Notes>0</Notes>
  <HiddenSlides>0</HiddenSlides>
  <MMClips>0</MMClips>
  <ScaleCrop>false</ScaleCrop>
  <HeadingPairs>
    <vt:vector size="4" baseType="variant">
      <vt:variant>
        <vt:lpstr>Motiv</vt:lpstr>
      </vt:variant>
      <vt:variant>
        <vt:i4>1</vt:i4>
      </vt:variant>
      <vt:variant>
        <vt:lpstr>Nadpisy snímků</vt:lpstr>
      </vt:variant>
      <vt:variant>
        <vt:i4>10</vt:i4>
      </vt:variant>
    </vt:vector>
  </HeadingPairs>
  <TitlesOfParts>
    <vt:vector size="11" baseType="lpstr">
      <vt:lpstr>Motiv systému Office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Wernerova</dc:creator>
  <cp:lastModifiedBy>Petra Křivánková</cp:lastModifiedBy>
  <cp:revision>71</cp:revision>
  <dcterms:created xsi:type="dcterms:W3CDTF">2010-12-26T08:22:04Z</dcterms:created>
  <dcterms:modified xsi:type="dcterms:W3CDTF">2014-08-11T11:36:53Z</dcterms:modified>
</cp:coreProperties>
</file>