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CDDBA"/>
    <a:srgbClr val="FCD8BA"/>
    <a:srgbClr val="F5D9C3"/>
    <a:srgbClr val="FFFFCC"/>
    <a:srgbClr val="C8EAD0"/>
    <a:srgbClr val="B7C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11.8.2014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s.wikipedia.org/wiki/Soubor:Jobs_als_Schulmeister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e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Systém vzdělávání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99">
              <a:alpha val="9882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Svět práce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4"/>
          <p:cNvSpPr txBox="1"/>
          <p:nvPr/>
        </p:nvSpPr>
        <p:spPr>
          <a:xfrm>
            <a:off x="2023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Jitka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Šolcová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solcova\AppData\Local\Microsoft\Windows\Temporary Internet Files\Content.IE5\XLRBHMBT\MP9004265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1" y="1160748"/>
            <a:ext cx="2675125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093895" y="887520"/>
            <a:ext cx="5965211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1600" b="1" dirty="0"/>
              <a:t>Zásady a cíle vzdělávání</a:t>
            </a:r>
            <a:endParaRPr lang="cs-CZ" sz="1600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cs-CZ" sz="1600" dirty="0"/>
              <a:t>Zásada rovného přístupu ke vzdělání pro občany ČR a občany členský států EU bez jakékoliv diskriminace. (mají stejná práva a povinnosti</a:t>
            </a:r>
            <a:r>
              <a:rPr lang="cs-CZ" sz="1600" dirty="0" smtClean="0"/>
              <a:t>)</a:t>
            </a:r>
            <a:endParaRPr lang="cs-CZ" sz="1600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cs-CZ" sz="1600" dirty="0"/>
              <a:t>Zásada úcty, respektu, solidarity, důstojnosti a názorové snášenlivosti účastníků vzdělávání. (mezi sebou a mezi učiteli a žáky</a:t>
            </a:r>
            <a:r>
              <a:rPr lang="cs-CZ" sz="1600" dirty="0" smtClean="0"/>
              <a:t>)</a:t>
            </a:r>
            <a:endParaRPr lang="cs-CZ" sz="1600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cs-CZ" sz="1600" dirty="0"/>
              <a:t>Zásada volného šíření poznatků, které vyplývají ze současného poznání (pochopení) světa. (není zakázáno o něčem mluvit</a:t>
            </a:r>
            <a:r>
              <a:rPr lang="cs-CZ" sz="1600" dirty="0" smtClean="0"/>
              <a:t>) </a:t>
            </a:r>
            <a:r>
              <a:rPr lang="cs-CZ" sz="1600" dirty="0"/>
              <a:t>Mimo politické a náboženské agitace.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cs-CZ" sz="1600" dirty="0"/>
              <a:t>Zásada zdokonalování vzdělávání na základě vědy a výzkumu a používání účinných moderních pedagogických metod.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cs-CZ" sz="1600" dirty="0"/>
              <a:t>Zásada bezplatného přístupu k základnímu a středoškolskému vzdělání pro občany ČR a občany členských států EU v případě, že zřizovatelem je stát, kraj nebo obec.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cs-CZ" sz="1600" dirty="0"/>
              <a:t>Zásada hodnocení výsledků vzdělávání vzhledem k dosaženým cílům vzdělávání, které jsou stanoveny školským zákonem a vzdělávacími programy. (co všechno se má za určité období naučit</a:t>
            </a:r>
            <a:r>
              <a:rPr lang="cs-CZ" sz="1600" dirty="0" smtClean="0"/>
              <a:t>)</a:t>
            </a:r>
            <a:endParaRPr lang="cs-CZ" sz="1600" dirty="0"/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cs-CZ" sz="1600" dirty="0"/>
              <a:t>Zásada možnosti vzdělávání se po dobu celého života (univerzity </a:t>
            </a:r>
            <a:r>
              <a:rPr lang="cs-CZ" sz="1600" dirty="0" smtClean="0"/>
              <a:t>třetího </a:t>
            </a:r>
            <a:r>
              <a:rPr lang="cs-CZ" sz="1600" dirty="0"/>
              <a:t>věku).</a:t>
            </a: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2.10 Anotace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práce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04050"/>
              </p:ext>
            </p:extLst>
          </p:nvPr>
        </p:nvGraphicFramePr>
        <p:xfrm>
          <a:off x="971550" y="1628775"/>
          <a:ext cx="7200900" cy="3248344"/>
        </p:xfrm>
        <a:graphic>
          <a:graphicData uri="http://schemas.openxmlformats.org/drawingml/2006/table">
            <a:tbl>
              <a:tblPr/>
              <a:tblGrid>
                <a:gridCol w="1889125"/>
                <a:gridCol w="5311775"/>
              </a:tblGrid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 Jitka Šolcová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4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– 12/2013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3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41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Maturita, povinná školní docházka, školství,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vzdělání.</a:t>
                      </a:r>
                      <a:endParaRPr lang="cs-C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3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systém vzdělávání v České republice.</a:t>
                      </a:r>
                      <a:endParaRPr lang="cs-CZ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B4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5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79512" y="1340768"/>
            <a:ext cx="5544616" cy="6596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dirty="0"/>
              <a:t>Školní rok začíná 1. září a končí 31. srpna následujícího roku. Dělí se na dvě pololetí a prázdniny.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práce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9512" y="2276872"/>
            <a:ext cx="543609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dirty="0"/>
              <a:t>Děti jsou do školy přijímány při tzv. zápisu. </a:t>
            </a:r>
            <a:r>
              <a:rPr lang="cs-CZ" dirty="0" smtClean="0"/>
              <a:t> </a:t>
            </a:r>
            <a:r>
              <a:rPr lang="cs-CZ" dirty="0"/>
              <a:t>Přesný termín stanovuje ředitel školy. K zápisu se dostaví rodiče s dětmi, které k 1. září příslušného roku již dosáhnou věku 6 let. Tuto povinnost stanovuje rodičům zákon a platí i pro cizí státní příslušníky, kteří pobývají na území ČR (včetně uprchlíků a žadatelů o azyl).</a:t>
            </a:r>
          </a:p>
        </p:txBody>
      </p:sp>
      <p:pic>
        <p:nvPicPr>
          <p:cNvPr id="3076" name="Picture 4" descr="Zobrazit podrobn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36" y="1115258"/>
            <a:ext cx="2700636" cy="31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víme o škole a vzdělávání?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15805" y="4272677"/>
            <a:ext cx="5652120" cy="23391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000" b="1" dirty="0" smtClean="0"/>
              <a:t>Škola</a:t>
            </a:r>
            <a:r>
              <a:rPr lang="cs-CZ" dirty="0" smtClean="0"/>
              <a:t>	mateřská </a:t>
            </a:r>
            <a:r>
              <a:rPr lang="cs-CZ" dirty="0"/>
              <a:t>škola</a:t>
            </a:r>
          </a:p>
          <a:p>
            <a:pPr lvl="1"/>
            <a:r>
              <a:rPr lang="cs-CZ" dirty="0" smtClean="0"/>
              <a:t>	základní </a:t>
            </a:r>
            <a:r>
              <a:rPr lang="cs-CZ" dirty="0"/>
              <a:t>škola</a:t>
            </a:r>
          </a:p>
          <a:p>
            <a:pPr lvl="1"/>
            <a:r>
              <a:rPr lang="cs-CZ" dirty="0" smtClean="0"/>
              <a:t>	základní </a:t>
            </a:r>
            <a:r>
              <a:rPr lang="cs-CZ" dirty="0"/>
              <a:t>umělecká škola</a:t>
            </a:r>
          </a:p>
          <a:p>
            <a:pPr lvl="1"/>
            <a:r>
              <a:rPr lang="cs-CZ" dirty="0" smtClean="0"/>
              <a:t>	střední </a:t>
            </a:r>
            <a:r>
              <a:rPr lang="cs-CZ" dirty="0"/>
              <a:t>škola</a:t>
            </a:r>
          </a:p>
          <a:p>
            <a:pPr lvl="1"/>
            <a:r>
              <a:rPr lang="cs-CZ" dirty="0" smtClean="0"/>
              <a:t>	konzervatoř</a:t>
            </a:r>
            <a:endParaRPr lang="cs-CZ" dirty="0"/>
          </a:p>
          <a:p>
            <a:pPr lvl="1"/>
            <a:r>
              <a:rPr lang="cs-CZ" dirty="0" smtClean="0"/>
              <a:t>	jazyková </a:t>
            </a:r>
            <a:r>
              <a:rPr lang="cs-CZ" dirty="0"/>
              <a:t>škola s právem státní </a:t>
            </a:r>
            <a:r>
              <a:rPr lang="cs-CZ" dirty="0" smtClean="0"/>
              <a:t>jazykové </a:t>
            </a:r>
            <a:r>
              <a:rPr lang="cs-CZ" dirty="0"/>
              <a:t>zkoušky</a:t>
            </a:r>
          </a:p>
          <a:p>
            <a:pPr lvl="1"/>
            <a:r>
              <a:rPr lang="cs-CZ" dirty="0" smtClean="0"/>
              <a:t>	vyšší </a:t>
            </a:r>
            <a:r>
              <a:rPr lang="cs-CZ" dirty="0"/>
              <a:t>odborná škola</a:t>
            </a:r>
          </a:p>
          <a:p>
            <a:pPr lvl="1"/>
            <a:r>
              <a:rPr lang="cs-CZ" dirty="0" smtClean="0"/>
              <a:t>	vysoká </a:t>
            </a:r>
            <a:r>
              <a:rPr lang="cs-CZ" dirty="0"/>
              <a:t>škola</a:t>
            </a: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Formy vzdělávání v ČR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práce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233026" y="1124744"/>
            <a:ext cx="449921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  </a:t>
            </a:r>
            <a:r>
              <a:rPr lang="cs-CZ" sz="2400" dirty="0" smtClean="0"/>
              <a:t>1) základní </a:t>
            </a:r>
            <a:r>
              <a:rPr lang="cs-CZ" sz="2400" dirty="0"/>
              <a:t>vzdělávání</a:t>
            </a:r>
          </a:p>
          <a:p>
            <a:r>
              <a:rPr lang="cs-CZ" sz="2400" dirty="0"/>
              <a:t>  </a:t>
            </a:r>
            <a:r>
              <a:rPr lang="cs-CZ" sz="2400" dirty="0" smtClean="0"/>
              <a:t>2) střední </a:t>
            </a:r>
            <a:r>
              <a:rPr lang="cs-CZ" sz="2400" dirty="0"/>
              <a:t>vzdělávání</a:t>
            </a:r>
          </a:p>
          <a:p>
            <a:r>
              <a:rPr lang="cs-CZ" sz="2400" dirty="0" smtClean="0"/>
              <a:t>  3) vyšší </a:t>
            </a:r>
            <a:r>
              <a:rPr lang="cs-CZ" sz="2400" dirty="0"/>
              <a:t>odborné </a:t>
            </a:r>
            <a:r>
              <a:rPr lang="cs-CZ" sz="2400" dirty="0" smtClean="0"/>
              <a:t>vzdělávání</a:t>
            </a:r>
            <a:endParaRPr lang="cs-CZ" sz="2400" dirty="0"/>
          </a:p>
          <a:p>
            <a:r>
              <a:rPr lang="cs-CZ" sz="2400" dirty="0" smtClean="0"/>
              <a:t>  4) vysoké vzdělávání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90144" y="2993176"/>
            <a:ext cx="878497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400" b="1" dirty="0" smtClean="0"/>
              <a:t>Základní </a:t>
            </a:r>
            <a:r>
              <a:rPr lang="cs-CZ" sz="2400" b="1" dirty="0"/>
              <a:t>škola</a:t>
            </a:r>
            <a:r>
              <a:rPr lang="cs-CZ" dirty="0"/>
              <a:t> je celosvětově základní článek </a:t>
            </a:r>
            <a:r>
              <a:rPr lang="cs-CZ" dirty="0" smtClean="0"/>
              <a:t>vzdělávání nezletilých</a:t>
            </a:r>
            <a:r>
              <a:rPr lang="cs-CZ" dirty="0"/>
              <a:t>. Docházka do základní školy je ve všech </a:t>
            </a:r>
            <a:r>
              <a:rPr lang="cs-CZ" dirty="0" smtClean="0"/>
              <a:t>vyspělých </a:t>
            </a:r>
            <a:r>
              <a:rPr lang="cs-CZ" dirty="0"/>
              <a:t>a ve většině </a:t>
            </a:r>
            <a:r>
              <a:rPr lang="cs-CZ" dirty="0" smtClean="0"/>
              <a:t>rozvojových </a:t>
            </a:r>
            <a:r>
              <a:rPr lang="cs-CZ" dirty="0"/>
              <a:t>zemí povinná, což znamená, že absence žáka je povolena pouze v odůvodněných případech (nemoc, úmrtí v </a:t>
            </a:r>
            <a:r>
              <a:rPr lang="cs-CZ" dirty="0" smtClean="0"/>
              <a:t>rodině </a:t>
            </a:r>
            <a:r>
              <a:rPr lang="cs-CZ" dirty="0"/>
              <a:t>atd.)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90144" y="4289027"/>
            <a:ext cx="597666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dirty="0" smtClean="0"/>
              <a:t>Základní školy mají </a:t>
            </a:r>
            <a:r>
              <a:rPr lang="cs-CZ" dirty="0"/>
              <a:t>2 stupně (1</a:t>
            </a:r>
            <a:r>
              <a:rPr lang="cs-CZ" dirty="0" smtClean="0"/>
              <a:t>. – 5</a:t>
            </a:r>
            <a:r>
              <a:rPr lang="cs-CZ" dirty="0"/>
              <a:t>. třída, 6</a:t>
            </a:r>
            <a:r>
              <a:rPr lang="cs-CZ" dirty="0" smtClean="0"/>
              <a:t>. – 9</a:t>
            </a:r>
            <a:r>
              <a:rPr lang="cs-CZ" dirty="0"/>
              <a:t>. třída). Povinná školní docházka začíná nabytím 6 </a:t>
            </a:r>
            <a:r>
              <a:rPr lang="cs-CZ" dirty="0" smtClean="0"/>
              <a:t>let </a:t>
            </a:r>
            <a:r>
              <a:rPr lang="cs-CZ" dirty="0"/>
              <a:t>před zahájením školního roku, ale pokud je dítě špatně rozvinuto psychicky nebo fyzicky, může být odložena (rozhoduje ředitel školy). Trvá 9 let a zřizuje </a:t>
            </a:r>
            <a:r>
              <a:rPr lang="cs-CZ" dirty="0" smtClean="0"/>
              <a:t>ji </a:t>
            </a:r>
            <a:r>
              <a:rPr lang="cs-CZ" dirty="0"/>
              <a:t>obec. Mezi základní školy patří také Základní umělecké školy (vzdělání v určitém oboru – hudby, dramatické oboru apod.) a Základní speciální školy (pro žáky, kteří potřebují pomalejší postup).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45322"/>
            <a:ext cx="2370146" cy="205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Střední vzdělávání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práce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980728"/>
            <a:ext cx="8496944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cs-CZ" sz="2000" b="1" dirty="0" smtClean="0">
                <a:sym typeface="Wingdings"/>
              </a:rPr>
              <a:t>Všeobecné, </a:t>
            </a:r>
            <a:r>
              <a:rPr lang="cs-CZ" sz="2000" dirty="0"/>
              <a:t>poskytující úplné všeobecné středoškolské </a:t>
            </a:r>
            <a:r>
              <a:rPr lang="cs-CZ" sz="2000" dirty="0" smtClean="0"/>
              <a:t>vzdělání,</a:t>
            </a:r>
            <a:r>
              <a:rPr lang="cs-CZ" sz="2000" b="1" dirty="0" smtClean="0">
                <a:sym typeface="Wingdings"/>
              </a:rPr>
              <a:t> maturita, maturitní vysvědčení</a:t>
            </a:r>
          </a:p>
          <a:p>
            <a:pPr marL="342900" indent="-342900">
              <a:buFont typeface="Wingdings"/>
              <a:buChar char="Ø"/>
            </a:pPr>
            <a:r>
              <a:rPr lang="cs-CZ" sz="2000" b="1" dirty="0" smtClean="0">
                <a:sym typeface="Wingdings"/>
              </a:rPr>
              <a:t>Odborné,</a:t>
            </a:r>
            <a:r>
              <a:rPr lang="cs-CZ" sz="2000" dirty="0"/>
              <a:t> poskytující úplné odborné středoškolské vzdělání – ekonomické, umělecké, zdravotnické, sociální, průmyslové </a:t>
            </a:r>
            <a:r>
              <a:rPr lang="cs-CZ" sz="2000" dirty="0" smtClean="0"/>
              <a:t>školy,</a:t>
            </a:r>
            <a:r>
              <a:rPr lang="cs-CZ" sz="2000" dirty="0" smtClean="0">
                <a:sym typeface="Wingdings"/>
              </a:rPr>
              <a:t>  </a:t>
            </a:r>
            <a:r>
              <a:rPr lang="cs-CZ" sz="2000" b="1" dirty="0" smtClean="0">
                <a:sym typeface="Wingdings"/>
              </a:rPr>
              <a:t>maturita, maturitní vysvědčení</a:t>
            </a:r>
          </a:p>
          <a:p>
            <a:pPr marL="342900" indent="-342900">
              <a:buFont typeface="Wingdings"/>
              <a:buChar char="Ø"/>
            </a:pPr>
            <a:r>
              <a:rPr lang="cs-CZ" sz="2000" b="1" dirty="0" smtClean="0">
                <a:sym typeface="Wingdings"/>
              </a:rPr>
              <a:t>Odborné, závěrečná zkouška, výuční list </a:t>
            </a:r>
            <a:r>
              <a:rPr lang="cs-CZ" sz="2000" dirty="0" smtClean="0">
                <a:sym typeface="Wingdings"/>
              </a:rPr>
              <a:t>(3 roky, 2 roky)</a:t>
            </a:r>
          </a:p>
          <a:p>
            <a:pPr marL="342900" indent="-342900">
              <a:buFont typeface="Wingdings"/>
              <a:buChar char="Ø"/>
            </a:pPr>
            <a:r>
              <a:rPr lang="cs-CZ" sz="2000" b="1" dirty="0" smtClean="0">
                <a:sym typeface="Wingdings"/>
              </a:rPr>
              <a:t>Odborné, závěrečná zkouška </a:t>
            </a:r>
            <a:r>
              <a:rPr lang="cs-CZ" sz="2000" dirty="0" smtClean="0">
                <a:sym typeface="Wingdings"/>
              </a:rPr>
              <a:t>(2 roky)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2297815" y="5093499"/>
            <a:ext cx="6480720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b="1" u="sng" dirty="0"/>
              <a:t>Střední </a:t>
            </a:r>
            <a:r>
              <a:rPr lang="cs-CZ" sz="2400" b="1" u="sng" dirty="0" smtClean="0"/>
              <a:t>školy s maturitou</a:t>
            </a:r>
            <a:endParaRPr lang="cs-CZ" b="1" dirty="0"/>
          </a:p>
          <a:p>
            <a:r>
              <a:rPr lang="cs-CZ" dirty="0" smtClean="0"/>
              <a:t>Střední </a:t>
            </a:r>
            <a:r>
              <a:rPr lang="cs-CZ" dirty="0"/>
              <a:t>škola trvá 4 </a:t>
            </a:r>
            <a:r>
              <a:rPr lang="cs-CZ" dirty="0" smtClean="0"/>
              <a:t>roky, je zakončena </a:t>
            </a:r>
            <a:r>
              <a:rPr lang="cs-CZ" u="sng" dirty="0" smtClean="0"/>
              <a:t>maturitní zkouškou</a:t>
            </a:r>
            <a:r>
              <a:rPr lang="cs-CZ" dirty="0" smtClean="0"/>
              <a:t>, student obdrží </a:t>
            </a:r>
            <a:r>
              <a:rPr lang="cs-CZ" u="sng" dirty="0" smtClean="0"/>
              <a:t>maturitní </a:t>
            </a:r>
            <a:r>
              <a:rPr lang="cs-CZ" u="sng" dirty="0"/>
              <a:t>vysvědčení</a:t>
            </a:r>
            <a:r>
              <a:rPr lang="cs-CZ" dirty="0"/>
              <a:t>. Lze ji studovat denní nebo dálkovou formou.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1" y="3965373"/>
            <a:ext cx="1612776" cy="196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97815" y="3654233"/>
            <a:ext cx="6450649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u="sng" dirty="0" smtClean="0"/>
              <a:t>Střední školy ukončené závěrečnou zkouškou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bývalé „učňáky“</a:t>
            </a:r>
          </a:p>
          <a:p>
            <a:pPr marL="285750" indent="-285750"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ožnost nástavbového studia (ukončit maturitní zkouškou)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délka 2 roky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 Vyšší odborné a vysoké vzdělávání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práce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926380"/>
            <a:ext cx="878497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400" b="1" u="sng" dirty="0"/>
              <a:t>Vyšší odborné školy</a:t>
            </a:r>
            <a:endParaRPr lang="cs-CZ" sz="2400" u="sng" dirty="0"/>
          </a:p>
          <a:p>
            <a:pPr algn="just"/>
            <a:r>
              <a:rPr lang="cs-CZ" dirty="0"/>
              <a:t>Poskytují vyšší vzdělání. </a:t>
            </a:r>
            <a:r>
              <a:rPr lang="cs-CZ" dirty="0" smtClean="0"/>
              <a:t>Navazují </a:t>
            </a:r>
            <a:r>
              <a:rPr lang="cs-CZ" dirty="0"/>
              <a:t>na studium na středních školách, připravují na výkon odborných činností. Jsou zakončeny absolutoriem (teoretická zkouška + vypracování a obhajoba absolventské práce). Po ukončení se získává titul Dis (diplomovaný specialista), studuje se </a:t>
            </a:r>
            <a:r>
              <a:rPr lang="cs-CZ" dirty="0" smtClean="0"/>
              <a:t>2 - 3 </a:t>
            </a:r>
            <a:r>
              <a:rPr lang="cs-CZ" dirty="0"/>
              <a:t>roky a dokladem je diplom.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69128" y="2883728"/>
            <a:ext cx="8774592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400" b="1" u="sng" dirty="0" smtClean="0"/>
              <a:t>Vysoké školy</a:t>
            </a:r>
          </a:p>
          <a:p>
            <a:pPr algn="just"/>
            <a:r>
              <a:rPr lang="cs-CZ" dirty="0" smtClean="0"/>
              <a:t>Jsou nejvyšším článkem </a:t>
            </a:r>
            <a:r>
              <a:rPr lang="cs-CZ" dirty="0"/>
              <a:t>výchovně vzdělávací soustavy (už nejsou vyšší školy). Jsou </a:t>
            </a:r>
            <a:r>
              <a:rPr lang="cs-CZ" dirty="0" smtClean="0"/>
              <a:t>to vrcholná </a:t>
            </a:r>
            <a:r>
              <a:rPr lang="cs-CZ" dirty="0"/>
              <a:t>centra vzdělanosti, poznání a tvůrčího myšlení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/>
              <a:t>Bakalářský studijní </a:t>
            </a:r>
            <a:r>
              <a:rPr lang="cs-CZ" b="1" dirty="0" smtClean="0"/>
              <a:t>program</a:t>
            </a:r>
            <a:r>
              <a:rPr lang="cs-CZ" dirty="0" smtClean="0"/>
              <a:t> je </a:t>
            </a:r>
            <a:r>
              <a:rPr lang="cs-CZ" dirty="0"/>
              <a:t>zaměřen jednak na přípravu k výkonu povolání, jednak ke studiu v magisterském SP. Standardní doba studia činí </a:t>
            </a:r>
            <a:r>
              <a:rPr lang="cs-CZ" dirty="0" smtClean="0"/>
              <a:t>2 - 4 </a:t>
            </a:r>
            <a:r>
              <a:rPr lang="cs-CZ" dirty="0"/>
              <a:t>roky. Studium je zakončeno složením státní závěrečné zkoušky, jejíž součástí je zpravidla obhajoba bakalářské práce. Po absolvování náleží absolventu titul bakalář Bc., </a:t>
            </a:r>
            <a:r>
              <a:rPr lang="cs-CZ" dirty="0" err="1"/>
              <a:t>BcA</a:t>
            </a:r>
            <a:r>
              <a:rPr lang="cs-CZ" dirty="0"/>
              <a:t> – bakalář umění.</a:t>
            </a:r>
          </a:p>
          <a:p>
            <a:pPr algn="just"/>
            <a:r>
              <a:rPr lang="cs-CZ" b="1" dirty="0"/>
              <a:t>Magisterský studijní </a:t>
            </a:r>
            <a:r>
              <a:rPr lang="cs-CZ" b="1" dirty="0" smtClean="0"/>
              <a:t>program</a:t>
            </a:r>
            <a:r>
              <a:rPr lang="cs-CZ" dirty="0" smtClean="0"/>
              <a:t> navazuje </a:t>
            </a:r>
            <a:r>
              <a:rPr lang="cs-CZ" dirty="0"/>
              <a:t>na bakalářský SP (</a:t>
            </a:r>
            <a:r>
              <a:rPr lang="cs-CZ" dirty="0" smtClean="0"/>
              <a:t>1 - 3 </a:t>
            </a:r>
            <a:r>
              <a:rPr lang="cs-CZ" dirty="0"/>
              <a:t>roky) nebo je realizován samostatně (</a:t>
            </a:r>
            <a:r>
              <a:rPr lang="cs-CZ" dirty="0" smtClean="0"/>
              <a:t>4 - 6 </a:t>
            </a:r>
            <a:r>
              <a:rPr lang="cs-CZ" dirty="0"/>
              <a:t>let). Studium je zakončeno státní závěrečnou zkouškou, jejíž součástí je obhajoba diplomové práce. V oboru lékařství a veterinárního lékařství a hygieny se studium zakončuje státní rigorózní zkouškou, jejíž součástí je obhajoba rigorózní práce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/>
              <a:t>Doktorský studijní </a:t>
            </a:r>
            <a:r>
              <a:rPr lang="cs-CZ" b="1" dirty="0" smtClean="0"/>
              <a:t>program</a:t>
            </a:r>
            <a:r>
              <a:rPr lang="cs-CZ" dirty="0" smtClean="0"/>
              <a:t> navazuje </a:t>
            </a:r>
            <a:r>
              <a:rPr lang="cs-CZ" dirty="0"/>
              <a:t>na magisterský SP, doba studia – 3 až 4 roky. Studium je zakončeno státní doktorskou zkouškou, jejíž součástí je obhajoba disertační práce.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48052"/>
            <a:ext cx="1296144" cy="92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práce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060764"/>
            <a:ext cx="6264696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b="1" dirty="0"/>
              <a:t>Povinná školní docházka</a:t>
            </a:r>
            <a:r>
              <a:rPr lang="cs-CZ" dirty="0"/>
              <a:t> je zákonná povinnost dětí navštěvovat v určitém věkovém rozmezí školu. Z toho vyplývá povinnost zákonných </a:t>
            </a:r>
            <a:r>
              <a:rPr lang="cs-CZ" dirty="0" smtClean="0"/>
              <a:t>zástupců </a:t>
            </a:r>
            <a:r>
              <a:rPr lang="cs-CZ" dirty="0"/>
              <a:t>děti příslušného věku do školy posílat a povinnost státních orgánů a orgánů samosprávy zajistit provoz potřebných školních zařízení. Na českém území školní docházku dětí od 6 do 12 let zavedl roku 1774 </a:t>
            </a:r>
            <a:r>
              <a:rPr lang="cs-CZ" i="1" dirty="0"/>
              <a:t>Všeobecný školní řád</a:t>
            </a:r>
            <a:r>
              <a:rPr lang="cs-CZ" dirty="0"/>
              <a:t> </a:t>
            </a:r>
            <a:r>
              <a:rPr lang="cs-CZ" dirty="0" smtClean="0"/>
              <a:t>Marie </a:t>
            </a:r>
            <a:r>
              <a:rPr lang="cs-CZ" dirty="0"/>
              <a:t>Terezie. Panovnice použila větu: "Rádi bychom viděli, kdyby rodičové svých dětí ve věku 6 - 12 let do škol posílali." Povinnou školní docházku zavedl 11. srpna 1805 císař František II./I. na popud své manželky Marie Terezie Neapolské (vnučka Marie Terezie Habsburské). Jednalo se o docházku chlapců, dívky začaly docházet do školy až v roce </a:t>
            </a:r>
            <a:r>
              <a:rPr lang="cs-CZ" dirty="0" smtClean="0"/>
              <a:t>1880</a:t>
            </a:r>
            <a:r>
              <a:rPr lang="cs-CZ" dirty="0"/>
              <a:t>. Bezplatné základní vzdělání, které je povinné, ustanovila jako jedno z lidských práv v roce 1948 Všeobecná deklarace lidských práv (článek 26). V současné době upravuje povinnou školní docházku v ČR zákon č.561/2004 Sb. o předškolním, základním, středním, vyšším odborném a jiném vzdělávání (zkráceně jen</a:t>
            </a:r>
            <a:r>
              <a:rPr lang="cs-CZ" dirty="0" smtClean="0"/>
              <a:t>: </a:t>
            </a:r>
            <a:r>
              <a:rPr lang="cs-CZ" i="1" dirty="0" smtClean="0"/>
              <a:t>Školský </a:t>
            </a:r>
            <a:r>
              <a:rPr lang="cs-CZ" i="1" dirty="0"/>
              <a:t>zákon</a:t>
            </a:r>
            <a:r>
              <a:rPr lang="cs-CZ" dirty="0"/>
              <a:t>) ve znění pozdějších změn a úprav = zákon č. 49/2009 Sb. Vymezuje práva a povinnosti fyzických a právnických osob při vzdělávání</a:t>
            </a:r>
          </a:p>
        </p:txBody>
      </p:sp>
      <p:pic>
        <p:nvPicPr>
          <p:cNvPr id="2050" name="Picture 2" descr="http://upload.wikimedia.org/wikipedia/commons/thumb/2/26/Jobs_als_Schulmeister.jpeg/220px-Jobs_als_Schulmeister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93" y="1060764"/>
            <a:ext cx="2095500" cy="215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3161" y="3370203"/>
            <a:ext cx="2088232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100" i="1" dirty="0"/>
              <a:t>š</a:t>
            </a:r>
            <a:r>
              <a:rPr lang="cs-CZ" sz="1100" i="1" dirty="0" smtClean="0"/>
              <a:t>kola v Prusku,1846</a:t>
            </a:r>
            <a:endParaRPr lang="cs-CZ" sz="1100" i="1" dirty="0"/>
          </a:p>
        </p:txBody>
      </p:sp>
      <p:pic>
        <p:nvPicPr>
          <p:cNvPr id="2052" name="Picture 4" descr="Zobrazit podrob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07" y="3899957"/>
            <a:ext cx="1828801" cy="23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87043" y="6139077"/>
            <a:ext cx="1573198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s</a:t>
            </a:r>
            <a:r>
              <a:rPr lang="cs-CZ" sz="1200" i="1" dirty="0" smtClean="0"/>
              <a:t>oučasná škola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2.7 CLIL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Czech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epublic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práce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30" y="1274706"/>
            <a:ext cx="2178028" cy="151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115810" y="5969708"/>
            <a:ext cx="511256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Nursery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80788" y="5157192"/>
            <a:ext cx="358261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(basic </a:t>
            </a:r>
            <a:r>
              <a:rPr lang="cs-CZ" dirty="0" err="1" smtClean="0"/>
              <a:t>school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47858" y="4246113"/>
            <a:ext cx="424847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99095" y="3316342"/>
            <a:ext cx="21602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64088" y="3341913"/>
            <a:ext cx="338437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Post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851920" y="2420888"/>
            <a:ext cx="322867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Doctoral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9" y="4697133"/>
            <a:ext cx="2442806" cy="15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16998"/>
            <a:ext cx="1656184" cy="14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práce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093021"/>
            <a:ext cx="396044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 smtClean="0"/>
              <a:t>V kolika letech začíná povinná </a:t>
            </a:r>
          </a:p>
          <a:p>
            <a:r>
              <a:rPr lang="cs-CZ" dirty="0"/>
              <a:t> </a:t>
            </a:r>
            <a:r>
              <a:rPr lang="cs-CZ" dirty="0" smtClean="0"/>
              <a:t>      školní docházka?</a:t>
            </a:r>
          </a:p>
          <a:p>
            <a:r>
              <a:rPr lang="cs-CZ" dirty="0"/>
              <a:t> </a:t>
            </a:r>
            <a:r>
              <a:rPr lang="cs-CZ" dirty="0" smtClean="0"/>
              <a:t>      a) v pěti</a:t>
            </a:r>
          </a:p>
          <a:p>
            <a:r>
              <a:rPr lang="cs-CZ" dirty="0" smtClean="0"/>
              <a:t>       b) v šesti </a:t>
            </a:r>
          </a:p>
          <a:p>
            <a:r>
              <a:rPr lang="cs-CZ" dirty="0" smtClean="0"/>
              <a:t>       c) v sedmi</a:t>
            </a:r>
          </a:p>
          <a:p>
            <a:r>
              <a:rPr lang="cs-CZ" dirty="0"/>
              <a:t> </a:t>
            </a:r>
            <a:r>
              <a:rPr lang="cs-CZ" dirty="0" smtClean="0"/>
              <a:t>      d) na věku nezáleží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65920" y="1099885"/>
            <a:ext cx="4492205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2) Jak dlouho trvá povinná školní docházka:</a:t>
            </a:r>
          </a:p>
          <a:p>
            <a:r>
              <a:rPr lang="cs-CZ" dirty="0"/>
              <a:t> </a:t>
            </a:r>
            <a:r>
              <a:rPr lang="cs-CZ" dirty="0" smtClean="0"/>
              <a:t>   a) 5 let</a:t>
            </a:r>
          </a:p>
          <a:p>
            <a:r>
              <a:rPr lang="cs-CZ" dirty="0"/>
              <a:t> </a:t>
            </a:r>
            <a:r>
              <a:rPr lang="cs-CZ" dirty="0" smtClean="0"/>
              <a:t>   b) 8 let</a:t>
            </a:r>
          </a:p>
          <a:p>
            <a:r>
              <a:rPr lang="cs-CZ" dirty="0"/>
              <a:t> </a:t>
            </a:r>
            <a:r>
              <a:rPr lang="cs-CZ" dirty="0" smtClean="0"/>
              <a:t>   c) 9 let</a:t>
            </a:r>
          </a:p>
          <a:p>
            <a:r>
              <a:rPr lang="cs-CZ" dirty="0"/>
              <a:t> </a:t>
            </a:r>
            <a:r>
              <a:rPr lang="cs-CZ" dirty="0" smtClean="0"/>
              <a:t>   d) záleží na věku dítěte při zahájení</a:t>
            </a:r>
          </a:p>
          <a:p>
            <a:r>
              <a:rPr lang="cs-CZ" dirty="0"/>
              <a:t> </a:t>
            </a:r>
            <a:r>
              <a:rPr lang="cs-CZ" dirty="0" smtClean="0"/>
              <a:t>   povinné školní docházky 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3277242"/>
            <a:ext cx="396044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3) Co </a:t>
            </a:r>
            <a:r>
              <a:rPr lang="cs-CZ" b="1" dirty="0" smtClean="0"/>
              <a:t>neplatí</a:t>
            </a:r>
            <a:r>
              <a:rPr lang="cs-CZ" dirty="0" smtClean="0"/>
              <a:t> o všeobecné úplném</a:t>
            </a:r>
          </a:p>
          <a:p>
            <a:r>
              <a:rPr lang="cs-CZ" dirty="0" smtClean="0"/>
              <a:t>    středním vzdělání?</a:t>
            </a:r>
            <a:endParaRPr lang="cs-CZ" dirty="0"/>
          </a:p>
          <a:p>
            <a:r>
              <a:rPr lang="cs-CZ" dirty="0" smtClean="0"/>
              <a:t>    a) Umožní absolventům studium na </a:t>
            </a:r>
          </a:p>
          <a:p>
            <a:r>
              <a:rPr lang="cs-CZ" dirty="0" smtClean="0"/>
              <a:t>    vysoké škole.</a:t>
            </a:r>
          </a:p>
          <a:p>
            <a:r>
              <a:rPr lang="cs-CZ" dirty="0" smtClean="0"/>
              <a:t>    b) Příprava je neprofesní, připravuje </a:t>
            </a:r>
          </a:p>
          <a:p>
            <a:r>
              <a:rPr lang="cs-CZ" dirty="0"/>
              <a:t> </a:t>
            </a:r>
            <a:r>
              <a:rPr lang="cs-CZ" dirty="0" smtClean="0"/>
              <a:t>   pro výkon jednoduchých činností.</a:t>
            </a:r>
          </a:p>
          <a:p>
            <a:r>
              <a:rPr lang="cs-CZ" dirty="0" smtClean="0"/>
              <a:t>    c) Poskytuje všeobecné vzdělání bez</a:t>
            </a:r>
          </a:p>
          <a:p>
            <a:r>
              <a:rPr lang="cs-CZ" dirty="0"/>
              <a:t> </a:t>
            </a:r>
            <a:r>
              <a:rPr lang="cs-CZ" dirty="0" smtClean="0"/>
              <a:t>   odborné profilace.</a:t>
            </a:r>
          </a:p>
          <a:p>
            <a:r>
              <a:rPr lang="cs-CZ" dirty="0" smtClean="0"/>
              <a:t>    d) Absolventi získají maturitu.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40412" y="3484233"/>
            <a:ext cx="4632889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4) Co platí o vyšších odborných školách?</a:t>
            </a:r>
          </a:p>
          <a:p>
            <a:r>
              <a:rPr lang="cs-CZ" dirty="0"/>
              <a:t> </a:t>
            </a:r>
            <a:r>
              <a:rPr lang="cs-CZ" dirty="0" smtClean="0"/>
              <a:t>   a) Jsou nejvyšším článkem výchovně</a:t>
            </a:r>
          </a:p>
          <a:p>
            <a:r>
              <a:rPr lang="cs-CZ" dirty="0"/>
              <a:t> </a:t>
            </a:r>
            <a:r>
              <a:rPr lang="cs-CZ" dirty="0" smtClean="0"/>
              <a:t>   vzdělávací soustavy.</a:t>
            </a:r>
          </a:p>
          <a:p>
            <a:r>
              <a:rPr lang="cs-CZ" dirty="0"/>
              <a:t> </a:t>
            </a:r>
            <a:r>
              <a:rPr lang="cs-CZ" dirty="0" smtClean="0"/>
              <a:t>   b) Navazují na studium na středních školách.</a:t>
            </a:r>
          </a:p>
          <a:p>
            <a:r>
              <a:rPr lang="cs-CZ" dirty="0"/>
              <a:t> </a:t>
            </a:r>
            <a:r>
              <a:rPr lang="cs-CZ" dirty="0" smtClean="0"/>
              <a:t>   c) Připravují na výkon odborných činností.</a:t>
            </a:r>
          </a:p>
          <a:p>
            <a:r>
              <a:rPr lang="cs-CZ" dirty="0"/>
              <a:t> </a:t>
            </a:r>
            <a:r>
              <a:rPr lang="cs-CZ" dirty="0" smtClean="0"/>
              <a:t>   d) Studium je zakončeno státní doktorskou</a:t>
            </a:r>
          </a:p>
          <a:p>
            <a:r>
              <a:rPr lang="cs-CZ" dirty="0"/>
              <a:t> </a:t>
            </a:r>
            <a:r>
              <a:rPr lang="cs-CZ" dirty="0" smtClean="0"/>
              <a:t>   zkouškou.</a:t>
            </a:r>
          </a:p>
          <a:p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4493630" y="6021288"/>
            <a:ext cx="438612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i="1" dirty="0" smtClean="0"/>
              <a:t>Správné odpovědi:</a:t>
            </a:r>
          </a:p>
          <a:p>
            <a:r>
              <a:rPr lang="cs-CZ" dirty="0" smtClean="0"/>
              <a:t>1) B	2)C	3)B	4) B,C </a:t>
            </a:r>
            <a:endParaRPr lang="cs-CZ" dirty="0"/>
          </a:p>
        </p:txBody>
      </p:sp>
      <p:pic>
        <p:nvPicPr>
          <p:cNvPr id="1026" name="Picture 2" descr="C:\Users\Jitka Šolcová\AppData\Local\Microsoft\Windows\Temporary Internet Files\Content.IE5\YLU4N9YZ\MC90043485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244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 a citace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práce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6304" y="1196752"/>
            <a:ext cx="8207375" cy="1368152"/>
          </a:xfrm>
          <a:prstGeom prst="rect">
            <a:avLst/>
          </a:prstGeom>
          <a:solidFill>
            <a:srgbClr val="F5D9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dirty="0"/>
              <a:t>Atlas školství</a:t>
            </a:r>
          </a:p>
          <a:p>
            <a:r>
              <a:rPr lang="cs-CZ" dirty="0">
                <a:hlinkClick r:id="rId2"/>
              </a:rPr>
              <a:t>www.wikipedie.cz</a:t>
            </a:r>
            <a:endParaRPr lang="cs-CZ" dirty="0"/>
          </a:p>
          <a:p>
            <a:r>
              <a:rPr lang="cs-CZ" dirty="0"/>
              <a:t>Obrázky z databáze klipart</a:t>
            </a:r>
          </a:p>
          <a:p>
            <a:pPr lvl="1">
              <a:spcBef>
                <a:spcPct val="20000"/>
              </a:spcBef>
            </a:pPr>
            <a:endParaRPr lang="cs-CZ" sz="1400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cs-CZ" sz="1400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24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1404</Words>
  <Application>Microsoft Office PowerPoint</Application>
  <PresentationFormat>Předvádění na obrazovce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Petra Křivánková</cp:lastModifiedBy>
  <cp:revision>47</cp:revision>
  <dcterms:created xsi:type="dcterms:W3CDTF">2010-12-26T08:22:04Z</dcterms:created>
  <dcterms:modified xsi:type="dcterms:W3CDTF">2014-08-11T11:36:43Z</dcterms:modified>
</cp:coreProperties>
</file>