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33"/>
    <a:srgbClr val="33CC33"/>
    <a:srgbClr val="00FF00"/>
    <a:srgbClr val="99CC00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762" y="-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10.9.2012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10.9.2012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10.9.2012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10" Type="http://schemas.openxmlformats.org/officeDocument/2006/relationships/image" Target="../media/image21.gi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35.wmf"/><Relationship Id="rId12" Type="http://schemas.openxmlformats.org/officeDocument/2006/relationships/image" Target="../media/image3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wmf"/><Relationship Id="rId11" Type="http://schemas.openxmlformats.org/officeDocument/2006/relationships/image" Target="../media/image14.wmf"/><Relationship Id="rId5" Type="http://schemas.openxmlformats.org/officeDocument/2006/relationships/image" Target="../media/image34.wmf"/><Relationship Id="rId10" Type="http://schemas.openxmlformats.org/officeDocument/2006/relationships/image" Target="../media/image15.wmf"/><Relationship Id="rId4" Type="http://schemas.openxmlformats.org/officeDocument/2006/relationships/image" Target="../media/image33.jpe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vlisa.name/pozadi/foto-alkohol.jpg" TargetMode="External"/><Relationship Id="rId13" Type="http://schemas.openxmlformats.org/officeDocument/2006/relationships/hyperlink" Target="http://www.abecedazdravi.cz/pictures/zpravodajstvi/2005-10-10_piramida_zdrav_3TZLF17CL5.jpg" TargetMode="External"/><Relationship Id="rId18" Type="http://schemas.openxmlformats.org/officeDocument/2006/relationships/hyperlink" Target="http://drogy-info.inup.cz/files/7tq9tac3t57n.jpg" TargetMode="External"/><Relationship Id="rId3" Type="http://schemas.openxmlformats.org/officeDocument/2006/relationships/hyperlink" Target="http://files.viva-zdravavyziva.webnode.cz/200000000-0438505321/zdrava-vyziva3.jpg" TargetMode="External"/><Relationship Id="rId7" Type="http://schemas.openxmlformats.org/officeDocument/2006/relationships/hyperlink" Target="http://www.facelike.cz/data/img/94-a.jpg" TargetMode="External"/><Relationship Id="rId12" Type="http://schemas.openxmlformats.org/officeDocument/2006/relationships/hyperlink" Target="http://www.obesity-news.cz/pics/nase-zdravi-je-otazkou-zivotniho-stylu.jpg" TargetMode="External"/><Relationship Id="rId17" Type="http://schemas.openxmlformats.org/officeDocument/2006/relationships/hyperlink" Target="http://nd01.jxs.cz/413/661/0f44fbb6f7_39586888_o2.jpg" TargetMode="External"/><Relationship Id="rId2" Type="http://schemas.openxmlformats.org/officeDocument/2006/relationships/hyperlink" Target="http://www.detska-razitka.cz/data/USR_001_DETSKA_RAZITKA/85109_DESSINS.jpg" TargetMode="External"/><Relationship Id="rId16" Type="http://schemas.openxmlformats.org/officeDocument/2006/relationships/hyperlink" Target="http://blog.lunchtime.cz/wp-content/fairtrade_logo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ygiena.zdrave.cz/ir/images/zdrave_ArticleModule-Articles/1117-image-Dusevni_hygiena--ifresize-200x.jpg" TargetMode="External"/><Relationship Id="rId11" Type="http://schemas.openxmlformats.org/officeDocument/2006/relationships/hyperlink" Target="http://www.metropol.cz/public/content-images/cz/article/11293_w.jpg" TargetMode="External"/><Relationship Id="rId5" Type="http://schemas.openxmlformats.org/officeDocument/2006/relationships/hyperlink" Target="http://nd05.jxs.cz/144/269/c9211b4bf7_82372376_o2.jpg" TargetMode="External"/><Relationship Id="rId15" Type="http://schemas.openxmlformats.org/officeDocument/2006/relationships/hyperlink" Target="http://files.chudni.meu.zoznam.sk/200000014-38fba3a636/detska_obezita.jpg" TargetMode="External"/><Relationship Id="rId10" Type="http://schemas.openxmlformats.org/officeDocument/2006/relationships/hyperlink" Target="http://farm6.static.flickr.com/5248/5365539797_9072013435.jpg" TargetMode="External"/><Relationship Id="rId4" Type="http://schemas.openxmlformats.org/officeDocument/2006/relationships/hyperlink" Target="http://behame.cz/wp-content/uploads/2008/05/voda-balena.jpg" TargetMode="External"/><Relationship Id="rId9" Type="http://schemas.openxmlformats.org/officeDocument/2006/relationships/hyperlink" Target="http://i.lidovky.cz/11/042/lngal/GLU3a9146_dite.jpg" TargetMode="External"/><Relationship Id="rId14" Type="http://schemas.openxmlformats.org/officeDocument/2006/relationships/hyperlink" Target="http://files.spravnavyziva.cz/200000034-a144ca23e7/iStock_000008879655XSmal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4744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99.1 Zdraví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58724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Pavlína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3"/>
            <a:ext cx="302971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8" t="10864" r="21661"/>
          <a:stretch/>
        </p:blipFill>
        <p:spPr>
          <a:xfrm>
            <a:off x="6274629" y="3003798"/>
            <a:ext cx="1260140" cy="1503561"/>
          </a:xfrm>
          <a:prstGeom prst="rect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23" y="2554547"/>
            <a:ext cx="1573311" cy="1183201"/>
          </a:xfrm>
          <a:prstGeom prst="rect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42" y="649115"/>
            <a:ext cx="1616968" cy="121272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801" y="1191034"/>
            <a:ext cx="1512168" cy="1162996"/>
          </a:xfrm>
          <a:prstGeom prst="rect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6" y="1277207"/>
            <a:ext cx="1512168" cy="1299787"/>
          </a:xfrm>
          <a:prstGeom prst="rect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47" y="645320"/>
            <a:ext cx="1488030" cy="1440160"/>
          </a:xfrm>
          <a:prstGeom prst="rect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6" y="3231811"/>
            <a:ext cx="1340200" cy="1338676"/>
          </a:xfrm>
          <a:prstGeom prst="rect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2" y="1191034"/>
            <a:ext cx="1966714" cy="1812764"/>
          </a:xfrm>
          <a:prstGeom prst="rect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71779"/>
            <a:ext cx="2520280" cy="1898708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892830"/>
            <a:ext cx="1601958" cy="1482692"/>
          </a:xfrm>
          <a:prstGeom prst="rect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–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99.10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767457"/>
              </p:ext>
            </p:extLst>
          </p:nvPr>
        </p:nvGraphicFramePr>
        <p:xfrm>
          <a:off x="1043608" y="1275606"/>
          <a:ext cx="7272808" cy="33444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Sirová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Pavlína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Péče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o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zdraví -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denní režim, zdravá výživa, osobní a duševní hygiena, návykové látky, nemoci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úrazy.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péči o zdraví. Procvičení a příklady.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99.2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91183" y="1485257"/>
            <a:ext cx="3488729" cy="17273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 růst a vývoj potřebujeme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pestrou, hodnotnou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zdravou stravu.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Největší zastoupení by mělo mít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ovoce, zelenina, netučné mléčné výrobky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celozrnné pečivo.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Každá skupina potravin obsahuje jiné výživné látky neboli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živiny.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 živinám patří: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cukry, tuky a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bílkoviny.</a:t>
            </a:r>
            <a:endParaRPr lang="cs-CZ" sz="11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Potrava musí také obsahovat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minerální látky, vitamíny a vlákninu.</a:t>
            </a:r>
            <a:endParaRPr lang="cs-CZ" sz="11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407839" y="3219822"/>
            <a:ext cx="374441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Nemocem je nejlépe předcházet dostatečným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příjmem vyvážené stravy 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pravidelným pitným režimem.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Voda je obsažena i v ovoci a zelenině.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Neměli bychom jíst mnoho sladkostí a pít hodně slazených nápojů.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Důležité je také otužování a pravidelný pobyt na čerstvém vzduchu.</a:t>
            </a:r>
          </a:p>
          <a:p>
            <a:pPr marL="285750" indent="-285750">
              <a:buFont typeface="Wingdings" pitchFamily="2" charset="2"/>
              <a:buChar char="v"/>
            </a:pP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2" r="7771" b="22407"/>
          <a:stretch/>
        </p:blipFill>
        <p:spPr>
          <a:xfrm>
            <a:off x="5220072" y="987574"/>
            <a:ext cx="3744416" cy="3830538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7" name="Zaoblený obdélník 6"/>
          <p:cNvSpPr/>
          <p:nvPr/>
        </p:nvSpPr>
        <p:spPr>
          <a:xfrm>
            <a:off x="2915816" y="627534"/>
            <a:ext cx="2583903" cy="9277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Důležitá telefonní čísla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první pomoci:</a:t>
            </a:r>
          </a:p>
          <a:p>
            <a:r>
              <a:rPr lang="cs-CZ" sz="1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150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hasiči</a:t>
            </a: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155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záchranná služba</a:t>
            </a: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158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policie</a:t>
            </a: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112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tísňové volání (celoevropské)</a:t>
            </a:r>
            <a:endParaRPr lang="cs-CZ" sz="1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Pavlína\AppData\Local\Microsoft\Windows\Temporary Internet Files\Content.IE5\9CHPSM48\MC9004421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3" y="2670808"/>
            <a:ext cx="504057" cy="46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avlína\AppData\Local\Microsoft\Windows\Temporary Internet Files\Content.IE5\9CHPSM48\MC9004421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03598"/>
            <a:ext cx="504057" cy="46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Pavlína\AppData\Local\Microsoft\Windows\Temporary Internet Files\Content.IE5\9CHPSM48\MC9004421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41875"/>
            <a:ext cx="504057" cy="46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1621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99.3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23528" y="1427357"/>
            <a:ext cx="3168352" cy="26787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Wingdings" pitchFamily="2" charset="2"/>
              <a:buChar char="v"/>
            </a:pPr>
            <a:r>
              <a:rPr lang="cs-CZ" sz="105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Zdraví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nepřítomnost nemoci, celkový stav tělesné a duševní 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pohody.</a:t>
            </a:r>
            <a:endParaRPr lang="cs-CZ" sz="105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Denní režim 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pravidelný rytmus dne, střídání činnosti a 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odpočinku.</a:t>
            </a:r>
            <a:endParaRPr lang="cs-CZ" sz="105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Zdravá výživa 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příjem vyvážené 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potravy.</a:t>
            </a:r>
            <a:endParaRPr lang="cs-CZ" sz="105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Osobní a duševní hygiena - 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hygiena je slovo 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řeckého původu,  znamená „zdraví prospěšný“</a:t>
            </a:r>
          </a:p>
          <a:p>
            <a:r>
              <a:rPr lang="cs-CZ" sz="105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- v běžném hovoru je 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totéž, 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 udržování čistoty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Návykové látky 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závislost na drogách (</a:t>
            </a:r>
            <a:r>
              <a:rPr lang="cs-CZ" sz="105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nikotin, alkohol</a:t>
            </a:r>
            <a:r>
              <a:rPr lang="cs-CZ" sz="105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cs-CZ" sz="105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Nemoci a úrazy- nemoci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způsobují viry a bakterie, bývají přenosné - </a:t>
            </a:r>
            <a:r>
              <a:rPr lang="cs-CZ" sz="105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infekční</a:t>
            </a:r>
          </a:p>
          <a:p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- </a:t>
            </a:r>
            <a:r>
              <a:rPr lang="cs-CZ" sz="105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úraz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si člověk přivodí cizí neopatrností, nepozorností nebo přeceněním </a:t>
            </a:r>
            <a:r>
              <a:rPr lang="cs-CZ" sz="105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sil.</a:t>
            </a:r>
            <a:endParaRPr lang="cs-CZ" sz="105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avlína\AppData\Local\Microsoft\Windows\Temporary Internet Files\Content.IE5\9CHPSM48\MC9002957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278" y="1155838"/>
            <a:ext cx="1696600" cy="144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vlína\AppData\Local\Microsoft\Windows\Temporary Internet Files\Content.IE5\U6UJD1FJ\MC90036098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69167"/>
            <a:ext cx="1241064" cy="119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vlína\AppData\Local\Microsoft\Windows\Temporary Internet Files\Content.IE5\AF3C451D\MC90023839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920" y="2320780"/>
            <a:ext cx="867917" cy="86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vlína\AppData\Local\Microsoft\Windows\Temporary Internet Files\Content.IE5\RZLDW0TX\MC90021279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716" y="1041253"/>
            <a:ext cx="1166985" cy="112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vlína\AppData\Local\Microsoft\Windows\Temporary Internet Files\Content.IE5\9CHPSM48\MC90042401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548" y="2992164"/>
            <a:ext cx="9969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avlína\AppData\Local\Microsoft\Windows\Temporary Internet Files\Content.IE5\AF3C451D\MC90022993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107" y="1155839"/>
            <a:ext cx="857705" cy="133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avlína\AppData\Local\Microsoft\Windows\Temporary Internet Files\Content.IE5\U6UJD1FJ\MC900229931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8344" y="3478834"/>
            <a:ext cx="1116405" cy="140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avlína\AppData\Local\Microsoft\Windows\Temporary Internet Files\Content.IE5\RZLDW0TX\MM900236415[1]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96775"/>
            <a:ext cx="7048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Pavlína\AppData\Local\Microsoft\Windows\Temporary Internet Files\Content.IE5\RZLDW0TX\MM900236415[1]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7824" y="3040814"/>
            <a:ext cx="72008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99.4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aoblený obdélník 4"/>
          <p:cNvSpPr/>
          <p:nvPr/>
        </p:nvSpPr>
        <p:spPr>
          <a:xfrm>
            <a:off x="118592" y="1088064"/>
            <a:ext cx="3229272" cy="10516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Wingdings" pitchFamily="2" charset="2"/>
              <a:buChar char="v"/>
            </a:pP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Denní režim</a:t>
            </a:r>
          </a:p>
          <a:p>
            <a:pPr marL="171450" indent="-171450">
              <a:buFontTx/>
              <a:buChar char="-"/>
            </a:pPr>
            <a:r>
              <a:rPr lang="cs-CZ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ytmus každého dne má být </a:t>
            </a: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pravidelný.</a:t>
            </a:r>
            <a:endParaRPr lang="cs-CZ" sz="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důležité střídat </a:t>
            </a: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dobu činnosti a dobu </a:t>
            </a: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odpočinku.</a:t>
            </a:r>
            <a:endParaRPr lang="cs-CZ" sz="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 obsahovat čas na práci, osobní hygienu, odpočinek a jídlo, zábavu, sport</a:t>
            </a:r>
            <a:r>
              <a:rPr lang="cs-CZ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pohyb na čerstvém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vzduchu.</a:t>
            </a:r>
            <a:endParaRPr lang="cs-CZ" sz="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ůležitý je čas strávený s rodinou a čas vyhrazený na </a:t>
            </a: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spánek-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dochází k obnově tělesných a duševních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sil.</a:t>
            </a:r>
            <a:endParaRPr lang="cs-CZ" sz="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923928" y="531079"/>
            <a:ext cx="3240360" cy="23620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Wingdings" pitchFamily="2" charset="2"/>
              <a:buChar char="v"/>
            </a:pP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Zdravá výživa</a:t>
            </a:r>
          </a:p>
          <a:p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1/  Pyramida výživy</a:t>
            </a:r>
          </a:p>
          <a:p>
            <a:pPr marL="171450" indent="-171450">
              <a:buFontTx/>
              <a:buChar char="-"/>
            </a:pP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dostatečný přísun základních živin, minerálních látek a vitamínů zajistí pestrá a různorodá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strava.</a:t>
            </a:r>
            <a:endParaRPr lang="cs-CZ" sz="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ídelníček by měl obsahovat ovoce, zeleninu, celozrnný chléb, vločky a výrobky z obilovin, mléko, sýr a jogurt, maso, vejce a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luštěniny.</a:t>
            </a:r>
            <a:endParaRPr lang="cs-CZ" sz="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současnosti se objevuje stále více výrobků s označením BIO- produkty ekologického zemědělství (rostliny se pěstují bez použití chemických hnojiv a zvířata se chovají v přirozeném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prostředí).</a:t>
            </a:r>
            <a:endParaRPr lang="cs-CZ" sz="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2/ Pitný režim</a:t>
            </a:r>
          </a:p>
          <a:p>
            <a:pPr marL="171450" indent="-171450">
              <a:buFontTx/>
              <a:buChar char="-"/>
            </a:pPr>
            <a:r>
              <a:rPr lang="cs-CZ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idské tělo je z  60 až 70% tvořeno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vodou.</a:t>
            </a:r>
            <a:endParaRPr lang="cs-CZ" sz="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ěhem dne z těla vyloučíme asi </a:t>
            </a: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2,5 litru </a:t>
            </a: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vody.</a:t>
            </a:r>
            <a:endParaRPr lang="cs-CZ" sz="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oporučená dávka tekutin se pohybuje mezi </a:t>
            </a: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až 3 </a:t>
            </a: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litry.</a:t>
            </a:r>
            <a:endParaRPr lang="cs-CZ" sz="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ejlepší je pít čistou vodu, střídat minerálky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(spíše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neperlivé), ovocné a bylinné čaje, neslazené ovocné a zeleninové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šťávy.</a:t>
            </a:r>
            <a:endParaRPr lang="cs-CZ" sz="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endParaRPr lang="cs-CZ" sz="1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85156" y="2067694"/>
            <a:ext cx="3166764" cy="20882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Wingdings" pitchFamily="2" charset="2"/>
              <a:buChar char="v"/>
            </a:pP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Osobní a duševní hygiena</a:t>
            </a:r>
          </a:p>
          <a:p>
            <a:pPr marL="171450" indent="-171450">
              <a:buFontTx/>
              <a:buChar char="-"/>
            </a:pPr>
            <a:r>
              <a:rPr lang="cs-CZ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ygienická opatření omezují působení škodlivých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látek.</a:t>
            </a:r>
            <a:endParaRPr lang="cs-CZ" sz="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revence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nemocí.</a:t>
            </a:r>
            <a:endParaRPr lang="cs-CZ" sz="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anedbání může mít nepříjemné následky třeba v podobě infekční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žloutenky.</a:t>
            </a:r>
            <a:endParaRPr lang="cs-CZ" sz="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Osobní hygiena</a:t>
            </a:r>
          </a:p>
          <a:p>
            <a:pPr marL="171450" indent="-171450">
              <a:buFontTx/>
              <a:buChar char="-"/>
            </a:pPr>
            <a:r>
              <a:rPr lang="cs-CZ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ahrnuje soustavnou a důkladnou </a:t>
            </a: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péči o čistotu celého těla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vlasů, dutiny ústní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(pravidelné čištění zubů), </a:t>
            </a: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otužování a péče o </a:t>
            </a: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oblečení.</a:t>
            </a:r>
            <a:endParaRPr lang="cs-CZ" sz="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Duševní hygiena</a:t>
            </a:r>
          </a:p>
          <a:p>
            <a:pPr marL="171450" indent="-171450">
              <a:buFontTx/>
              <a:buChar char="-"/>
            </a:pP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důležité cítit se dobře ve třídě, mít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kamarády, být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spokojen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 svým školním prospěchem, aktivně a uspokojivě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trávit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svůj volný čas, doma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příjemné a láskyplné prostředí – toto vše se nazývá </a:t>
            </a: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duševní </a:t>
            </a: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zdraví.</a:t>
            </a:r>
            <a:endParaRPr lang="cs-CZ" sz="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okud je vše, jak má být, jsme v tzv. </a:t>
            </a: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duševní </a:t>
            </a: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pohodě.</a:t>
            </a:r>
            <a:endParaRPr lang="cs-CZ" sz="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endParaRPr lang="cs-CZ" sz="1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3321199" y="3817441"/>
            <a:ext cx="2880320" cy="12986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Wingdings" pitchFamily="2" charset="2"/>
              <a:buChar char="v"/>
            </a:pP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Návykové látky</a:t>
            </a:r>
          </a:p>
          <a:p>
            <a:pPr marL="171450" indent="-171450">
              <a:buFontTx/>
              <a:buChar char="-"/>
            </a:pPr>
            <a:r>
              <a:rPr lang="cs-CZ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lověk ztrácí svou duševní rovnováhu – stává se </a:t>
            </a: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závislým.</a:t>
            </a:r>
            <a:endParaRPr lang="cs-CZ" sz="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ejčastěji se vyskytuje závislost na </a:t>
            </a: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nikotinu a alkoholu</a:t>
            </a:r>
          </a:p>
          <a:p>
            <a:r>
              <a:rPr lang="cs-CZ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(řadíme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mezi drogy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cs-CZ" sz="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nikotin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je obsažen v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tabáku.</a:t>
            </a:r>
            <a:endParaRPr lang="cs-CZ" sz="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 způsobuje nemoci srdce a cév, rakovinu a spoustu dalších</a:t>
            </a:r>
          </a:p>
          <a:p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nemocí.</a:t>
            </a:r>
            <a:endParaRPr lang="cs-CZ" sz="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alkohol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způsobuje odumírání mozkových buněk, nemoci</a:t>
            </a:r>
          </a:p>
          <a:p>
            <a:r>
              <a:rPr lang="cs-CZ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srdce a cév a poškozuje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játra.</a:t>
            </a:r>
            <a:endParaRPr lang="cs-CZ" sz="1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084168" y="2787774"/>
            <a:ext cx="3059832" cy="21269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Wingdings" pitchFamily="2" charset="2"/>
              <a:buChar char="v"/>
            </a:pP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Nemoci </a:t>
            </a:r>
          </a:p>
          <a:p>
            <a:pPr marL="171450" indent="-171450">
              <a:buFontTx/>
              <a:buChar char="-"/>
            </a:pPr>
            <a:r>
              <a:rPr lang="cs-CZ" sz="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nfekční nemoci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způsobují viry a bakterie, jsou přenosné a šíří se vzduchem při kašlání nebo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kýchání.</a:t>
            </a:r>
            <a:endParaRPr lang="cs-CZ" sz="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roti infekčním onemocněním se můžeme nechat </a:t>
            </a: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očkovat -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tělo získává látky, které pomáhají zabránit vzniku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onemocnění.</a:t>
            </a:r>
            <a:endParaRPr lang="cs-CZ" sz="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emoc provázejí určité </a:t>
            </a: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příznaky,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např. zvýšená teplota, únava, bolest hlavy, nechutenství apod.- je nutné navštívit lékaře, který stanoví </a:t>
            </a: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diagnózu -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zjistí druh onemocnění a stanoví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léčbu.</a:t>
            </a:r>
            <a:endParaRPr lang="cs-CZ" sz="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Úraz</a:t>
            </a:r>
          </a:p>
          <a:p>
            <a:pPr marL="171450" indent="-171450">
              <a:buFontTx/>
              <a:buChar char="-"/>
            </a:pPr>
            <a:r>
              <a:rPr lang="cs-CZ" sz="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okud se někdo vážněji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zraní,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potřebuje </a:t>
            </a: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lékařskou </a:t>
            </a: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pomoc.</a:t>
            </a:r>
            <a:endParaRPr lang="cs-CZ" sz="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 lehkým poraněním si poradíme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sami - </a:t>
            </a:r>
            <a:r>
              <a:rPr lang="cs-CZ" sz="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proto je důležité znát </a:t>
            </a: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pravidla první </a:t>
            </a:r>
            <a:r>
              <a:rPr lang="cs-CZ" sz="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pomoci.</a:t>
            </a:r>
            <a:endParaRPr lang="cs-CZ" sz="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60" y="1563194"/>
            <a:ext cx="1332148" cy="1009000"/>
          </a:xfrm>
          <a:prstGeom prst="rect">
            <a:avLst/>
          </a:prstGeom>
        </p:spPr>
      </p:pic>
      <p:pic>
        <p:nvPicPr>
          <p:cNvPr id="2050" name="Picture 2" descr="C:\Users\Pavlína\AppData\Local\Microsoft\Windows\Temporary Internet Files\Content.IE5\9CHPSM48\MC9004421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92" y="3523356"/>
            <a:ext cx="792088" cy="6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avlína\AppData\Local\Microsoft\Windows\Temporary Internet Files\Content.IE5\9CHPSM48\MC90043004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330" y="1275606"/>
            <a:ext cx="713581" cy="68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avlína\AppData\Local\Microsoft\Windows\Temporary Internet Files\Content.IE5\RZLDW0TX\MC90035899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9" y="4555941"/>
            <a:ext cx="773452" cy="53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avlína\AppData\Local\Microsoft\Windows\Temporary Internet Files\Content.IE5\AF3C451D\MC90031978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363837"/>
            <a:ext cx="543615" cy="69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99.5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995936" y="640798"/>
            <a:ext cx="2232248" cy="2880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Kolik hodin denně spíte?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805831" y="1125059"/>
            <a:ext cx="5248200" cy="2923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Víte, co to znamená, když se o někom řekne, že je skřivan či sova?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053667" y="1613675"/>
            <a:ext cx="4752528" cy="2880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Kolik času denně strávíte aktivním pohybem nebo sportem?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413707" y="2066168"/>
            <a:ext cx="4032448" cy="2880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Co si představujete pod pojmem osobní hygiena?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446791" y="2495550"/>
            <a:ext cx="4250418" cy="2880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Víte, co znamená slovo kosmetika a kdo je kadeřník?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2015716" y="2922637"/>
            <a:ext cx="5112568" cy="2880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Víte, co je to stres? Zažíváte ho ve škole? Jak se mu dá vyhnout?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2509701" y="3329569"/>
            <a:ext cx="3888432" cy="2855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Kolik času strávíte denně u televize a počítače?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495424" y="3767011"/>
            <a:ext cx="7869014" cy="2855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Může se na veřejných místech kouřit? Co si myslíte o zákazech kouření v restauracích, ve vlacích apod.?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2627784" y="4208895"/>
            <a:ext cx="3888432" cy="2855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Zamyslete se, co všechno může alkohol zavinit.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900565" y="4658222"/>
            <a:ext cx="2230301" cy="2855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Víte, co je to epidemie?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3707904" y="4658222"/>
            <a:ext cx="3888432" cy="2855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Víte, co by měla správně obsahovat lékárnička?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avlína\AppData\Local\Microsoft\Windows\Temporary Internet Files\Content.IE5\U6UJD1FJ\MC9004419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71" y="1613675"/>
            <a:ext cx="991269" cy="137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vlína\AppData\Local\Microsoft\Windows\Temporary Internet Files\Content.IE5\RZLDW0TX\MC90044193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80805"/>
            <a:ext cx="844996" cy="155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99.6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46845" y="1131590"/>
            <a:ext cx="4297163" cy="20882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Zajímavé údaje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Dospělý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člověk by měl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denně spát kolem 8 hodin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děti 10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až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 hodin.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Jednostranná výživa je riziková a může být příčinou řady nemocí –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obezita (otylost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člověk má v těle nadměrné množství tuku.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Původ potravin nemusíme posuzovat jenom z hlediska ekologické jistoty, ale i z hlediska porušování lidských práv. Výrobky s označením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FAIR TRADE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podporují výrobce z rozvojových zemí. U takto označených výrobků máme jistotu, že se na jejich výrobě nepodílely nezletilé děti a že jejich výrobci dostanou spravedlivou odměnu.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Když je člověk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dehydratovaný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znamená to, že v organismu není dostatek vody. Příznaky dehydratace jsou žízeň, bolest hlavy, únava, snížení pozornosti a schopnosti dobře pracovat.</a:t>
            </a: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4932040" y="764704"/>
            <a:ext cx="3659360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Zajímavé údaje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Prevencí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rozumíme všechna opatření, pomocí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kterých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předcházíme nemocem, úrazům a dalším nepříjemným událostem. Prevencí je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očkování, dezinfekce, používání přilby při jízdě na kole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apod.</a:t>
            </a: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294237" y="2499742"/>
            <a:ext cx="4081139" cy="22322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Zajímavé údaje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Mezi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drogy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řadíme například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heroin, kokain, marihuanu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nikotin, alkohol.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Česká republika se řadí mezi země s nadprůměrným počtem kuřáků.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Počet zemřelých na následky kouření se každoročně zvyšuje. Kuřák přichází v průměru až o 10 let svého života.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České republice je povoleno prodávat cigarety stejně jako alkoholické nápoje pouze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lidem starším 18ti let.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Spotřeba alkoholu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České republice je velmi vysoká. Pohybuje se kolem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litrů na jednoho obyvatele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(včetně dětí)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 rok.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Mezi závislosti patří i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gamblerství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což je závislost na hracích automatech. Říká se mu také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chorobné hráčství.</a:t>
            </a: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91830"/>
            <a:ext cx="2304256" cy="1753927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7814"/>
            <a:ext cx="936104" cy="77155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4"/>
          <a:stretch/>
        </p:blipFill>
        <p:spPr>
          <a:xfrm>
            <a:off x="7161496" y="1851670"/>
            <a:ext cx="1743510" cy="1008112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540" y="3615866"/>
            <a:ext cx="864096" cy="13316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99.7 CLIL</a:t>
            </a:r>
            <a:endParaRPr lang="en-US" sz="25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smtClean="0"/>
          </a:p>
          <a:p>
            <a:endParaRPr lang="en-US" sz="120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652112" y="4720218"/>
            <a:ext cx="6016232" cy="3652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zdraví, ovoce, zelenina, pitný režim, hygiena, cigarety, alkohol, nemoc, úraz</a:t>
            </a:r>
            <a:endParaRPr lang="en-US" sz="140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67608" y="2465821"/>
            <a:ext cx="689245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fruit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031940" y="2465821"/>
            <a:ext cx="1080120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vegetables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46863" y="2482862"/>
            <a:ext cx="792088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drink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703343" y="2535736"/>
            <a:ext cx="864096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hygiene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89188" y="4095860"/>
            <a:ext cx="1080120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cigarettes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838661" y="4098727"/>
            <a:ext cx="1028699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alcohol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908528" y="4213162"/>
            <a:ext cx="757757" cy="318007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illness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7025792" y="4213162"/>
            <a:ext cx="792088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injury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avlína\AppData\Local\Microsoft\Windows\Temporary Internet Files\Content.IE5\RZLDW0TX\MP90040056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469" y="1341775"/>
            <a:ext cx="1357858" cy="103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avlína\AppData\Local\Microsoft\Windows\Temporary Internet Files\Content.IE5\9CHPSM48\MC9004418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42" y="1341774"/>
            <a:ext cx="1357858" cy="103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Pavlína\AppData\Local\Microsoft\Windows\Temporary Internet Files\Content.IE5\U6UJD1FJ\MC90021279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082" y="3110981"/>
            <a:ext cx="1357858" cy="10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Pavlína\AppData\Local\Microsoft\Windows\Temporary Internet Files\Content.IE5\U6UJD1FJ\MC90029584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285" y="1338079"/>
            <a:ext cx="1357858" cy="103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Pavlína\AppData\Local\Microsoft\Windows\Temporary Internet Files\Content.IE5\AF3C451D\MC900424018[1].w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463" y="1341775"/>
            <a:ext cx="1357858" cy="10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délník 25"/>
          <p:cNvSpPr/>
          <p:nvPr/>
        </p:nvSpPr>
        <p:spPr>
          <a:xfrm>
            <a:off x="655788" y="2479385"/>
            <a:ext cx="881977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health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8" y="1341775"/>
            <a:ext cx="1357858" cy="1037293"/>
          </a:xfrm>
          <a:prstGeom prst="rect">
            <a:avLst/>
          </a:prstGeom>
        </p:spPr>
      </p:pic>
      <p:pic>
        <p:nvPicPr>
          <p:cNvPr id="2060" name="Picture 12" descr="C:\Users\Pavlína\AppData\Local\Microsoft\Windows\Temporary Internet Files\Content.IE5\U6UJD1FJ\MC900360982[2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920" y="3110981"/>
            <a:ext cx="1357858" cy="104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Pavlína\AppData\Local\Microsoft\Windows\Temporary Internet Files\Content.IE5\RZLDW0TX\MC900295788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95" y="3110981"/>
            <a:ext cx="1357858" cy="104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Pavlína\AppData\Local\Microsoft\Windows\Temporary Internet Files\Content.IE5\9CHPSM48\MC900149992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19" y="3110980"/>
            <a:ext cx="1357859" cy="10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99.8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694819"/>
              </p:ext>
            </p:extLst>
          </p:nvPr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Měli bychom denně spát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alespoň 5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hodin.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zhruba 10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hodin.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alespoň 8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hodin.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zhruba 2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hodiny.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Během dne se snažím co nejvíce času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strávit …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televize.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počítače.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pohybem.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uklízením.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Měl bych jíst hlavně …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sladkosti a </a:t>
                      </a:r>
                      <a:r>
                        <a:rPr lang="cs-CZ" sz="16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chipsy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uzeniny.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ovoce a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zeleninu.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léky.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Denně bychom měli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vypít …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zhruba 2 litry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tekutin.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hodně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kávy.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celou láhev sladké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limonády.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litr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mléka.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99.9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71599" y="1092669"/>
            <a:ext cx="6569427" cy="39472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endParaRPr lang="cs-CZ" sz="105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Člověk </a:t>
            </a:r>
            <a:r>
              <a:rPr lang="cs-CZ" sz="1050" dirty="0">
                <a:latin typeface="Times New Roman" pitchFamily="18" charset="0"/>
                <a:cs typeface="Times New Roman" pitchFamily="18" charset="0"/>
              </a:rPr>
              <a:t>a jeho zdraví, </a:t>
            </a:r>
            <a:r>
              <a:rPr lang="cs-CZ" sz="1050" dirty="0" err="1">
                <a:latin typeface="Times New Roman" pitchFamily="18" charset="0"/>
                <a:cs typeface="Times New Roman" pitchFamily="18" charset="0"/>
              </a:rPr>
              <a:t>M.Jančová</a:t>
            </a:r>
            <a:r>
              <a:rPr lang="cs-CZ" sz="1050" dirty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cs-CZ" sz="1050" dirty="0" err="1">
                <a:latin typeface="Times New Roman" pitchFamily="18" charset="0"/>
                <a:cs typeface="Times New Roman" pitchFamily="18" charset="0"/>
              </a:rPr>
              <a:t>Grigárková</a:t>
            </a:r>
            <a:r>
              <a:rPr lang="cs-CZ" sz="1050" dirty="0">
                <a:latin typeface="Times New Roman" pitchFamily="18" charset="0"/>
                <a:cs typeface="Times New Roman" pitchFamily="18" charset="0"/>
              </a:rPr>
              <a:t> – učebnice pro 4. a 5. ročník ZŠ, 2008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dirty="0">
                <a:latin typeface="Times New Roman" pitchFamily="18" charset="0"/>
                <a:cs typeface="Times New Roman" pitchFamily="18" charset="0"/>
              </a:rPr>
              <a:t>Já a můj svět, V. Štiková – prvouka pro 3. ročník, nakladatelství Nová škola, 2008</a:t>
            </a:r>
          </a:p>
          <a:p>
            <a:pPr marL="171450" indent="-171450">
              <a:buFont typeface="Wingdings" pitchFamily="2" charset="2"/>
              <a:buChar char="v"/>
            </a:pPr>
            <a:endParaRPr lang="cs-CZ" sz="105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endParaRPr lang="cs-CZ" sz="105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u="sng" dirty="0">
                <a:latin typeface="Times New Roman" pitchFamily="18" charset="0"/>
                <a:cs typeface="Times New Roman" pitchFamily="18" charset="0"/>
                <a:hlinkClick r:id="rId2"/>
              </a:rPr>
              <a:t>http://www.detska-razitka.cz/data/USR_001_DETSKA_RAZITKA/85109_DESSINS.jpg</a:t>
            </a:r>
            <a:endParaRPr lang="cs-CZ" sz="105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u="sng" dirty="0">
                <a:latin typeface="Times New Roman" pitchFamily="18" charset="0"/>
                <a:cs typeface="Times New Roman" pitchFamily="18" charset="0"/>
                <a:hlinkClick r:id="rId3"/>
              </a:rPr>
              <a:t>http://files.viva-zdravavyziva.webnode.cz/200000000-0438505321/zdrava-vyziva3.jpg</a:t>
            </a:r>
            <a:endParaRPr lang="cs-CZ" sz="105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u="sng" dirty="0">
                <a:latin typeface="Times New Roman" pitchFamily="18" charset="0"/>
                <a:cs typeface="Times New Roman" pitchFamily="18" charset="0"/>
                <a:hlinkClick r:id="rId4"/>
              </a:rPr>
              <a:t>http://behame.cz/wp-content/uploads/2008/05/voda-balena.jpg</a:t>
            </a:r>
            <a:endParaRPr lang="cs-CZ" sz="105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u="sng" dirty="0">
                <a:latin typeface="Times New Roman" pitchFamily="18" charset="0"/>
                <a:cs typeface="Times New Roman" pitchFamily="18" charset="0"/>
                <a:hlinkClick r:id="rId5"/>
              </a:rPr>
              <a:t>http://nd05.jxs.cz/144/269/c9211b4bf7_82372376_o2.jpg</a:t>
            </a:r>
            <a:endParaRPr lang="cs-CZ" sz="105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u="sng" dirty="0">
                <a:latin typeface="Times New Roman" pitchFamily="18" charset="0"/>
                <a:cs typeface="Times New Roman" pitchFamily="18" charset="0"/>
                <a:hlinkClick r:id="rId6"/>
              </a:rPr>
              <a:t>http://hygiena.zdrave.cz/ir/images/zdrave_ArticleModule-Articles/1117-image-Dusevni_hygiena--ifresize-200x.jpg</a:t>
            </a:r>
            <a:endParaRPr lang="cs-CZ" sz="105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u="sng" dirty="0">
                <a:latin typeface="Times New Roman" pitchFamily="18" charset="0"/>
                <a:cs typeface="Times New Roman" pitchFamily="18" charset="0"/>
                <a:hlinkClick r:id="rId7"/>
              </a:rPr>
              <a:t>http://www.facelike.cz/data/img/94-a.jpg</a:t>
            </a:r>
            <a:endParaRPr lang="cs-CZ" sz="105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u="sng" dirty="0">
                <a:latin typeface="Times New Roman" pitchFamily="18" charset="0"/>
                <a:cs typeface="Times New Roman" pitchFamily="18" charset="0"/>
                <a:hlinkClick r:id="rId8"/>
              </a:rPr>
              <a:t>http://www.tavlisa.name/pozadi/foto-alkohol.jpg</a:t>
            </a:r>
            <a:endParaRPr lang="cs-CZ" sz="105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u="sng" dirty="0">
                <a:latin typeface="Times New Roman" pitchFamily="18" charset="0"/>
                <a:cs typeface="Times New Roman" pitchFamily="18" charset="0"/>
                <a:hlinkClick r:id="rId9"/>
              </a:rPr>
              <a:t>http://i.lidovky.cz/11/042/lngal/GLU3a9146_dite.jpg</a:t>
            </a:r>
            <a:endParaRPr lang="cs-CZ" sz="105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u="sng" dirty="0">
                <a:latin typeface="Times New Roman" pitchFamily="18" charset="0"/>
                <a:cs typeface="Times New Roman" pitchFamily="18" charset="0"/>
                <a:hlinkClick r:id="rId10"/>
              </a:rPr>
              <a:t>http://farm6.static.flickr.com/5248/5365539797_9072013435.jpg</a:t>
            </a:r>
            <a:endParaRPr lang="cs-CZ" sz="105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u="sng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05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www.metropol.cz/public/content-images/cz/article/11293_w.jpg</a:t>
            </a:r>
            <a:endParaRPr lang="cs-CZ" sz="105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u="sng" dirty="0">
                <a:latin typeface="Times New Roman" pitchFamily="18" charset="0"/>
                <a:cs typeface="Times New Roman" pitchFamily="18" charset="0"/>
                <a:hlinkClick r:id="rId12"/>
              </a:rPr>
              <a:t>http://www.obesity-news.cz/pics/nase-zdravi-je-otazkou-zivotniho-stylu.jpg</a:t>
            </a:r>
            <a:endParaRPr lang="cs-CZ" sz="105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u="sng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05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www.abecedazdravi.cz/pictures/zpravodajstvi/2005-10-10_piramida_zdrav_3TZLF17CL5.jpg</a:t>
            </a:r>
            <a:endParaRPr lang="cs-CZ" sz="105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u="sng" dirty="0">
                <a:latin typeface="Times New Roman" pitchFamily="18" charset="0"/>
                <a:cs typeface="Times New Roman" pitchFamily="18" charset="0"/>
                <a:hlinkClick r:id="rId14"/>
              </a:rPr>
              <a:t>http://files.spravnavyziva.cz/200000034-a144ca23e7/iStock_000008879655XSmall.jpg</a:t>
            </a:r>
            <a:endParaRPr lang="cs-CZ" sz="105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u="sng" dirty="0">
                <a:latin typeface="Times New Roman" pitchFamily="18" charset="0"/>
                <a:cs typeface="Times New Roman" pitchFamily="18" charset="0"/>
                <a:hlinkClick r:id="rId15"/>
              </a:rPr>
              <a:t>http://files.chudni.meu.zoznam.sk/200000014-38fba3a636/detska_obezita.jpg</a:t>
            </a:r>
            <a:endParaRPr lang="cs-CZ" sz="105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u="sng" dirty="0">
                <a:latin typeface="Times New Roman" pitchFamily="18" charset="0"/>
                <a:cs typeface="Times New Roman" pitchFamily="18" charset="0"/>
                <a:hlinkClick r:id="rId16"/>
              </a:rPr>
              <a:t>http://blog.lunchtime.cz/wp-content/fairtrade_logo.png</a:t>
            </a:r>
            <a:endParaRPr lang="cs-CZ" sz="105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u="sng" dirty="0">
                <a:latin typeface="Times New Roman" pitchFamily="18" charset="0"/>
                <a:cs typeface="Times New Roman" pitchFamily="18" charset="0"/>
                <a:hlinkClick r:id="rId17"/>
              </a:rPr>
              <a:t>http://nd01.jxs.cz/413/661/0f44fbb6f7_39586888_o2.jpg</a:t>
            </a:r>
            <a:endParaRPr lang="cs-CZ" sz="105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050" u="sng" dirty="0">
                <a:latin typeface="Times New Roman" pitchFamily="18" charset="0"/>
                <a:cs typeface="Times New Roman" pitchFamily="18" charset="0"/>
                <a:hlinkClick r:id="rId18"/>
              </a:rPr>
              <a:t>http://</a:t>
            </a:r>
            <a:r>
              <a:rPr lang="cs-CZ" sz="1050" u="sng" dirty="0" smtClean="0">
                <a:latin typeface="Times New Roman" pitchFamily="18" charset="0"/>
                <a:cs typeface="Times New Roman" pitchFamily="18" charset="0"/>
                <a:hlinkClick r:id="rId18"/>
              </a:rPr>
              <a:t>drogy-info.inup.cz/files/7tq9tac3t57n.jpg</a:t>
            </a:r>
            <a:endParaRPr lang="cs-CZ" sz="10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1745</Words>
  <Application>Microsoft Office PowerPoint</Application>
  <PresentationFormat>Předvádění na obrazovce (16:9)</PresentationFormat>
  <Paragraphs>197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99.1 Zdraví</vt:lpstr>
      <vt:lpstr>99.2 Co už víš? </vt:lpstr>
      <vt:lpstr>99.3 Jaké si řekneme nové termíny a názvy?</vt:lpstr>
      <vt:lpstr>99.4 Co si řekneme nového?</vt:lpstr>
      <vt:lpstr>99.5 Procvičení a příklady</vt:lpstr>
      <vt:lpstr>99.6 Něco navíc pro šikovné</vt:lpstr>
      <vt:lpstr>99.7 CLIL</vt:lpstr>
      <vt:lpstr>99.8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Zuzka</cp:lastModifiedBy>
  <cp:revision>200</cp:revision>
  <dcterms:created xsi:type="dcterms:W3CDTF">2010-10-18T18:21:56Z</dcterms:created>
  <dcterms:modified xsi:type="dcterms:W3CDTF">2012-09-10T15:08:36Z</dcterms:modified>
</cp:coreProperties>
</file>