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86" d="100"/>
          <a:sy n="86" d="100"/>
        </p:scale>
        <p:origin x="-8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KO-jaINWA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ohdae-soo.com/film1/index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hyperlink" Target="http://www.youtube.com/watch?v=beab8MaJr9k" TargetMode="Externa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.idnes.cz/06/112/gal/JUP170520_42_15351855.jpg" TargetMode="External"/><Relationship Id="rId13" Type="http://schemas.openxmlformats.org/officeDocument/2006/relationships/hyperlink" Target="http://media.novinky.cz/078/130789-original-k9abh.jpg" TargetMode="External"/><Relationship Id="rId3" Type="http://schemas.openxmlformats.org/officeDocument/2006/relationships/hyperlink" Target="http://www.predporodnapriprava.sk/img/content/14/1az9mesiac_a.jpg" TargetMode="External"/><Relationship Id="rId7" Type="http://schemas.openxmlformats.org/officeDocument/2006/relationships/hyperlink" Target="http://www.astrolife.cz/wp-content/uploads/2011/12/tehotenstvi.jpg" TargetMode="External"/><Relationship Id="rId12" Type="http://schemas.openxmlformats.org/officeDocument/2006/relationships/hyperlink" Target="http://www.reprogenesis.cz/wp-content/uploads/2012/04/darovane-spermie.jpg" TargetMode="External"/><Relationship Id="rId2" Type="http://schemas.openxmlformats.org/officeDocument/2006/relationships/hyperlink" Target="http://vyuka.zsjarose.cz/data/swic/lessons/8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byweb.cz/Upload/fotobanka/w633363420019357063.jpg" TargetMode="External"/><Relationship Id="rId11" Type="http://schemas.openxmlformats.org/officeDocument/2006/relationships/hyperlink" Target="http://scienceblogs.com/denialism/wp-content/blogs.dir/428/files/2012/04/i-ec01c2239e3d4a89de41331d214c2397-Female%20reproduction.jpg" TargetMode="External"/><Relationship Id="rId5" Type="http://schemas.openxmlformats.org/officeDocument/2006/relationships/hyperlink" Target="http://www.profilek.cz/obrazky-na-profil/muz-zena.jpg" TargetMode="External"/><Relationship Id="rId15" Type="http://schemas.openxmlformats.org/officeDocument/2006/relationships/hyperlink" Target="http://www.pohlaviditete.cz/wp-content/uploads/spermie.jpg" TargetMode="External"/><Relationship Id="rId10" Type="http://schemas.openxmlformats.org/officeDocument/2006/relationships/hyperlink" Target="http://www.ibrno.cz/images/stories/clanky/2012/01/novorozenec.jpg" TargetMode="External"/><Relationship Id="rId4" Type="http://schemas.openxmlformats.org/officeDocument/2006/relationships/hyperlink" Target="http://www.zdravizcinskychreceptu.cz/clanky/img/15_pred_0.jpg" TargetMode="External"/><Relationship Id="rId9" Type="http://schemas.openxmlformats.org/officeDocument/2006/relationships/hyperlink" Target="http://www.vychytane.sk/filesystem/image/201002/3760-0-tehotenstvo.jpg" TargetMode="External"/><Relationship Id="rId14" Type="http://schemas.openxmlformats.org/officeDocument/2006/relationships/hyperlink" Target="http://ipravda.sk/res/2011/08/02/thumbs/17786-vaginalna-mykoza-pohlavne-organy-zenske-pohlavie-clano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98.1 Rozmnožovací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302">
            <a:off x="6253362" y="1065596"/>
            <a:ext cx="1769765" cy="195750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10803"/>
          <a:stretch/>
        </p:blipFill>
        <p:spPr>
          <a:xfrm rot="19991715">
            <a:off x="668925" y="1883193"/>
            <a:ext cx="1800200" cy="19728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>
          <a:xfrm>
            <a:off x="2051720" y="1294346"/>
            <a:ext cx="607679" cy="750002"/>
          </a:xfrm>
          <a:prstGeom prst="rect">
            <a:avLst/>
          </a:prstGeom>
        </p:spPr>
      </p:pic>
      <p:pic>
        <p:nvPicPr>
          <p:cNvPr id="1026" name="Picture 2" descr="C:\Users\Pavlína\AppData\Local\Microsoft\Windows\Temporary Internet Files\Content.IE5\RZLDW0TX\MP90044248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7455"/>
            <a:ext cx="607679" cy="7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lína\AppData\Local\Microsoft\Windows\Temporary Internet Files\Content.IE5\RZLDW0TX\MP90040914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7574"/>
            <a:ext cx="2592288" cy="207988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lína\AppData\Local\Microsoft\Windows\Temporary Internet Files\Content.IE5\U6UJD1FJ\MP90030936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33" y="3003798"/>
            <a:ext cx="3410952" cy="15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98.10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26795"/>
              </p:ext>
            </p:extLst>
          </p:nvPr>
        </p:nvGraphicFramePr>
        <p:xfrm>
          <a:off x="1043608" y="1275606"/>
          <a:ext cx="7272808" cy="37057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Pohlavní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(rozmnožovací)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soustava, pohlavní orgány muže, spermie, pohlavní orgány ženy, vajíčko, těhotenství,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porod.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popisující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rozmnožovací soustavu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lidského těla. Příklady a procvičování.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1183" y="1132461"/>
            <a:ext cx="4464496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Rozmnožování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k základním znakům živých organismů.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Lidé se rozmnožují jako jiní savci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Muž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varlata s mužskými pohlavními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buňkami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spermiemi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vaječníky s ženskými pohlavními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buňkami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vajíčky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těle matky dojde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oplodnění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vajíčka spermií otce - v těle vznikne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zárodek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devět měsíců se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vyvíjí nový jedinec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Dítě se narodí ze vztahu muže a ženy. Po narození je plně odkázáno na pomoc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dospělých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maminky a tatínka. Ti tvoří společně se svým dítětem nebo více dětmi – rodinu. 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Rodina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základem lidské společnosti.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932040" y="4731990"/>
            <a:ext cx="336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http://www.youtube.com/watch?v=tKO-jaINWAc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0" t="62538" r="22930" b="15370"/>
          <a:stretch/>
        </p:blipFill>
        <p:spPr>
          <a:xfrm>
            <a:off x="7092280" y="1419622"/>
            <a:ext cx="1637903" cy="30219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61781" r="47957" b="15741"/>
          <a:stretch/>
        </p:blipFill>
        <p:spPr>
          <a:xfrm>
            <a:off x="5220096" y="1419622"/>
            <a:ext cx="1637903" cy="30219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2486" r="60533" b="63329"/>
          <a:stretch/>
        </p:blipFill>
        <p:spPr>
          <a:xfrm>
            <a:off x="759235" y="3219450"/>
            <a:ext cx="3528392" cy="178953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98.3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1059582"/>
            <a:ext cx="3888432" cy="237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rozmnožování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slouží pohlavní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orgány.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 soustava muže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pohlavní orgány-varlata,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spermie (pohlavní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buňky), chámovod,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penis.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 soustava ženy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pohlavní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orgány-vaječníky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vajíčko, vejcovody, děloha,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pochva.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Spermie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 buňka, tvoří se ve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varlatech.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Vajíčka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uložena ve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vaječníku.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Menstruace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neoplozené vajíčko zaniká a prochází pochvou ven a spolu s ním i malá část prokrvené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dělohy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dívka krvácí z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pochvy.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Těhotenství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splynutí spermie 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vajíčka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oplození-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zárodek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nový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jedinec.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4751571"/>
            <a:ext cx="2569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www.ohdae-soo.com/film1/index.html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153269" y="4482693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http://www.youtube.com/watch?v=beab8MaJr9k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16" y="1635646"/>
            <a:ext cx="1674272" cy="194421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66" y="627534"/>
            <a:ext cx="1692610" cy="16156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96" y="2393466"/>
            <a:ext cx="993043" cy="85688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83" y="2859782"/>
            <a:ext cx="1329097" cy="208271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66" y="3687977"/>
            <a:ext cx="1872458" cy="133204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7854"/>
            <a:ext cx="2088232" cy="97483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79512" y="987574"/>
            <a:ext cx="5184576" cy="3888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 soustava muže -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VARLATA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uložena v šourku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- tvoří se zde miliony pohlavních buněk –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SPERMIE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chámovodem (dlouhá trubice) se dostávají do močové trubice a z těla ven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tvoří se od 13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roku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(od puberty) až do stáří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- chlapecké tělo rychle roste a mění se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v dospělého muže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- chlapci mutují, začínají růst vousy, ochlupení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 soustava  ženy -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VAJEČNÍKY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uložené hluboko v pánvi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narození jsou ve vaječnících vajíčka, 400- 450 nezralých vajíček dozrává v pubertě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- každý měsíc dozraje jedno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vajíčko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odchází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vejcovodem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dělohy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dojde-li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zde k oplození spermií (splynutí vajíčka a spermie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usadí se v děloze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a zde se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vyvíjí nový jedinec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nedojde-li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 oplození, vajíčko zaniká a prochází pochvou ven z těla a spolu s ním     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i malá část prokrvené dělohy - dívka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krvácí z pochvy - menstruace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Vývoj jedince -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splynutím spermie s vajíčkem (oplození) vzniká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zárodek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 děloze ženy se začíná vyvíjet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nový jedinec -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žena je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těhotná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árodek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embryo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je ve třech týdnech jako zrnko rýže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onec 2. měsíce - má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podobu člověka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lod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od 3. měsíce - roste a živiny, kyslík, minerální látky a vodu si odebírá z placenty (ta plní i funkci plic, trávicího ústrojí a ledvin) vše prostřednictvím pupeční šňůry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měsíc - pohyb v plodové vodě, „cucá si palec“, kope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ěhotenství  končí po 270 dnech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porodem</a:t>
            </a:r>
          </a:p>
          <a:p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29" flipV="1">
            <a:off x="7976894" y="752794"/>
            <a:ext cx="763046" cy="12042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35846"/>
            <a:ext cx="1584176" cy="156363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1065852" y="1563638"/>
            <a:ext cx="1621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813824" y="1663276"/>
            <a:ext cx="252028" cy="118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483768" y="183103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59800" r="50000" b="11923"/>
          <a:stretch/>
        </p:blipFill>
        <p:spPr>
          <a:xfrm rot="10800000">
            <a:off x="6948264" y="2283718"/>
            <a:ext cx="2092672" cy="175550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15185" r="51587" b="53215"/>
          <a:stretch/>
        </p:blipFill>
        <p:spPr>
          <a:xfrm rot="10800000">
            <a:off x="5431656" y="627534"/>
            <a:ext cx="2092671" cy="175550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89037" y="2590800"/>
            <a:ext cx="367241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Co je na vašem těle připomínkou toho, že jste byli připoutáni pupeční šňůrou k matce?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7110" y="3579862"/>
            <a:ext cx="23762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Které nápadné rozdíly jsou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ve vzhledu muže a ženy?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11960" y="915566"/>
            <a:ext cx="4420109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Přiřaď k obrázkům správné názvy pohlavních orgánů.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68144" y="3212489"/>
            <a:ext cx="864095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varlata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6768" y="2878832"/>
            <a:ext cx="94241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vaječníky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37110" y="1203598"/>
            <a:ext cx="2376264" cy="9823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Jak se nazývá lékař,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kterého by dívka měla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navštívit, pokud má při 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menstruaci nějaké obtíže?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1" t="9074" r="38214" b="57528"/>
          <a:stretch/>
        </p:blipFill>
        <p:spPr>
          <a:xfrm rot="10800000">
            <a:off x="7524328" y="1558282"/>
            <a:ext cx="1451749" cy="316835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5" t="10185" r="8638" b="56917"/>
          <a:stretch/>
        </p:blipFill>
        <p:spPr>
          <a:xfrm rot="10800000">
            <a:off x="4355976" y="1558281"/>
            <a:ext cx="1451748" cy="316835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18034" y="1183457"/>
            <a:ext cx="4320480" cy="26124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Spermie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mají schopnost pohybu díky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bičíku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vejčitou hlavičku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obsahující genetický materiál (DNA).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(genetický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materiál)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pro lidské tělo návodem na vývoj a průběh životních procesů, jsou uloženy ve formě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(deoxyribonukleové kyseliny).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Dědičnost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předávání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genů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 rodičů na potomky.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Komplexní genetický materiál lidského těla obsahuje kolem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genů.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tvoří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různě dlouhých útvarů, které jsou velmi pevně svinuté a jsou základem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chromozomů.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Kdyby se DNA ze všech 46 chromozomů jediné buňky spojily dohromady, byly by dlouhé téměř 2 metry.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90" y="3886499"/>
            <a:ext cx="1512168" cy="9485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52" y="1129952"/>
            <a:ext cx="3312368" cy="309798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1" t="3778" r="13367" b="75371"/>
          <a:stretch/>
        </p:blipFill>
        <p:spPr>
          <a:xfrm rot="10800000">
            <a:off x="4049636" y="2859781"/>
            <a:ext cx="1746500" cy="194421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53400" r="77773" b="25509"/>
          <a:stretch/>
        </p:blipFill>
        <p:spPr>
          <a:xfrm rot="10800000">
            <a:off x="4427984" y="641031"/>
            <a:ext cx="1368152" cy="149866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11710"/>
            <a:ext cx="1718445" cy="135814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37114" y="1111621"/>
            <a:ext cx="862867" cy="1718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38" y="1420236"/>
            <a:ext cx="1718444" cy="86286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49" y="2499742"/>
            <a:ext cx="1911102" cy="242396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91" y="2211710"/>
            <a:ext cx="1718445" cy="1358144"/>
          </a:xfrm>
          <a:prstGeom prst="rect">
            <a:avLst/>
          </a:prstGeom>
        </p:spPr>
      </p:pic>
      <p:pic>
        <p:nvPicPr>
          <p:cNvPr id="10" name="Picture 2" descr="C:\Users\Pavlína\AppData\Local\Microsoft\Windows\Temporary Internet Files\Content.IE5\RZLDW0TX\MP90044248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50" y="627534"/>
            <a:ext cx="1911101" cy="122413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953404" y="4603948"/>
            <a:ext cx="5237190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ozmnožování, spermie, vajíčko, těhotenství, ultrazvuk, novorozenec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17473" y="2499742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sperm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14414" y="1887240"/>
            <a:ext cx="1515172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reproduction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272084" y="3651870"/>
            <a:ext cx="701652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ovum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36565" y="4170557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865142" y="3651870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ultrasound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501135" y="2376949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newborn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89647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rozmnožování slouží: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svaly a šlachy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ruce a nohy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mozek a nervy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pohlavní orgány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Menstruace je: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krvácení z nosu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krvácení z pupku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krvácení z pochvy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krvácení z  kůže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Nový jedinec vzniká: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vyměšováním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splynutím spermie a vajíčka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opylováním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trávicí soustavou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Pohlavní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buňkou mužů jsou: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spermie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varlata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  močová trubice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penis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2954" y="1092668"/>
            <a:ext cx="7778091" cy="3924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, nakladatelství Fragment, 2005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1000 zajímavostí, Lidské tělo – John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, nakladatelství Fragment, 2001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http://vyuka.zsjarose.cz/data/swic/lessons/856.jpg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www.predporodnapriprava.sk/img/content/14/1az9mesiac_a.jpg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http://www.zdravizcinskychreceptu.cz/clanky/img/15_pred_0.jpg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http://www.profilek.cz/obrazky-na-profil/muz-zena.jpg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http://www.babyweb.cz/Upload/fotobanka/w633363420019357063.jpg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www.astrolife.cz/wp-content/uploads/2011/12/tehotenstvi.jpg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8"/>
              </a:rPr>
              <a:t>http://i.idnes.cz/06/112/gal/JUP170520_42_15351855.jpg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http://www.vychytane.sk/filesystem/image/201002/3760-0-tehotenstvo.jpg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http://www.ibrno.cz/images/stories/clanky/2012/01/novorozenec.jpg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http://www.profilek.cz/obrazky-na-profil/muz-zena.jpg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http://scienceblogs.com/denialism/wp-content/blogs.dir/428/files/2012/04/i-ec01c2239e3d4a89de41331d214c2397-Female%20reproduction.jpg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www.reprogenesis.cz/wp-content/uploads/2012/04/darovane-spermie.jpg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http://media.novinky.cz/078/130789-original-k9abh.jpg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ipravda.sk/res/2011/08/02/thumbs/17786-vaginalna-mykoza-pohlavne-organy-zenske-pohlavie-clanok.jpg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http://www.profilek.cz/obrazky-na-profil/muz-zena.jpg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www.pohlaviditete.cz/wp-content/uploads/spermie.jpg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1280</Words>
  <Application>Microsoft Office PowerPoint</Application>
  <PresentationFormat>Předvádění na obrazovce (16:9)</PresentationFormat>
  <Paragraphs>165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98.1 Rozmnožovací soustava</vt:lpstr>
      <vt:lpstr>98.2 Co už víš? </vt:lpstr>
      <vt:lpstr>98.3 Jaké si řekneme nové termíny a názvy?</vt:lpstr>
      <vt:lpstr>98.4 Co si řekneme nového?</vt:lpstr>
      <vt:lpstr>98.5 Procvičení a příklady</vt:lpstr>
      <vt:lpstr>98.6 Něco navíc pro šikovné</vt:lpstr>
      <vt:lpstr>98.7 CLIL</vt:lpstr>
      <vt:lpstr>98.8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200</cp:revision>
  <dcterms:created xsi:type="dcterms:W3CDTF">2010-10-18T18:21:56Z</dcterms:created>
  <dcterms:modified xsi:type="dcterms:W3CDTF">2012-09-10T14:51:52Z</dcterms:modified>
</cp:coreProperties>
</file>