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33"/>
    <a:srgbClr val="33CC33"/>
    <a:srgbClr val="00FF00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10" y="-2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8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rorahealthcare.org/yourhealth/healthgate/images/3DSAA8553b_40018_1.jpg" TargetMode="External"/><Relationship Id="rId3" Type="http://schemas.openxmlformats.org/officeDocument/2006/relationships/hyperlink" Target="http://humanbody.phillipmartin.info/science_excretory_system.gif" TargetMode="External"/><Relationship Id="rId7" Type="http://schemas.openxmlformats.org/officeDocument/2006/relationships/hyperlink" Target="http://img.blesk.cz/img/1/gallery/177724_ledviny-mocovy-mechyr-moc.jpg" TargetMode="External"/><Relationship Id="rId12" Type="http://schemas.openxmlformats.org/officeDocument/2006/relationships/hyperlink" Target="http://a.ssrv.sk/images/i21265w460h276xyz1001.jpg" TargetMode="External"/><Relationship Id="rId2" Type="http://schemas.openxmlformats.org/officeDocument/2006/relationships/hyperlink" Target="http://anatomie-lidskeho-tela.kvalitne.cz/files/vyluc/ledviny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yuka.zsjarose.cz/data/swic/lessons/800.jpg" TargetMode="External"/><Relationship Id="rId11" Type="http://schemas.openxmlformats.org/officeDocument/2006/relationships/hyperlink" Target="http://www.stemcelltreatment.org/wp-content/uploads/2011/11/stem-cell-kidney-transplant.jpg" TargetMode="External"/><Relationship Id="rId5" Type="http://schemas.openxmlformats.org/officeDocument/2006/relationships/hyperlink" Target="http://science.lotsoflessons.com/humanbody/science_excretory_system_chart.gif" TargetMode="External"/><Relationship Id="rId10" Type="http://schemas.openxmlformats.org/officeDocument/2006/relationships/hyperlink" Target="http://82.114.195.35:90/Vyuka/Ka%C4%8D%C3%ADrkov%C3%A1%20Jarmila/Materi%C3%A1ly%20k%20v%C3%BDuce/3.ro%C4%8Dn%C3%ADk/08%20vylu%C4%8Dovac%C3%AD%20soustava/ledviny.jpg" TargetMode="External"/><Relationship Id="rId4" Type="http://schemas.openxmlformats.org/officeDocument/2006/relationships/hyperlink" Target="http://img.ehowcdn.com/article-new/ehow/images/a05/g3/69/excretory-system-work-digestive-system_-800x800.jpg" TargetMode="External"/><Relationship Id="rId9" Type="http://schemas.openxmlformats.org/officeDocument/2006/relationships/hyperlink" Target="http://www.fresenius.cz/_storage/ftb/Pro%20pacienty/Obr1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4744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97.1 Vylučovací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5872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3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91395"/>
            <a:ext cx="3600400" cy="3556662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4"/>
          <a:stretch/>
        </p:blipFill>
        <p:spPr>
          <a:xfrm>
            <a:off x="539552" y="1211982"/>
            <a:ext cx="1964879" cy="294850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8"/>
          <a:stretch/>
        </p:blipFill>
        <p:spPr>
          <a:xfrm>
            <a:off x="6660232" y="1211983"/>
            <a:ext cx="1987302" cy="294850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97.10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134586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Vylučovací soustava, ledviny, močový měchýř, moč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soustavu lidského těla. Příklady a procvičování.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97.2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8" y="1007457"/>
            <a:ext cx="4608512" cy="1132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Ledviny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odstraňují škodlivé látky a tekutiny z krve.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Pravidelně pijeme dostatečné množství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tekutin.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Voda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obsažena i v ovoci a zelenině.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Neměli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bychom pít hodně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slazených nápojů.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62" y="771550"/>
            <a:ext cx="3757315" cy="393990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66156" r="59238" b="15710"/>
          <a:stretch/>
        </p:blipFill>
        <p:spPr>
          <a:xfrm rot="10800000">
            <a:off x="1619672" y="2463151"/>
            <a:ext cx="2016224" cy="234084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97.3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67544" y="1131590"/>
            <a:ext cx="3888432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Vylučovací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soustava -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reguluje množství tekutin v těle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Ledviny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nejdůležitější orgán vylučovací soustavy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Vyměšování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proces, jímž se organismus zbavuje potravy, kterou nemůže strávit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85900"/>
            <a:ext cx="3794770" cy="3674740"/>
          </a:xfrm>
          <a:prstGeom prst="rect">
            <a:avLst/>
          </a:prstGeom>
          <a:ln w="15875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2774776"/>
            <a:ext cx="2232247" cy="2084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97.4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179512" y="987574"/>
            <a:ext cx="5328592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Vylučovací soustava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reguluje množství tekutin v těle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spolu s přebytečnou vodou vylučuje 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odpadní látky z těla v podobě moči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Nejdůležitější orgán            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LEDVINY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fungují jako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filtr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zbavuje krev odpadních látek 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ledvin odchází moč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močovody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močového měchýře       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jeho naplnění je moč pod tlakem svalů vytlačena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močovou trubicí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 z těla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párový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orgán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 tvaru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fazole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měří  asi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cm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váží kolem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g</a:t>
            </a:r>
          </a:p>
          <a:p>
            <a:pPr lvl="1"/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Vylučovací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soustavou prochází mnoho nebezpečných látek, proto jsou její orgány náchylnější k infekci. Mezi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častější nemoci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patří například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zánět močového měchýře nebo zánět ledvin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Tato onemocnění jsou velmi bolestivá.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Ledviny jsou pro život člověka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naprosto nezbytné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Když se zastaví jejich činnost, člověk v krátké době zemře na otravu nahromaděnými jedovatými látkami. Žít se ale dá i s jednou ledvinou.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 vážných onemocněních ledvin lékaři napojují člověka na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umělou ledvinu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Jeho krev je vedena do speciálního přístroje, kde se zbavuje odpadních látek, vyčištěná se vrací zpět do těla.</a:t>
            </a:r>
          </a:p>
          <a:p>
            <a:pPr lvl="1"/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46" y="863964"/>
            <a:ext cx="1450020" cy="102450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6" t="48278" r="22163" b="22592"/>
          <a:stretch/>
        </p:blipFill>
        <p:spPr>
          <a:xfrm rot="10800000">
            <a:off x="6516216" y="1995681"/>
            <a:ext cx="2520280" cy="302434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2026568" y="1888472"/>
            <a:ext cx="241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644008" y="224055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71550"/>
            <a:ext cx="1405508" cy="194421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97.5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t="63704" r="36132"/>
          <a:stretch/>
        </p:blipFill>
        <p:spPr>
          <a:xfrm>
            <a:off x="6199613" y="1426711"/>
            <a:ext cx="2016225" cy="323233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Zaoblený obdélník 5"/>
          <p:cNvSpPr/>
          <p:nvPr/>
        </p:nvSpPr>
        <p:spPr>
          <a:xfrm>
            <a:off x="6059269" y="707563"/>
            <a:ext cx="2340259" cy="5400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K obrázku přiřaď správné   názvy vylučovacího ústrojí.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79510" y="1246691"/>
            <a:ext cx="2808311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Tajenka prozradí název soustavy.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94"/>
          <a:stretch/>
        </p:blipFill>
        <p:spPr>
          <a:xfrm rot="10800000">
            <a:off x="3145536" y="1247621"/>
            <a:ext cx="2506584" cy="377239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Zaoblený obdélník 8"/>
          <p:cNvSpPr/>
          <p:nvPr/>
        </p:nvSpPr>
        <p:spPr>
          <a:xfrm>
            <a:off x="179511" y="1865489"/>
            <a:ext cx="2808311" cy="23762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 kostem jsou připoutány šlachami.</a:t>
            </a:r>
          </a:p>
          <a:p>
            <a:pPr marL="228600" indent="-228600">
              <a:buAutoNum type="arabicPeriod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dutině ústní jsou…</a:t>
            </a:r>
          </a:p>
          <a:p>
            <a:pPr marL="228600" indent="-228600">
              <a:buAutoNum type="arabicPeriod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Nejtvrdší vrstva zubu je…</a:t>
            </a:r>
          </a:p>
          <a:p>
            <a:pPr marL="228600" indent="-228600">
              <a:buAutoNum type="arabicPeriod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Smyslový orgán.</a:t>
            </a:r>
          </a:p>
          <a:p>
            <a:pPr marL="228600" indent="-228600">
              <a:buAutoNum type="arabicPeriod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Otvor, kterým prochází zbylé látky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z  těla.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Určuje tvar těla a umožňuje pohyb.</a:t>
            </a:r>
          </a:p>
          <a:p>
            <a:pPr marL="228600" indent="-228600">
              <a:buAutoNum type="arabicPeriod" startAt="7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Tekutina obsahující vodu s mnoha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rozpuštěnými látkami.</a:t>
            </a:r>
          </a:p>
          <a:p>
            <a:pPr marL="228600" indent="-228600">
              <a:buAutoNum type="arabicPeriod" startAt="8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éva, která vychází ze srdce.</a:t>
            </a:r>
          </a:p>
          <a:p>
            <a:pPr marL="228600" indent="-228600">
              <a:buAutoNum type="arabicPeriod" startAt="8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Nejdůležitější orgán krevního oběhu.</a:t>
            </a:r>
          </a:p>
          <a:p>
            <a:pPr marL="228600" indent="-228600">
              <a:buAutoNum type="arabicPeriod" startAt="8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Céva, ze které se krev nasává do srdce.</a:t>
            </a:r>
          </a:p>
          <a:p>
            <a:pPr marL="228600" indent="-228600">
              <a:buAutoNum type="arabicPeriod" startAt="8"/>
            </a:pPr>
            <a:endParaRPr lang="cs-CZ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304987" y="1818165"/>
            <a:ext cx="754141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edviny</a:t>
            </a:r>
          </a:p>
          <a:p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241276" y="2675841"/>
            <a:ext cx="906488" cy="36703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močovod</a:t>
            </a:r>
          </a:p>
          <a:p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267039" y="3856842"/>
            <a:ext cx="830035" cy="51839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očový měchýř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97.6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51520" y="1059582"/>
            <a:ext cx="4320480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Odpadní látky se z těla vylučují i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potními žlázami v kůži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Pokud člověk dostatečně pije,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vyloučí denně 1 až 1,5 litru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moči. Pokud je člověk dehydratovaný, je jeho moč velmi tmavá.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 správné fungování ledvin nutné dodržovat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pitný režim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nejíst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příliš slaná a kořeněná jídla.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Každá z ledvin obsahuje milion mikroskopických filtrů-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nefrony.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Tělo se zbavuje odpadních látek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třemi způsoby- respirací, defekací a močením.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respirace (dýchání)-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 těla odchází oxid uhličitý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defekace (vyprazdňování střev)-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tělo se zbavuje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nestrávených zbytků potravy a vody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močení-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moč je odpadní tekutina obsahující velké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množství močoviny a dalších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nežádoucích látek z krve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Ledviny vytvoří během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hodin průměrně 1 500 ml moče.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Hemodialýza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léčení za použití „umělé ledviny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3718"/>
            <a:ext cx="2088232" cy="25202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99542"/>
            <a:ext cx="2972214" cy="352839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97.7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25957"/>
            <a:ext cx="1531888" cy="161696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34090"/>
            <a:ext cx="1614686" cy="138645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3" t="48278" r="24134" b="22592"/>
          <a:stretch/>
        </p:blipFill>
        <p:spPr>
          <a:xfrm rot="10800000">
            <a:off x="6914508" y="843554"/>
            <a:ext cx="1905964" cy="282805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Zaoblený obdélník 8"/>
          <p:cNvSpPr/>
          <p:nvPr/>
        </p:nvSpPr>
        <p:spPr>
          <a:xfrm>
            <a:off x="1985019" y="4461057"/>
            <a:ext cx="5173962" cy="5000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moč, ledviny, močové cesty, močový měchýř, vylučovací soustava</a:t>
            </a: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00" y="871122"/>
            <a:ext cx="1614686" cy="138645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5" b="1"/>
          <a:stretch/>
        </p:blipFill>
        <p:spPr>
          <a:xfrm>
            <a:off x="2834572" y="2931790"/>
            <a:ext cx="1474068" cy="93610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203869" y="2272423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urine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38398" y="4170557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kidney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427984" y="2772787"/>
            <a:ext cx="163167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rinary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tract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920532" y="3939724"/>
            <a:ext cx="130214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bladder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001606" y="3708813"/>
            <a:ext cx="1818866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rinary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97.8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41074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Vylučovací soustavu tvoří: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srdce, žíly, tepny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ledviny, močový měchýř, močová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trubice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mozek, mícha, nervy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hmat, sluch, čich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Močovody do močového měchýře odchází z ledvin: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krev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voda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moč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stolice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Hlavním orgánem vylučovací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soustavy jsou: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nervy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svaly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uši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ledviny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Ledviny: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odstraňují škodlivé látky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odstraňují potřebné látky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vytváří okysličenou krev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slouží k dýchání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599" y="1092669"/>
            <a:ext cx="6054863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Otázky a odpovědi, Lidské tělo-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Steve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Parker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nakladatelství Fragment, 2005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1000 zajímavostí, Lidské tělo – John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Farndon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nakladatelství Fragment, 2001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Člověk a jeho zdraví,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M.Jančová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Grigárková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 – učebnice pro 4. a 5. ročník ZŠ,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Já a můj svět, V. Štiková – prvouka pro 3. ročník, nakladatelství Nová škola,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Od vesmíru k člověku,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D.Kvasničková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J.Froněk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M.Šolc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- přírodověda pro 5. ročník ZŠ, nakladatelství Fortuna, 1996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2"/>
              </a:rPr>
              <a:t>http://anatomie-lidskeho-tela.kvalitne.cz/files/vyluc/ledviny.png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3"/>
              </a:rPr>
              <a:t>http://humanbody.phillipmartin.info/science_excretory_system.gif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4"/>
              </a:rPr>
              <a:t>http://img.ehowcdn.com/article-new/ehow/images/a05/g3/69/excretory-system-work-digestive-system_-</a:t>
            </a:r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800x800.jpg</a:t>
            </a:r>
            <a:endParaRPr lang="cs-CZ" sz="9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science.lotsoflessons.com/humanbody/science_excretory_system_chart.gif</a:t>
            </a:r>
            <a:endParaRPr lang="cs-CZ" sz="9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6"/>
              </a:rPr>
              <a:t>http://vyuka.zsjarose.cz/data/swic/lessons/800.jpg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7"/>
              </a:rPr>
              <a:t>http://img.blesk.cz/img/1/gallery/177724_ledviny-mocovy-mechyr-moc.jpg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http://www.aurorahealthcare.org/yourhealth/healthgate/images/3DSAA8553b_40018_1.jpg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http://www.fresenius.cz/_</a:t>
            </a:r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storage/ftb/Pro%20pacienty/Obr11.jpg</a:t>
            </a:r>
            <a:endParaRPr lang="cs-CZ" sz="9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82.114.195.35:90/Vyuka/Ka%C4%8D%C3%ADrkov%C3%A1%20Jarmila/Materi%C3%A1ly%20k%20v%C3%BDuce</a:t>
            </a:r>
          </a:p>
          <a:p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/3.ro%C4%8Dn%C3%ADk/08%20vylu%C4%8Dovac%C3%AD%20soustava/ledviny.jpg</a:t>
            </a:r>
            <a:endParaRPr lang="cs-CZ" sz="9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http://www.stemcelltreatment.org/wp-content/uploads/2011/11/stem-cell-kidney-transplant.jpg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2"/>
              </a:rPr>
              <a:t>a.ssrv.sk/images/i21265w460h276xyz1001.jpg</a:t>
            </a:r>
            <a:endParaRPr lang="cs-CZ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900" dirty="0"/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1127</Words>
  <Application>Microsoft Office PowerPoint</Application>
  <PresentationFormat>Předvádění na obrazovce (16:9)</PresentationFormat>
  <Paragraphs>158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97.1 Vylučovací soustava</vt:lpstr>
      <vt:lpstr>97.2 Co už víš? </vt:lpstr>
      <vt:lpstr>97.3 Jaké si řekneme nové termíny a názvy?</vt:lpstr>
      <vt:lpstr>97.4 Co si řekneme nového?</vt:lpstr>
      <vt:lpstr>97.5 Procvičení a příklady</vt:lpstr>
      <vt:lpstr>97.6 Něco navíc pro šikovné</vt:lpstr>
      <vt:lpstr>97.7 CLIL</vt:lpstr>
      <vt:lpstr>97.8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190</cp:revision>
  <dcterms:created xsi:type="dcterms:W3CDTF">2010-10-18T18:21:56Z</dcterms:created>
  <dcterms:modified xsi:type="dcterms:W3CDTF">2012-09-05T13:37:25Z</dcterms:modified>
</cp:coreProperties>
</file>