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33"/>
    <a:srgbClr val="33CC33"/>
    <a:srgbClr val="00FF00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openxmlformats.org/officeDocument/2006/relationships/image" Target="../media/image7.wmf"/><Relationship Id="rId5" Type="http://schemas.openxmlformats.org/officeDocument/2006/relationships/image" Target="../media/image1.png"/><Relationship Id="rId10" Type="http://schemas.openxmlformats.org/officeDocument/2006/relationships/image" Target="../media/image6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7ih5RYDgHi0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h1y5_RXSEXY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2.jpg"/><Relationship Id="rId7" Type="http://schemas.openxmlformats.org/officeDocument/2006/relationships/hyperlink" Target="http://www.youtube.com/watch?v=XLAt4-Uqr7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0oNabrnXR68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6/6b/Surface_anatomy_of_the_heart.png/200px-Surface_anatomy_of_the_heart.png" TargetMode="External"/><Relationship Id="rId13" Type="http://schemas.openxmlformats.org/officeDocument/2006/relationships/hyperlink" Target="http://www.fhg.org/blog/wp-content/uploads/2011/06/Florida-Heart-Group-peripheral_artery_disease_p.jpg" TargetMode="External"/><Relationship Id="rId3" Type="http://schemas.openxmlformats.org/officeDocument/2006/relationships/hyperlink" Target="http://www.sciencephoto.com/image/78997/large/C0014595-Circulatory_system,_artwork-SPL.jpg" TargetMode="External"/><Relationship Id="rId7" Type="http://schemas.openxmlformats.org/officeDocument/2006/relationships/hyperlink" Target="http://www.lotusoverseas.com/product/Anatomical%20Models/81.jpg" TargetMode="External"/><Relationship Id="rId12" Type="http://schemas.openxmlformats.org/officeDocument/2006/relationships/hyperlink" Target="http://catalog.nucleusinc.com/imagescooked/4528W.jpg" TargetMode="External"/><Relationship Id="rId2" Type="http://schemas.openxmlformats.org/officeDocument/2006/relationships/hyperlink" Target="http://upload.wikimedia.org/wikipedia/commons/thumb/7/74/Grafik_blutkreislauf.jpg/200px-Grafik_blutkreislauf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seprozdravi.cz/images/krecova-zila.gif" TargetMode="External"/><Relationship Id="rId11" Type="http://schemas.openxmlformats.org/officeDocument/2006/relationships/hyperlink" Target="http://www.klinikazdravi.cz/repository/images/klinika/srdce.jpg" TargetMode="External"/><Relationship Id="rId5" Type="http://schemas.openxmlformats.org/officeDocument/2006/relationships/hyperlink" Target="http://www.healthyliving.com.cy/images/categories/Cardiovascular%20System.jpg" TargetMode="External"/><Relationship Id="rId15" Type="http://schemas.openxmlformats.org/officeDocument/2006/relationships/hyperlink" Target="http://www.profimedia.cz/fotografie/schema-zily-a-tepny-v-lidske-cevni/profimedia-0010469198.jpg" TargetMode="External"/><Relationship Id="rId10" Type="http://schemas.openxmlformats.org/officeDocument/2006/relationships/hyperlink" Target="http://www.ucenionline.com/aitom/upload/produkty/4.obehova-soustava/obeh_soustava.jpg" TargetMode="External"/><Relationship Id="rId4" Type="http://schemas.openxmlformats.org/officeDocument/2006/relationships/hyperlink" Target="http://science.discovery.com/top-ten/2009/science-mistakes/images/1-circulatory-system.jpg" TargetMode="External"/><Relationship Id="rId9" Type="http://schemas.openxmlformats.org/officeDocument/2006/relationships/hyperlink" Target="http://vyuka.zsjarose.cz/data/swic/lessons/663.jpg" TargetMode="External"/><Relationship Id="rId14" Type="http://schemas.openxmlformats.org/officeDocument/2006/relationships/hyperlink" Target="http://nd01.jxs.cz/302/432/6a9977ac37_43781216_o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4744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96.1 Oběhová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5872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3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83" y="1141556"/>
            <a:ext cx="2128317" cy="341716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168">
            <a:off x="6282680" y="2281955"/>
            <a:ext cx="1152128" cy="19770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>
          <a:xfrm>
            <a:off x="3467189" y="1229632"/>
            <a:ext cx="2160703" cy="136351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90" y="2593151"/>
            <a:ext cx="2160704" cy="195262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3"/>
            <a:ext cx="2123728" cy="3499141"/>
          </a:xfrm>
          <a:prstGeom prst="rect">
            <a:avLst/>
          </a:prstGeom>
        </p:spPr>
      </p:pic>
      <p:pic>
        <p:nvPicPr>
          <p:cNvPr id="1028" name="Picture 4" descr="C:\Users\Pavlína\AppData\Local\Microsoft\Windows\Temporary Internet Files\Content.IE5\U6UJD1FJ\MC90038919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06231"/>
            <a:ext cx="519379" cy="8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vlína\AppData\Local\Microsoft\Windows\Temporary Internet Files\Content.IE5\U6UJD1FJ\MC90038919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3488" y="1419622"/>
            <a:ext cx="596765" cy="8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vlína\AppData\Local\Microsoft\Windows\Temporary Internet Files\Content.IE5\U6UJD1FJ\MC90038919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3" y="3523851"/>
            <a:ext cx="479208" cy="8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lukot-srd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96.10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91687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Oběhová soustava, srdce, žíly, tepny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soustavu lidského těla. Příklady a procvičování.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8" y="1419622"/>
            <a:ext cx="3096344" cy="5661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Srdce a cévy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zajišťují oběh krve.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 t="65218" r="29433" b="16297"/>
          <a:stretch/>
        </p:blipFill>
        <p:spPr>
          <a:xfrm rot="10800000">
            <a:off x="1439652" y="2417806"/>
            <a:ext cx="2275098" cy="230425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 b="12342"/>
          <a:stretch/>
        </p:blipFill>
        <p:spPr>
          <a:xfrm>
            <a:off x="6156176" y="843558"/>
            <a:ext cx="2235289" cy="272637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43758"/>
            <a:ext cx="2008981" cy="153577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5309771" y="4261027"/>
            <a:ext cx="334132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u="sng" dirty="0" smtClean="0">
                <a:hlinkClick r:id="rId6"/>
              </a:rPr>
              <a:t>http://www.youtube.com/watch?v=h1y5_RXSEXY</a:t>
            </a:r>
            <a:endParaRPr lang="cs-CZ" sz="1200" dirty="0" smtClean="0"/>
          </a:p>
          <a:p>
            <a:endParaRPr lang="cs-CZ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Pavlína\AppData\Local\Microsoft\Windows\Temporary Internet Files\Content.IE5\U6UJD1FJ\MC90038919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46" y="837481"/>
            <a:ext cx="519379" cy="8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Pavlína\AppData\Local\Microsoft\Windows\Temporary Internet Files\Content.IE5\U6UJD1FJ\MC90038919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3" y="2067694"/>
            <a:ext cx="517074" cy="8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Pavlína\AppData\Local\Microsoft\Windows\Temporary Internet Files\Content.IE5\U6UJD1FJ\MC90038919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7" y="3904267"/>
            <a:ext cx="519379" cy="8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320841" y="4583564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http://www.youtube.com/watch?v=7ih5RYDgHi0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495929" y="4261027"/>
            <a:ext cx="648071" cy="24174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část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495928" y="4534300"/>
            <a:ext cx="648071" cy="24174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část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96.3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67544" y="1131589"/>
            <a:ext cx="3888432" cy="2016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Oběhová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soustava 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krevní oběh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Srdce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nejdůležitější orgán krevního oběhu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Cévy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krev proudí cévami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- dělíme na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žíly, tepny a vlásečnice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Krev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tekutina obsahující vodu s mnoha různými 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rozpuštěnými látkami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Červené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krvinky 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způsobují červenou barvu krve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Bílé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krvinky 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chrání naše tělo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 Janský-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český lékař, který má zásluhu na objevení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krevních skupin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3483" r="3313" b="4333"/>
          <a:stretch/>
        </p:blipFill>
        <p:spPr>
          <a:xfrm>
            <a:off x="6228184" y="771524"/>
            <a:ext cx="2372891" cy="230428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4" t="53167" r="9815" b="1296"/>
          <a:stretch/>
        </p:blipFill>
        <p:spPr>
          <a:xfrm rot="10800000">
            <a:off x="4211959" y="2663155"/>
            <a:ext cx="2170560" cy="203900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3288382"/>
            <a:ext cx="2016223" cy="108356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79512" y="4371950"/>
            <a:ext cx="29351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u="sng" dirty="0">
                <a:hlinkClick r:id="rId6"/>
              </a:rPr>
              <a:t>http://www.youtube.com/watch?v=0oNabrnXR68</a:t>
            </a:r>
            <a:endParaRPr lang="cs-CZ" sz="1050" dirty="0"/>
          </a:p>
          <a:p>
            <a:endParaRPr lang="cs-CZ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9512" y="4614396"/>
            <a:ext cx="29351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u="sng" dirty="0">
                <a:hlinkClick r:id="rId7"/>
              </a:rPr>
              <a:t>http://www.youtube.com/watch?v=XLAt4-Uqr7M</a:t>
            </a:r>
            <a:endParaRPr lang="cs-CZ" sz="105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348" y="3288382"/>
            <a:ext cx="1468562" cy="172819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7884367" y="4723955"/>
            <a:ext cx="1259633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Jan Janský</a:t>
            </a:r>
          </a:p>
          <a:p>
            <a:pPr algn="ctr"/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0" t="6111" r="4030" b="65320"/>
          <a:stretch/>
        </p:blipFill>
        <p:spPr>
          <a:xfrm>
            <a:off x="5508104" y="627534"/>
            <a:ext cx="3240360" cy="249858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38" y="3003798"/>
            <a:ext cx="1127770" cy="187220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8" name="Zaoblený obdélník 7"/>
          <p:cNvSpPr/>
          <p:nvPr/>
        </p:nvSpPr>
        <p:spPr>
          <a:xfrm>
            <a:off x="107504" y="987574"/>
            <a:ext cx="5040560" cy="3888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Krev</a:t>
            </a:r>
            <a:r>
              <a:rPr lang="cs-CZ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tekutina obsahující vodu s mnoha různými rozpuštěnými látkami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vyživuje orgány v těle (je potřeba až 5 litrů krve)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chrání tělo před nemocemi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udržuje stálou tělesnou teplotu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proudí cévami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jsou v ní i malá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tělíska - </a:t>
            </a:r>
            <a:r>
              <a:rPr lang="cs-CZ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krvinky, krevní destičky a krevní  plazma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- </a:t>
            </a:r>
            <a:r>
              <a:rPr lang="cs-CZ" sz="1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červené krvinky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způsobují červenou barvu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- rozvádějí po těle kyslík získaný v plicích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- </a:t>
            </a:r>
            <a:r>
              <a:rPr lang="cs-CZ" sz="1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bílé krvinky-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chrání naše tělo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- existují </a:t>
            </a:r>
            <a:r>
              <a:rPr lang="cs-CZ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čtyři základní krevní skupiny: </a:t>
            </a:r>
            <a:r>
              <a:rPr lang="cs-CZ" sz="1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B, AB, 0</a:t>
            </a:r>
          </a:p>
          <a:p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Zásluhu na objevení krevní skupiny měl český lékař </a:t>
            </a:r>
            <a:r>
              <a:rPr lang="cs-CZ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 Janský.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Cévy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dělíme na žíly, tepny a vlásečnice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- </a:t>
            </a:r>
            <a:r>
              <a:rPr lang="cs-CZ" sz="1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žíly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z nich se krev nasává do srdce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- </a:t>
            </a:r>
            <a:r>
              <a:rPr lang="cs-CZ" sz="1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tepny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vycházejí ze srdce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- </a:t>
            </a:r>
            <a:r>
              <a:rPr lang="cs-CZ" sz="1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vlásečnice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jimi se do tělesných orgánů dostávají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         kyslík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živiny (jsou tenčí než vlas)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Srdce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nejdůležitější orgán krevního oběhu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funguje jako pumpa a zajišťuje stálý oběh krve</a:t>
            </a:r>
          </a:p>
          <a:p>
            <a:endParaRPr lang="cs-CZ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Žíly vedou krev do pravé poloviny srdce, odkud je pumpována do plic, zde se krev okysličí a je vedena tepnami do levé části srdce, a pak do celého těla.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2080" y="3003798"/>
            <a:ext cx="1127770" cy="187220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932040" y="699542"/>
            <a:ext cx="3672410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Dokážeš vysvětlit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 je to transfuze?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8" t="6111" r="11236" b="65320"/>
          <a:stretch/>
        </p:blipFill>
        <p:spPr>
          <a:xfrm>
            <a:off x="4600972" y="1936811"/>
            <a:ext cx="3096343" cy="288374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Zaoblený obdélník 8"/>
          <p:cNvSpPr/>
          <p:nvPr/>
        </p:nvSpPr>
        <p:spPr>
          <a:xfrm>
            <a:off x="4256731" y="1147917"/>
            <a:ext cx="3784824" cy="6129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K obrázku přiřaď správné názvy srdce 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(pravá a levá síň, chlopně, pravá a levá komora).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7439" y="3619994"/>
            <a:ext cx="640247" cy="43204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srdce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37912" y="3558702"/>
            <a:ext cx="804080" cy="22596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chlopně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713900" y="4016038"/>
            <a:ext cx="828092" cy="43204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ravá komora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799206" y="3011372"/>
            <a:ext cx="864096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evá síň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783049" y="3320729"/>
            <a:ext cx="880253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chlopně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783049" y="3739466"/>
            <a:ext cx="1188642" cy="34881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evá komora</a:t>
            </a:r>
          </a:p>
          <a:p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863738" y="4052042"/>
            <a:ext cx="828089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řepážka</a:t>
            </a:r>
          </a:p>
          <a:p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4" t="53519" r="15488"/>
          <a:stretch/>
        </p:blipFill>
        <p:spPr>
          <a:xfrm rot="10800000">
            <a:off x="285876" y="1936811"/>
            <a:ext cx="3105074" cy="288374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8" name="Obdélník 17"/>
          <p:cNvSpPr/>
          <p:nvPr/>
        </p:nvSpPr>
        <p:spPr>
          <a:xfrm>
            <a:off x="2699793" y="3700638"/>
            <a:ext cx="432047" cy="12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95534" y="3700638"/>
            <a:ext cx="504057" cy="213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39552" y="4412082"/>
            <a:ext cx="216023" cy="12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109754" y="1166757"/>
            <a:ext cx="3457318" cy="5752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K obrázku přiřaď správné názvy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krevního oběhu (plíce, srdce, žíla, tepna).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707905" y="3250539"/>
            <a:ext cx="864095" cy="24174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ravá síň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600972" y="4125444"/>
            <a:ext cx="504057" cy="213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18034" y="1183457"/>
            <a:ext cx="432048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Srdce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velké asi jako naše zaťatá pěst.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Krev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proudící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žilami je odkysličená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proudí pod menším tlakem a má tmavě červenou barvu.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Tepnami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proudí krev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okysličená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světle červená.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Krev oběhne celým tělem asi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 1 minutu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tzn.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1 500 krát za den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Kdybychom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vlásečnice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 jednoho těla spojili, jejich délka by byla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100 000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tj.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téměř 2krát by obemkly celou zeměkouli.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lidském těle představuje krev přibližně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jednu dvanáctinu tělesné hmotnosti.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klidu se srdce stahuje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četností asi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 až 75 stahů za minutu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ale při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pohybu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tepová frekvence stoupá na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130 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více.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Kapka krve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obsahuje asi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milionů červených krvinek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(erytrocyty),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tisíc bílých krvinek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(leukocyty),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1-2 miliony krevních destiček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(trombocyty).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3733" r="3254" b="39445"/>
          <a:stretch/>
        </p:blipFill>
        <p:spPr>
          <a:xfrm rot="10800000">
            <a:off x="4788024" y="699538"/>
            <a:ext cx="4248472" cy="424847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96.7 CLIL</a:t>
            </a:r>
            <a:endParaRPr lang="en-US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smtClean="0"/>
          </a:p>
          <a:p>
            <a:endParaRPr lang="en-US" sz="120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50" y="839279"/>
            <a:ext cx="3810000" cy="282892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Zaoblený obdélník 5"/>
          <p:cNvSpPr/>
          <p:nvPr/>
        </p:nvSpPr>
        <p:spPr>
          <a:xfrm>
            <a:off x="3167605" y="4449180"/>
            <a:ext cx="2808790" cy="5000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srdce, žíly, tepny, oběhová soustava</a:t>
            </a:r>
            <a:endParaRPr lang="en-US" sz="140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4536" y="3075806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heart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12257" y="2813186"/>
            <a:ext cx="870098" cy="3187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arteries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30102" y="3939724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veins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849956" y="3780721"/>
            <a:ext cx="1818388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circulatory system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1" y="1436776"/>
            <a:ext cx="2008981" cy="153577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r="66580"/>
          <a:stretch/>
        </p:blipFill>
        <p:spPr>
          <a:xfrm>
            <a:off x="2278453" y="1750225"/>
            <a:ext cx="998885" cy="212592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7"/>
          <a:stretch/>
        </p:blipFill>
        <p:spPr>
          <a:xfrm>
            <a:off x="3347864" y="627534"/>
            <a:ext cx="998885" cy="212592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28779"/>
              </p:ext>
            </p:extLst>
          </p:nvPr>
        </p:nvGraphicFramePr>
        <p:xfrm>
          <a:off x="179510" y="1131590"/>
          <a:ext cx="7185180" cy="388843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2229944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Krev proudí: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končetinami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cévami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šlachami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nosem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Jaké existují krevní skupiny?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A, B, C, D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A, B, AB, C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AB, A, D, 0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A, B, AB, 0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658488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Nejdůležitějším orgánem krevního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oběhu je: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žíla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srdce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mozek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krvinky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Kolik litrů krve protéká celým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tělem?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litr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litrů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až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 litrů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litrů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599" y="1092669"/>
            <a:ext cx="6872394" cy="35548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Otázky a odpovědi, Lidské tělo-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Steve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Parker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nakladatelství Fragment, 2005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1000 zajímavostí, Lidské tělo – John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Farndon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nakladatelství Fragment, 2001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Člověk a jeho zdraví,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M.Jančová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Grigárková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 – učebnice pro 4. a 5. ročník ZŠ,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Já a můj svět, V. Štiková – prvouka pro 3. ročník, nakladatelství Nová škola,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Od vesmíru k člověku,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D.Kvasničková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J.Froněk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M.Šolc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- přírodověda pro 5. ročník ZŠ, nakladatelství Fortuna, 1996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2"/>
              </a:rPr>
              <a:t>http://upload.wikimedia.org/wikipedia/commons/thumb/7/74/Grafik_blutkreislauf.jpg/200px-Grafik_blutkreislauf.jpg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http://www.sciencephoto.com/image/78997/large/C0014595-Circulatory_system,_artwork-SPL.jpg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science.discovery.com/top-ten/2009/science-mistakes/images/1-circulatory-system.jpg</a:t>
            </a:r>
            <a:endParaRPr lang="cs-CZ" sz="9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http://www.healthyliving.com.cy/images/categories/Cardiovascular%20System.jpg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http://www.vseprozdravi.cz/images/krecova-zila.gif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http://www.lotusoverseas.com/product/Anatomical%20Models/81.jpg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upload.wikimedia.org/wikipedia/commons/thumb/6/6b/Surface_anatomy_of_the_heart.png/200px-Surface_anatomy_of_the_heart.png</a:t>
            </a:r>
            <a:endParaRPr lang="cs-CZ" sz="9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9"/>
              </a:rPr>
              <a:t>http://vyuka.zsjarose.cz/data/swic/lessons/663.jpg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http://www.ucenionline.com/aitom/upload/produkty/4.obehova-soustava/obeh_soustava.jpg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http://www.klinikazdravi.cz/repository/images/klinika/srdce.jpg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http://catalog.nucleusinc.com/imagescooked/4528W.jpg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http://www.vseprozdravi.cz/images/krecova-zila.gif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www.fhg.org/blog/wp-content/uploads/2011/06/Florida-Heart-Group-peripheral_artery_disease_p.jpg</a:t>
            </a:r>
            <a:endParaRPr lang="cs-CZ" sz="9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4"/>
              </a:rPr>
              <a:t>nd01.jxs.cz/302/432/6a9977ac37_43781216_o2.jpg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http://www.profimedia.cz/fotografie/schema-zily-a-tepny-v-lidske-cevni/profimedia-0010469198.jpg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nd01.jxs.cz/302/432/6a9977ac37_43781216_o2.jpg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1085</Words>
  <Application>Microsoft Office PowerPoint</Application>
  <PresentationFormat>Předvádění na obrazovce (16:9)</PresentationFormat>
  <Paragraphs>169</Paragraphs>
  <Slides>10</Slides>
  <Notes>8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96.1 Oběhová soustava</vt:lpstr>
      <vt:lpstr>96.2 Co už víš? </vt:lpstr>
      <vt:lpstr>96.3 Jaké si řekneme nové termíny a názvy?</vt:lpstr>
      <vt:lpstr>96.4 Co si řekneme nového?</vt:lpstr>
      <vt:lpstr>96.5 Procvičení a příklady</vt:lpstr>
      <vt:lpstr>96.6 Něco navíc pro šikovné</vt:lpstr>
      <vt:lpstr>96.7 CLIL</vt:lpstr>
      <vt:lpstr>96.8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197</cp:revision>
  <dcterms:created xsi:type="dcterms:W3CDTF">2010-10-18T18:21:56Z</dcterms:created>
  <dcterms:modified xsi:type="dcterms:W3CDTF">2012-09-05T13:30:22Z</dcterms:modified>
</cp:coreProperties>
</file>