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ZnxgwcKwqs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jaksetodela.cz/video/836/dychani-pri-behu-jak-spravne-dychat-pri-be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chive.mensjournal.com/wp-content/uploads/breathing.jpg" TargetMode="External"/><Relationship Id="rId3" Type="http://schemas.openxmlformats.org/officeDocument/2006/relationships/hyperlink" Target="http://i3.cn.cz/14/1187949558_potapec.jpg" TargetMode="External"/><Relationship Id="rId7" Type="http://schemas.openxmlformats.org/officeDocument/2006/relationships/hyperlink" Target="http://files.strankaprotikoureni.webnode.cz/200000028-ecac0eda84/plice.JPG" TargetMode="External"/><Relationship Id="rId12" Type="http://schemas.openxmlformats.org/officeDocument/2006/relationships/hyperlink" Target="http://www.sciencequiz.net/jcscience/jcbiology/gapfilling/images/respiratory.jpg" TargetMode="External"/><Relationship Id="rId2" Type="http://schemas.openxmlformats.org/officeDocument/2006/relationships/hyperlink" Target="http://us.123rf.com/400wm/400/400/eraxion/eraxion0612/eraxion061200326/660289-d-chac--soustav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daraclinic.ca/sites/default/files/healthy-lungs.jpg" TargetMode="External"/><Relationship Id="rId11" Type="http://schemas.openxmlformats.org/officeDocument/2006/relationships/hyperlink" Target="http://i.telegraph.co.uk/multimedia/archive/01449/breathing_1449644c.jpg" TargetMode="External"/><Relationship Id="rId5" Type="http://schemas.openxmlformats.org/officeDocument/2006/relationships/hyperlink" Target="http://vyuka.zsjarose.cz/data/swic/lessons/665.jpg" TargetMode="External"/><Relationship Id="rId10" Type="http://schemas.openxmlformats.org/officeDocument/2006/relationships/hyperlink" Target="http://www.cardiologiapertutti.org/Immagini/Polmoni%20-%20Bronchi%20e%20alveoli.jpg" TargetMode="External"/><Relationship Id="rId4" Type="http://schemas.openxmlformats.org/officeDocument/2006/relationships/hyperlink" Target="http://nd03.jxs.cz/562/832/02416ab2fd_66297905_o2.jpg" TargetMode="External"/><Relationship Id="rId9" Type="http://schemas.openxmlformats.org/officeDocument/2006/relationships/hyperlink" Target="http://www.helago-cz.cz/public/content-images/cz/product/177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95.1 Dýchací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>
          <a:xfrm rot="20757872">
            <a:off x="5795119" y="1014303"/>
            <a:ext cx="2857289" cy="2124819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821">
            <a:off x="418108" y="1586675"/>
            <a:ext cx="2857288" cy="2124819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18" y="862603"/>
            <a:ext cx="2531764" cy="3581355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95.10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45544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07 - 12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Dýchací soustava, plíce, plicní sklípky, průdušky a průdušinky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soustavu lidského těla. Příklady a procvičování.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1393559"/>
            <a:ext cx="3456384" cy="7722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umožňují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dýchání.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mezi vnitřní ústrojí člověka.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71750"/>
            <a:ext cx="3168352" cy="192726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9" t="65884" r="44051" b="16547"/>
          <a:stretch/>
        </p:blipFill>
        <p:spPr>
          <a:xfrm rot="10800000">
            <a:off x="5076056" y="915566"/>
            <a:ext cx="2808312" cy="350403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Obousměrná vodorovná šipka 5"/>
          <p:cNvSpPr/>
          <p:nvPr/>
        </p:nvSpPr>
        <p:spPr>
          <a:xfrm rot="19859367">
            <a:off x="4045098" y="2864736"/>
            <a:ext cx="1457874" cy="685263"/>
          </a:xfrm>
          <a:prstGeom prst="leftRightArrow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95.3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01108" y="430360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050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cs-CZ" sz="105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3"/>
              </a:rPr>
              <a:t>://www.youtube.com/watch?v=XZnxgwcKwqs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83968" y="470825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http://www.jaksetodela.cz/video/836/dychani-pri-behu-jak-spravne-dychat-pri-behu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7544" y="1131590"/>
            <a:ext cx="3816424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DÝCHACÍ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SOUSTAVA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zabezpečuje přísun kyslíku do krve a odvádí z těla oxid uhličitý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DÝCHACÍ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ÚSTROJÍ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dutina nosní, dutina ústní, nosohltan, hrtan, průdušnice, průduška, plíce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 orgán dýchacího ústrojí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PLICNÍ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SKLÍPKY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nachází se na konci každé průdušinky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9" t="57037" r="8825" b="4260"/>
          <a:stretch/>
        </p:blipFill>
        <p:spPr>
          <a:xfrm>
            <a:off x="323528" y="2759033"/>
            <a:ext cx="3672408" cy="223797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80000" r="7943" b="2963"/>
          <a:stretch/>
        </p:blipFill>
        <p:spPr>
          <a:xfrm rot="10800000">
            <a:off x="6623720" y="555526"/>
            <a:ext cx="2232248" cy="156272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220072" y="1796561"/>
            <a:ext cx="169519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licní sklípky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15816" y="2749020"/>
            <a:ext cx="1911214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ýchací ústrojí</a:t>
            </a:r>
          </a:p>
          <a:p>
            <a:pPr algn="ctr"/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t="37100" r="5153" b="39471"/>
          <a:stretch/>
        </p:blipFill>
        <p:spPr>
          <a:xfrm rot="10800000">
            <a:off x="5010150" y="2211707"/>
            <a:ext cx="3658940" cy="223225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323528" y="1198662"/>
            <a:ext cx="4032448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Dýchací soustava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zabezpečuje přísun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kyslíku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krve a odvádí z těla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 uhličitý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nadechnutí vzduch proudí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nosem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ústní dutinou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hrtanu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odtud pak do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průdušnice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která se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plicích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větví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průdušky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ty pak dále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průdušinky.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hlavním orgánem dýchacího ústrojí. Je to párový orgán, který je uložen v hrudníku.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Průdušinky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jsou protkané velkým množstvím vlásečnic, pomocí nichž se kyslík dostává do krve.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konci každé průdušinky je chomáč drobných „balónků“, tzv.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plicní sklípky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Právě zde probíhá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výměna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plynů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mezi vzduchem a krví.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Dýchání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pro život nezbytné, spočívá v nepřetržitém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opakování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vdechu a výdechu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 proto třeba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dbát na hygienu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dýchacích cest, vyhýbat se pobytu v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zakouřených a nevětraných místnostec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 a naopak se snažit o častý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pobyt na čerstvém vzduchu.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0957"/>
            <a:ext cx="3365006" cy="431705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572000" y="699542"/>
            <a:ext cx="4176464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 obrázku přiřaď správné názvy dýchacího ústrojí.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053617" y="1274093"/>
            <a:ext cx="2679129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Jak přijímáme do těla vzduch?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04950" y="1851670"/>
            <a:ext cx="4176464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Jaké znáte nemoci dýchacího ústrojí? Povídejte si, jak se během nich cítíte.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62963" r="53460" b="11884"/>
          <a:stretch/>
        </p:blipFill>
        <p:spPr>
          <a:xfrm rot="10800000">
            <a:off x="4902172" y="1203596"/>
            <a:ext cx="3240360" cy="374441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22053" y="2493268"/>
            <a:ext cx="1080118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průdušnice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001116" y="3568696"/>
            <a:ext cx="901055" cy="2880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růdušky</a:t>
            </a:r>
          </a:p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01873" y="4299942"/>
            <a:ext cx="1000298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ravá plíce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135888" y="3493515"/>
            <a:ext cx="1008112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průdušinky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142532" y="4371950"/>
            <a:ext cx="1001468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evá plíce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987574"/>
            <a:ext cx="3960440" cy="4104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mají přes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700 milionů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plicních sklípků. Pokud bychom je rozložili všechny vedle sebe, pokryli bychom jimi půlku fotbalového hřiště.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klidu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 ve spánku se nadechujeme jednou 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za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tři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až čtyři vteřiny.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námaze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dýcháme rychlostí až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jeden vdech za 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vteřinu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Při hlubokém vdechu proudí do plic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až 3 litry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vzduchu.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Objem vdechovaného a vydechovaného vzduchu v   klidu nedosahuje ani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litrů za minutu,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zatímco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usilovném dýchání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v plicích vymění až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litrů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vzduchu.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Bez ohledu na způsob dýchání zůstává v plicích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0,5 litru vzduchu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Zadržujeme-li dech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není to nedostatek kyslíku, ale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 uhličitý rozpuštěný v krvi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způsobí, že se nakonec prudce nadechneme.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5511" y="1710079"/>
            <a:ext cx="3024336" cy="33819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17129"/>
            <a:ext cx="2381250" cy="138590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5903640" y="588479"/>
            <a:ext cx="3240360" cy="42865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 nekuřáka a kuřáka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0"/>
          <a:stretch/>
        </p:blipFill>
        <p:spPr>
          <a:xfrm>
            <a:off x="508224" y="3380058"/>
            <a:ext cx="1656184" cy="128176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3" y="843558"/>
            <a:ext cx="2927846" cy="365199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746907"/>
            <a:ext cx="1746107" cy="128176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2" y="2759763"/>
            <a:ext cx="1746504" cy="128176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2" name="Zaoblený obdélník 11"/>
          <p:cNvSpPr/>
          <p:nvPr/>
        </p:nvSpPr>
        <p:spPr>
          <a:xfrm>
            <a:off x="2483290" y="4434390"/>
            <a:ext cx="4177420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dýchání, plíce, průdušky, plicní sklípky, dýchací ústrojí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7790"/>
            <a:ext cx="1696864" cy="128176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664902" y="2753454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breathing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71836" y="4675719"/>
            <a:ext cx="91440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lungs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47693" y="2091873"/>
            <a:ext cx="91440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bronchi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547693" y="4092179"/>
            <a:ext cx="91440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alveoli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889576" y="4538513"/>
            <a:ext cx="1930896" cy="45521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espiratory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tract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16271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Dýchací ústrojí tvoří: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ledviny, žlučník, nadledvinky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plíce, průdušky, průdušinky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mozek, mícha, neurony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potápěčská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výstroj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Dýcháním získáváme pro své tělo: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spánek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život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kyslík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krev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Hlavním orgánem dýchací soustavy jsou: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mozek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ledviny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plíce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průdušky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Vydechujeme: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oxid uhličitý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kyslík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plyny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vodu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1599" y="1092669"/>
            <a:ext cx="6984777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"/>
              </a:rPr>
              <a:t>http://us.123rf.com/400wm/400/400/eraxion/eraxion0612/eraxion061200326/660289-d-chac--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soustava.jpg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3"/>
              </a:rPr>
              <a:t>http://i3.cn.cz/14/1187949558_potapec.jpg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nd03.jxs.cz/562/832/02416ab2fd_66297905_o2.jpg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vyuka.zsjarose.cz/data/swic/lessons/665.jpg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www.adaraclinic.ca/sites/default/files/healthy-lungs.jpg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7"/>
              </a:rPr>
              <a:t>http://files.strankaprotikoureni.webnode.cz/200000028-ecac0eda84/plice.JPG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8"/>
              </a:rPr>
              <a:t>http://archive.mensjournal.com/wp-content/uploads/breathing.jpg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http://www.helago-cz.cz/public/content-images/cz/product/17759.jpg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http://www.cardiologiapertutti.org/Immagini/Polmoni%20-%20Bronchi%20e%20alveoli.jpg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i.telegraph.co.uk/multimedia/archive/01449/breathing_1449644c.jpg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www.sciencequiz.net/jcscience/jcbiology/gapfilling/images/respiratory.jpg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v"/>
            </a:pP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nakladatelství Fragment, 2005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1000 zajímavostí, Lidské tělo – John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nakladatelství Fragment, 2001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lvl="0" indent="-171450">
              <a:buFont typeface="Wingdings" pitchFamily="2" charset="2"/>
              <a:buChar char="v"/>
            </a:pP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lvl="0" indent="-171450">
              <a:buFont typeface="Wingdings" pitchFamily="2" charset="2"/>
              <a:buChar char="v"/>
            </a:pPr>
            <a:endParaRPr lang="cs-CZ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v"/>
            </a:pPr>
            <a:r>
              <a:rPr lang="cs-CZ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1037</Words>
  <Application>Microsoft Office PowerPoint</Application>
  <PresentationFormat>Předvádění na obrazovce (16:9)</PresentationFormat>
  <Paragraphs>142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95.1 Dýchací soustava</vt:lpstr>
      <vt:lpstr>95.2 Co už víš? </vt:lpstr>
      <vt:lpstr>95.3 Jaké si řekneme nové termíny a názvy?</vt:lpstr>
      <vt:lpstr>95.4 Co si řekneme nového?</vt:lpstr>
      <vt:lpstr>95.5 Procvičení a příklady</vt:lpstr>
      <vt:lpstr>95.6 Něco navíc pro šikovné</vt:lpstr>
      <vt:lpstr>95.7 CLIL</vt:lpstr>
      <vt:lpstr>95.8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185</cp:revision>
  <dcterms:created xsi:type="dcterms:W3CDTF">2010-10-18T18:21:56Z</dcterms:created>
  <dcterms:modified xsi:type="dcterms:W3CDTF">2012-09-05T13:24:58Z</dcterms:modified>
</cp:coreProperties>
</file>