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0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FF"/>
    <a:srgbClr val="99FF33"/>
    <a:srgbClr val="33CC33"/>
    <a:srgbClr val="00FF00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U144eib3MAY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7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22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fizer.sk/images/vase_zdravie/diabetes/dia3.jpg" TargetMode="External"/><Relationship Id="rId13" Type="http://schemas.openxmlformats.org/officeDocument/2006/relationships/hyperlink" Target="http://www.vylecit.cz/assets/clanky/2008-10/clanek00390/upload/photo/zuby2.JPG" TargetMode="External"/><Relationship Id="rId3" Type="http://schemas.openxmlformats.org/officeDocument/2006/relationships/hyperlink" Target="http://www.cedars-sinai.edu/Patients/Programs-and-Services/Head-and-Neck-Cancer-Center/Treatment/Images/oropharynx_tumor_web-80143.jpg" TargetMode="External"/><Relationship Id="rId7" Type="http://schemas.openxmlformats.org/officeDocument/2006/relationships/hyperlink" Target="http://media1.webgarden.name/images/media1:4d03dbbbdab00.jpg/j%C3%A1tra.jpg" TargetMode="External"/><Relationship Id="rId12" Type="http://schemas.openxmlformats.org/officeDocument/2006/relationships/hyperlink" Target="http://img.xcitefun.net/users/2010/02/149325,xcitefun-teeth-1.jpg" TargetMode="External"/><Relationship Id="rId17" Type="http://schemas.openxmlformats.org/officeDocument/2006/relationships/hyperlink" Target="http://www.nlm.nih.gov/medlineplus/images/liver.jpg" TargetMode="External"/><Relationship Id="rId2" Type="http://schemas.openxmlformats.org/officeDocument/2006/relationships/hyperlink" Target="http://www.osel.cz/_popisky/111_/s_1111677869.jpg" TargetMode="External"/><Relationship Id="rId16" Type="http://schemas.openxmlformats.org/officeDocument/2006/relationships/hyperlink" Target="http://www.helago-cz.cz/public/content-images/cz/product/1956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lco.cz/obrazky/travicitrakt.jpg" TargetMode="External"/><Relationship Id="rId11" Type="http://schemas.openxmlformats.org/officeDocument/2006/relationships/hyperlink" Target="http://nd04.jxs.cz/127/942/75c0cb395b_75772087_o2.jpg" TargetMode="External"/><Relationship Id="rId5" Type="http://schemas.openxmlformats.org/officeDocument/2006/relationships/hyperlink" Target="http://www.virtua.org/adam/graphics/images/en/10284.jpg" TargetMode="External"/><Relationship Id="rId15" Type="http://schemas.openxmlformats.org/officeDocument/2006/relationships/hyperlink" Target="http://nd04.jxs.cz/299/033/115db83cf5_73550482_o2.jpg" TargetMode="External"/><Relationship Id="rId10" Type="http://schemas.openxmlformats.org/officeDocument/2006/relationships/hyperlink" Target="http://www.latinsky.estranky.cz/img/mid/256/typy-zubu.png.jpg" TargetMode="External"/><Relationship Id="rId4" Type="http://schemas.openxmlformats.org/officeDocument/2006/relationships/hyperlink" Target="http://upload.wikimedia.org/wikipedia/commons/thumb/1/16/Throat_Diagram.png/250px-Throat_Diagram.png" TargetMode="External"/><Relationship Id="rId9" Type="http://schemas.openxmlformats.org/officeDocument/2006/relationships/hyperlink" Target="http://chudnutie.biznisweb.sk/domain/chudnutie/files/traviaca-sustava.gif" TargetMode="External"/><Relationship Id="rId14" Type="http://schemas.openxmlformats.org/officeDocument/2006/relationships/hyperlink" Target="http://nd01.jxs.cz/835/349/4721bf6c32_9929600_o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4744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94.1 Trávicí 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58724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3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5606"/>
            <a:ext cx="1466850" cy="179409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4"/>
          <a:stretch/>
        </p:blipFill>
        <p:spPr>
          <a:xfrm>
            <a:off x="1177752" y="2924917"/>
            <a:ext cx="1434852" cy="161384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8"/>
          <a:stretch/>
        </p:blipFill>
        <p:spPr>
          <a:xfrm>
            <a:off x="1784512" y="987559"/>
            <a:ext cx="1656183" cy="167525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b="9258"/>
          <a:stretch/>
        </p:blipFill>
        <p:spPr>
          <a:xfrm>
            <a:off x="2793776" y="2533913"/>
            <a:ext cx="1293837" cy="176996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91" y="565997"/>
            <a:ext cx="1584176" cy="187791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05436"/>
            <a:ext cx="1912602" cy="185737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71" y="2662811"/>
            <a:ext cx="1638300" cy="151216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492443"/>
            <a:ext cx="1933575" cy="4046316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94.10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11770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 Pavlína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07 - 12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Trávicí soustava, trávení, zuby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soustavu lidského těla. Příklady a procvičování.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1520" y="987574"/>
            <a:ext cx="3096344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Žaludek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zpracovává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potravu.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tenkém střevě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probíhá další zpracování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potravy.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tlustém střevě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nestrávené zbytky potravy zahušťují a odcházejí z těla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ven.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Strava by měla být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pestrá, hodnotná a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zdravá.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zastoupení by mělo mít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ovoce, zelenina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netučné mléčné výrobky a celozrnné pečivo.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Každá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skupina potravin obsahuje jiné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výživné látky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neboli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živiny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K živinám patří: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cukry, tuky a bílkoviny.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Potrava také musí obsahovat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minerální látky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vitamíny a vlákninu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Příliš cukrů a tuků vede k tloustnutí. Nedostatek potravy způsobuje podvýživu. Pravidelně pijeme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dostatečné množství tekutin.</a:t>
            </a:r>
            <a:endParaRPr lang="cs-CZ" sz="11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3" t="6759" r="4031" b="75403"/>
          <a:stretch/>
        </p:blipFill>
        <p:spPr>
          <a:xfrm>
            <a:off x="6186636" y="1491630"/>
            <a:ext cx="2808312" cy="33843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r="13803" b="21296"/>
          <a:stretch/>
        </p:blipFill>
        <p:spPr>
          <a:xfrm>
            <a:off x="3707904" y="578792"/>
            <a:ext cx="2952328" cy="298201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94.3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79512" y="1027649"/>
            <a:ext cx="4608512" cy="17083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Trávicí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soustava -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zajišťuje příjem potravy a její štěpení  na malé částečky schopné vstřebat se  do krve, tzv.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trávení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Anorexie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bulimie -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poruchy příjmu potravy,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jejich        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původ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psychický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Mléčné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zuby -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mléčný (první) chrup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Trvalé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zuby -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trvalý (stálý) chrup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06" y="843559"/>
            <a:ext cx="1736762" cy="136815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2"/>
          <a:stretch/>
        </p:blipFill>
        <p:spPr>
          <a:xfrm>
            <a:off x="5148064" y="2067694"/>
            <a:ext cx="1664010" cy="108011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9862"/>
            <a:ext cx="1799410" cy="146556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87017"/>
            <a:ext cx="1944216" cy="138568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1" r="43729" b="40991"/>
          <a:stretch/>
        </p:blipFill>
        <p:spPr>
          <a:xfrm rot="10800000">
            <a:off x="5724128" y="3147812"/>
            <a:ext cx="3168352" cy="165618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2467997" y="4667258"/>
            <a:ext cx="3512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u="sng" dirty="0">
                <a:hlinkClick r:id="rId8"/>
              </a:rPr>
              <a:t>http://www.youtube.com/watch?v=U144eib3MAY</a:t>
            </a:r>
            <a:endParaRPr lang="cs-CZ" sz="1200" dirty="0"/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179512" y="987574"/>
            <a:ext cx="4608512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Trávicí soustavu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tvoří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dutina ústní, hltan, jícen, žaludek, tenké střevo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tlusté střevo a konečník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Při trávení se zapojují ještě další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orgány -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játra, žlučník a slinivka břišní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které vyrábí nebo skladují trávicí tekutiny. Potrava se při průchodu trávicí soustavou rozkládá na živiny,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které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pak tělo využívá k tvorbě energie, k růstu a k obnově.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Trávení: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 dutina ústní-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potravu pomocí zubů rozžvýkáme, </a:t>
            </a:r>
          </a:p>
          <a:p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jazyk ji smísí se slinami, vznikne 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hmota, kterou lehce spolkneme</a:t>
            </a:r>
          </a:p>
          <a:p>
            <a:r>
              <a:rPr lang="cs-CZ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2/ jícen a žaludek-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potrava se zde hromadí a promíchá 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se žaludečními šťávami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3/ tenké střevo-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potrava je zde v podobě kašovité 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hmoty, dochází k tzv. vstřebávání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- z potravy prostupují živiny přes stěnu 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tenkého střeva do krve, ta je rozvádí 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do těla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4/ tlusté střevo-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 postupují nestravitelné a odpadní 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látky</a:t>
            </a:r>
          </a:p>
          <a:p>
            <a:r>
              <a:rPr lang="cs-CZ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5/ konečník-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nestravitelné a odpadní látky vycházejí </a:t>
            </a:r>
          </a:p>
          <a:p>
            <a:r>
              <a:rPr lang="cs-C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z těla ven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Zuby-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během života vyrostou dva soubory zubů</a:t>
            </a:r>
          </a:p>
          <a:p>
            <a:r>
              <a:rPr lang="cs-CZ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mléčné zuby</a:t>
            </a:r>
            <a:r>
              <a:rPr lang="cs-CZ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řezáky, špičáky a stoličky</a:t>
            </a:r>
            <a:r>
              <a:rPr lang="cs-CZ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( 20 zubů)</a:t>
            </a:r>
            <a:endParaRPr lang="cs-CZ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trvalé zuby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řezáky, špičáky, stoličky a třenové zuby ( 32 zubů)</a:t>
            </a:r>
          </a:p>
          <a:p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Mléčné zuby rostou od  šestého měsíce života a vypadají kolem šestého roku. Řezáky a špičáky potravu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ukusují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stoličky a zuby třenové ji </a:t>
            </a:r>
            <a:r>
              <a:rPr lang="cs-CZ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rozmělňují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0"/>
          <a:stretch/>
        </p:blipFill>
        <p:spPr>
          <a:xfrm>
            <a:off x="5076056" y="699542"/>
            <a:ext cx="3672408" cy="396044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50000" r="29314" b="4166"/>
          <a:stretch/>
        </p:blipFill>
        <p:spPr>
          <a:xfrm rot="10800000">
            <a:off x="3707901" y="1131590"/>
            <a:ext cx="2743943" cy="3744416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3707900" y="699542"/>
            <a:ext cx="2743944" cy="360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K obrázku přiřaď správné názvy.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07504" y="1245332"/>
            <a:ext cx="270412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Přemýšlejte, jak zuby přišly ke      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svým názvům.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43440" y="2194570"/>
            <a:ext cx="280831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Víte, co to znamená, když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slyšíte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u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zubaře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pojmy zubní plak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zubní kaz, zubní kámen?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55576" y="3587849"/>
            <a:ext cx="2704120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Víte, kolik zubů tvoří úplný 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mléčný chrup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kolik úplný 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trvalý chrup?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451844" y="1746176"/>
            <a:ext cx="1202432" cy="26038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linné žlázy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51844" y="2499742"/>
            <a:ext cx="1202432" cy="21602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jícen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451844" y="2931790"/>
            <a:ext cx="1202432" cy="18945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játra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451844" y="3178916"/>
            <a:ext cx="1202432" cy="18945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žaludek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451844" y="3493123"/>
            <a:ext cx="1202432" cy="18945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slinivka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451844" y="3817159"/>
            <a:ext cx="1202432" cy="18945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enké střevo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451844" y="4141195"/>
            <a:ext cx="1202432" cy="18945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lusté střevo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451844" y="4330647"/>
            <a:ext cx="1202432" cy="30276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ervovitý přívěsek slepého střeva</a:t>
            </a:r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451844" y="4686286"/>
            <a:ext cx="1202432" cy="18945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konečník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51520" y="1059582"/>
            <a:ext cx="4032448" cy="2232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Tenké střevo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 dospělého člověka měří 3 až 5 m.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Celý systém trávicí soustavy – od úst až ke konečníku- měří okolo 9 m.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Zuby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jsou nejtvrdší útvar v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těle.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Tzv.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zuby moudrosti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jsou „osmičky“, poslední stoličky, které rostou kolem 18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roku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Přijatá potrava prochází celým zažívacím traktem přibližně 24 hodin.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Játra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jsou největším orgánem těla. Latinský název zní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hepar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(hepatitis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znamená zánět jater).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71750"/>
            <a:ext cx="2242939" cy="201285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15565"/>
            <a:ext cx="2080270" cy="395837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65" y="3435846"/>
            <a:ext cx="2466975" cy="1442263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Šipka doprava 6"/>
          <p:cNvSpPr/>
          <p:nvPr/>
        </p:nvSpPr>
        <p:spPr>
          <a:xfrm rot="2289950">
            <a:off x="841549" y="3240603"/>
            <a:ext cx="580861" cy="246589"/>
          </a:xfrm>
          <a:prstGeom prst="rightArrow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4" t="39455" r="30018" b="5544"/>
          <a:stretch/>
        </p:blipFill>
        <p:spPr>
          <a:xfrm>
            <a:off x="4100909" y="915565"/>
            <a:ext cx="1440160" cy="144016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7133">
            <a:off x="3812964" y="1172608"/>
            <a:ext cx="578315" cy="51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835696" y="4708326"/>
            <a:ext cx="5472608" cy="4172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uby, játra, žaludek, konečník, tenké střevo, tlusté střevo, trávicí soustava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3598"/>
            <a:ext cx="1777380" cy="114376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8"/>
          <a:stretch/>
        </p:blipFill>
        <p:spPr>
          <a:xfrm>
            <a:off x="593701" y="3075037"/>
            <a:ext cx="1777380" cy="114376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5113" r="3999" b="13126"/>
          <a:stretch/>
        </p:blipFill>
        <p:spPr>
          <a:xfrm>
            <a:off x="2843808" y="1203598"/>
            <a:ext cx="1656184" cy="114376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/>
          <a:stretch/>
        </p:blipFill>
        <p:spPr>
          <a:xfrm>
            <a:off x="2843808" y="3075806"/>
            <a:ext cx="1656184" cy="114376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57362"/>
            <a:ext cx="2439541" cy="3362325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1043050" y="2438524"/>
            <a:ext cx="914400" cy="228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teeth</a:t>
            </a:r>
            <a:endParaRPr lang="cs-CZ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145954" y="2437681"/>
            <a:ext cx="914400" cy="228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stomach</a:t>
            </a:r>
            <a:endParaRPr lang="cs-CZ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035857" y="4238874"/>
            <a:ext cx="914400" cy="228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liver</a:t>
            </a:r>
            <a:endParaRPr lang="cs-CZ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627437" y="4319712"/>
            <a:ext cx="914400" cy="228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mall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intestine</a:t>
            </a:r>
            <a:endParaRPr lang="cs-CZ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779912" y="2732906"/>
            <a:ext cx="914400" cy="228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arge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intestine</a:t>
            </a:r>
            <a:endParaRPr lang="cs-CZ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714589" y="4233987"/>
            <a:ext cx="914400" cy="228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rectum</a:t>
            </a:r>
            <a:endParaRPr lang="cs-CZ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439842" y="4205412"/>
            <a:ext cx="1584176" cy="22860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igestive </a:t>
            </a:r>
            <a:r>
              <a:rPr lang="cs-CZ" sz="1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</a:t>
            </a:r>
            <a:endParaRPr lang="cs-CZ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272381"/>
              </p:ext>
            </p:extLst>
          </p:nvPr>
        </p:nvGraphicFramePr>
        <p:xfrm>
          <a:off x="179510" y="1131590"/>
          <a:ext cx="7185180" cy="381828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Trávicí soustavu tvoří: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plíce, hrtan, průdušnice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dutina ústní, hltan, jícen, žaludek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potravinářství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žíly, tepny, vlásečnice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Kolik zubů tvoří úplný trvalý chrup?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zubů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zubů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zubů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zub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Anorexie a bulimie jsou: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poruchy příjmu potravy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zlomeniny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zubní kaz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stolní hra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častým onemocněním chrupu patří: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černý zub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zubní kaz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chybějící zub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žádné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1059582"/>
            <a:ext cx="5688632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http://www.osel.cz/_popisky/111_/s_1111677869.jpg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http://www.cedars-sinai.edu/Patients/Programs-and-Services/Head-and-Neck-Cancer-Center/Treatment/Images/oropharynx_tumor_web-80143.jpg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4"/>
              </a:rPr>
              <a:t>http://upload.wikimedia.org/wikipedia/commons/thumb/1/16/Throat_Diagram.png/250px-Throat_Diagram.png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http://www.virtua.org/adam/graphics/images/en/10284.jpg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www.ilco.cz/obrazky/travicitrakt.jpg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7"/>
              </a:rPr>
              <a:t>http://media1.webgarden.name/images/media1:4d03dbbbdab00.jpg/j%C3%A1tra.jpg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www.pfizer.sk/images/vase_zdravie/diabetes/dia3.jpg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chudnutie.biznisweb.sk/domain/chudnutie/files/traviaca-sustava.gif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http://www.latinsky.estranky.cz/img/mid/256/typy-zubu.png.jpg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nd04.jxs.cz/127/942/75c0cb395b_75772087_o2.jpg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http://img.xcitefun.net/users/2010/02/149325,xcitefun-teeth-1.jpg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www.vylecit.cz/assets/clanky/2008-10/clanek00390/upload/photo/zuby2.JPG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nd01.jxs.cz/835/349/4721bf6c32_9929600_o2.jpg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nd04.jxs.cz/299/033/115db83cf5_73550482_o2.jpg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10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www.helago-cz.cz/public/content-images/cz/product/19565.jpg</a:t>
            </a:r>
            <a:endParaRPr lang="cs-CZ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7"/>
              </a:rPr>
              <a:t>www.nlm.nih.gov/medlineplus/images/liver.jpg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000" u="sng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Otázky </a:t>
            </a:r>
            <a:r>
              <a:rPr lang="cs-CZ" sz="800" dirty="0">
                <a:latin typeface="Times New Roman" pitchFamily="18" charset="0"/>
                <a:cs typeface="Times New Roman" pitchFamily="18" charset="0"/>
              </a:rPr>
              <a:t>a odpovědi, Lidské tělo- </a:t>
            </a:r>
            <a:r>
              <a:rPr lang="cs-CZ" sz="800" dirty="0" err="1">
                <a:latin typeface="Times New Roman" pitchFamily="18" charset="0"/>
                <a:cs typeface="Times New Roman" pitchFamily="18" charset="0"/>
              </a:rPr>
              <a:t>Steve</a:t>
            </a:r>
            <a:r>
              <a:rPr lang="cs-CZ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" dirty="0" err="1">
                <a:latin typeface="Times New Roman" pitchFamily="18" charset="0"/>
                <a:cs typeface="Times New Roman" pitchFamily="18" charset="0"/>
              </a:rPr>
              <a:t>Parker</a:t>
            </a:r>
            <a:r>
              <a:rPr lang="cs-CZ" sz="800" dirty="0">
                <a:latin typeface="Times New Roman" pitchFamily="18" charset="0"/>
                <a:cs typeface="Times New Roman" pitchFamily="18" charset="0"/>
              </a:rPr>
              <a:t>, nakladatelství 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Fragment, 2005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>
                <a:latin typeface="Times New Roman" pitchFamily="18" charset="0"/>
                <a:cs typeface="Times New Roman" pitchFamily="18" charset="0"/>
              </a:rPr>
              <a:t>1000 zajímavostí, Lidské tělo – John </a:t>
            </a:r>
            <a:r>
              <a:rPr lang="cs-CZ" sz="800" dirty="0" err="1">
                <a:latin typeface="Times New Roman" pitchFamily="18" charset="0"/>
                <a:cs typeface="Times New Roman" pitchFamily="18" charset="0"/>
              </a:rPr>
              <a:t>Farndon</a:t>
            </a:r>
            <a:r>
              <a:rPr lang="cs-CZ" sz="800" dirty="0">
                <a:latin typeface="Times New Roman" pitchFamily="18" charset="0"/>
                <a:cs typeface="Times New Roman" pitchFamily="18" charset="0"/>
              </a:rPr>
              <a:t>, nakladatelství 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Fragment, 2001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>
                <a:latin typeface="Times New Roman" pitchFamily="18" charset="0"/>
                <a:cs typeface="Times New Roman" pitchFamily="18" charset="0"/>
              </a:rPr>
              <a:t>Člověk a jeho zdraví, </a:t>
            </a:r>
            <a:r>
              <a:rPr lang="cs-CZ" sz="800" dirty="0" err="1">
                <a:latin typeface="Times New Roman" pitchFamily="18" charset="0"/>
                <a:cs typeface="Times New Roman" pitchFamily="18" charset="0"/>
              </a:rPr>
              <a:t>M.Jančová</a:t>
            </a:r>
            <a:r>
              <a:rPr lang="cs-CZ" sz="80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cs-CZ" sz="800" dirty="0" err="1">
                <a:latin typeface="Times New Roman" pitchFamily="18" charset="0"/>
                <a:cs typeface="Times New Roman" pitchFamily="18" charset="0"/>
              </a:rPr>
              <a:t>Grigárková</a:t>
            </a:r>
            <a:r>
              <a:rPr lang="cs-CZ" sz="800" dirty="0">
                <a:latin typeface="Times New Roman" pitchFamily="18" charset="0"/>
                <a:cs typeface="Times New Roman" pitchFamily="18" charset="0"/>
              </a:rPr>
              <a:t> – učebnice pro 4. a 5. ročník 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ZŠ, 2008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>
                <a:latin typeface="Times New Roman" pitchFamily="18" charset="0"/>
                <a:cs typeface="Times New Roman" pitchFamily="18" charset="0"/>
              </a:rPr>
              <a:t>Já a můj svět, V. Štiková – prvouka pro 3. ročník, nakladatelství Nová 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škola, 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Od vesmíru k člověku, 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D.Kvasničková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J.Froněk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800" dirty="0" err="1" smtClean="0">
                <a:latin typeface="Times New Roman" pitchFamily="18" charset="0"/>
                <a:cs typeface="Times New Roman" pitchFamily="18" charset="0"/>
              </a:rPr>
              <a:t>M.Šolc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- přírodověda pro 5. ročník ZŠ, nakladatelství Fortuna, 1996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Obrázky z databáze 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klipart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1195</Words>
  <Application>Microsoft Office PowerPoint</Application>
  <PresentationFormat>Předvádění na obrazovce (16:9)</PresentationFormat>
  <Paragraphs>164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94.1 Trávicí soustava</vt:lpstr>
      <vt:lpstr>94.2 Co už víš? </vt:lpstr>
      <vt:lpstr>94.3 Jaké si řekneme nové termíny a názvy?</vt:lpstr>
      <vt:lpstr>94.4 Co si řekneme nového?</vt:lpstr>
      <vt:lpstr>94.5 Procvičení a příklady</vt:lpstr>
      <vt:lpstr>94.6 Něco navíc pro šikovné</vt:lpstr>
      <vt:lpstr>94.7 CLIL</vt:lpstr>
      <vt:lpstr>94.8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192</cp:revision>
  <dcterms:created xsi:type="dcterms:W3CDTF">2010-10-18T18:21:56Z</dcterms:created>
  <dcterms:modified xsi:type="dcterms:W3CDTF">2012-09-05T13:21:02Z</dcterms:modified>
</cp:coreProperties>
</file>