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FFCC"/>
    <a:srgbClr val="99FF33"/>
    <a:srgbClr val="33CC33"/>
    <a:srgbClr val="00FF00"/>
    <a:srgbClr val="99CC00"/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72" autoAdjust="0"/>
  </p:normalViewPr>
  <p:slideViewPr>
    <p:cSldViewPr>
      <p:cViewPr>
        <p:scale>
          <a:sx n="100" d="100"/>
          <a:sy n="100" d="100"/>
        </p:scale>
        <p:origin x="-1308" y="-7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28.1.2014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28.1.2014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28.1.2014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28.1.2014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28.1.2014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28.1.2014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28.1.2014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28.1.2014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28.1.2014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28.1.2014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28.1.2014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28.1.2014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28.1.2014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28.1.2014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://www.youtube.com/watch?v=jCO5dLYSOx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zABeUaZBhe8" TargetMode="Externa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10" Type="http://schemas.openxmlformats.org/officeDocument/2006/relationships/image" Target="../media/image31.png"/><Relationship Id="rId4" Type="http://schemas.openxmlformats.org/officeDocument/2006/relationships/image" Target="../media/image25.gif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nd04.jxs.cz/673/542/6da02b9301_73616538_o2.jpg" TargetMode="External"/><Relationship Id="rId13" Type="http://schemas.openxmlformats.org/officeDocument/2006/relationships/hyperlink" Target="http://blog-haus.blbne.cz/img/14804.jpg" TargetMode="External"/><Relationship Id="rId18" Type="http://schemas.openxmlformats.org/officeDocument/2006/relationships/hyperlink" Target="http://www.3-d-models.com/3d-model_files/nnerves1.jpg" TargetMode="External"/><Relationship Id="rId3" Type="http://schemas.openxmlformats.org/officeDocument/2006/relationships/hyperlink" Target="http://img.mf.cz/186/619/howstuffworks.com.jpg" TargetMode="External"/><Relationship Id="rId21" Type="http://schemas.openxmlformats.org/officeDocument/2006/relationships/hyperlink" Target="http://www.sportuj.com/storage/200807161634_magneticka-rezonance-mozek-.jpg" TargetMode="External"/><Relationship Id="rId7" Type="http://schemas.openxmlformats.org/officeDocument/2006/relationships/hyperlink" Target="http://czechfolks.com/plus/wp-content/uploads/2011/10/ANOTACE1.jpg" TargetMode="External"/><Relationship Id="rId12" Type="http://schemas.openxmlformats.org/officeDocument/2006/relationships/hyperlink" Target="http://www.plasticka-chirurgie.us/data/2011/09/nos.jpg" TargetMode="External"/><Relationship Id="rId17" Type="http://schemas.openxmlformats.org/officeDocument/2006/relationships/hyperlink" Target="http://www.healthline.com/vp/body/graphics/fullsize/head-nervous-system.jpg" TargetMode="External"/><Relationship Id="rId2" Type="http://schemas.openxmlformats.org/officeDocument/2006/relationships/hyperlink" Target="http://sci.ujep.cz/foto/36_971.jpg" TargetMode="External"/><Relationship Id="rId16" Type="http://schemas.openxmlformats.org/officeDocument/2006/relationships/hyperlink" Target="http://www.cibulkovci.ic.cz/wp-content/uploads/oko1.jpg" TargetMode="External"/><Relationship Id="rId20" Type="http://schemas.openxmlformats.org/officeDocument/2006/relationships/hyperlink" Target="http://radlinkmedicare.com/images/img_ct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eadengage.com/images/nerves1.jpg" TargetMode="External"/><Relationship Id="rId11" Type="http://schemas.openxmlformats.org/officeDocument/2006/relationships/hyperlink" Target="http://www.peakmedical-ent.com/media/ear-nose-throat.jpg" TargetMode="External"/><Relationship Id="rId5" Type="http://schemas.openxmlformats.org/officeDocument/2006/relationships/hyperlink" Target="http://nursingcrib.com/wp-content/uploads/nervous-system.jpg?9d7bd4" TargetMode="External"/><Relationship Id="rId15" Type="http://schemas.openxmlformats.org/officeDocument/2006/relationships/hyperlink" Target="http://www.sciact.org/images/articles/The_Spinal_Cord_Model.jpg" TargetMode="External"/><Relationship Id="rId10" Type="http://schemas.openxmlformats.org/officeDocument/2006/relationships/hyperlink" Target="http://www.equark.sk/data/mid/article_1341_citlive_prsty.jpg" TargetMode="External"/><Relationship Id="rId19" Type="http://schemas.openxmlformats.org/officeDocument/2006/relationships/hyperlink" Target="http://kids.discovery.com/img/images/your-nervous-system-400.jpg" TargetMode="External"/><Relationship Id="rId4" Type="http://schemas.openxmlformats.org/officeDocument/2006/relationships/hyperlink" Target="http://www.getbodysmart.com/ap/nervoussystem/menu/image.gif" TargetMode="External"/><Relationship Id="rId9" Type="http://schemas.openxmlformats.org/officeDocument/2006/relationships/hyperlink" Target="http://files.janhysek.cz/200001604-a4648a55e9/zrak.jpg" TargetMode="External"/><Relationship Id="rId14" Type="http://schemas.openxmlformats.org/officeDocument/2006/relationships/hyperlink" Target="http://upload.wikimedia.org/wikipedia/commons/thumb/b/bc/Neuron_Hand-tuned.svg/400px-Neuron_Hand-tuned.svg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4744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93.1 Nervová soustava a smysly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58724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Pavlína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Sirová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3"/>
            <a:ext cx="3029719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9582"/>
            <a:ext cx="1493143" cy="1584176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83" y="2355726"/>
            <a:ext cx="1728192" cy="1537692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987574"/>
            <a:ext cx="1944216" cy="3508226"/>
          </a:xfrm>
          <a:prstGeom prst="rect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059582"/>
            <a:ext cx="2623964" cy="3168352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–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93.10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243527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Sirová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 Pavlína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Nervová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soustava a smysly, nervy, mozek, mícha, smyslové orgány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soustavu lidského těla. Příklady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a procvičování.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93.2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323528" y="1007457"/>
            <a:ext cx="4608512" cy="19243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v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Mozek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řídí činnost celého těla.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Své okolí vnímáme a poznáváme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smysly.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Máme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pět smyslů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zrak, sluch, čich, hmat a chuť.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Svoje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smysly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musíme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chránit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a) vyhýbáme se hlučnému prostředí</a:t>
            </a:r>
          </a:p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b) před sluncem chráníme oči slunečními brýlemi,</a:t>
            </a:r>
          </a:p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při čtení a psaní dodržujeme vhodnou vzdálenost</a:t>
            </a:r>
          </a:p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očí od textu, dbáme na správné osvětlení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47814"/>
            <a:ext cx="2880320" cy="1728192"/>
          </a:xfrm>
          <a:prstGeom prst="rect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864" y="547907"/>
            <a:ext cx="1215571" cy="655691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865" y="3242684"/>
            <a:ext cx="1215570" cy="769226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865" y="1466972"/>
            <a:ext cx="1215572" cy="672729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865" y="4247374"/>
            <a:ext cx="1215570" cy="72008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r="27351" b="50000"/>
          <a:stretch/>
        </p:blipFill>
        <p:spPr>
          <a:xfrm>
            <a:off x="5637864" y="2355726"/>
            <a:ext cx="1215572" cy="642273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sp>
        <p:nvSpPr>
          <p:cNvPr id="11" name="Obousměrná vodorovná šipka 10"/>
          <p:cNvSpPr/>
          <p:nvPr/>
        </p:nvSpPr>
        <p:spPr>
          <a:xfrm rot="19921578">
            <a:off x="3788429" y="3141647"/>
            <a:ext cx="1853870" cy="971299"/>
          </a:xfrm>
          <a:prstGeom prst="leftRightArrow">
            <a:avLst/>
          </a:prstGeom>
          <a:solidFill>
            <a:srgbClr val="CCFFCC"/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SMYSLY</a:t>
            </a:r>
            <a:endParaRPr lang="cs-CZ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Přímá spojnice se šipkou 16"/>
          <p:cNvCxnSpPr/>
          <p:nvPr/>
        </p:nvCxnSpPr>
        <p:spPr>
          <a:xfrm flipH="1">
            <a:off x="7002735" y="875752"/>
            <a:ext cx="6656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>
            <a:off x="7002736" y="1803336"/>
            <a:ext cx="6656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H="1">
            <a:off x="7002736" y="2647739"/>
            <a:ext cx="6656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H="1">
            <a:off x="7002734" y="3627297"/>
            <a:ext cx="6656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7002733" y="4587816"/>
            <a:ext cx="6656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délník 28"/>
          <p:cNvSpPr/>
          <p:nvPr/>
        </p:nvSpPr>
        <p:spPr>
          <a:xfrm>
            <a:off x="7690396" y="751620"/>
            <a:ext cx="914400" cy="255838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zrak</a:t>
            </a:r>
            <a:endParaRPr lang="cs-CZ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7652293" y="1635152"/>
            <a:ext cx="914400" cy="33636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sluch</a:t>
            </a:r>
            <a:endParaRPr lang="cs-CZ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7652293" y="2489706"/>
            <a:ext cx="914400" cy="284051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čich</a:t>
            </a:r>
            <a:endParaRPr lang="cs-CZ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7668342" y="3470993"/>
            <a:ext cx="914400" cy="31260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hmat</a:t>
            </a:r>
            <a:endParaRPr lang="cs-CZ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7652293" y="4407796"/>
            <a:ext cx="914400" cy="36004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chuť</a:t>
            </a:r>
            <a:endParaRPr lang="cs-CZ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16216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93.3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467544" y="1131590"/>
            <a:ext cx="3816424" cy="1440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v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NERVOVÁ SOUSTAVA -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řídící a komunikační systém organismu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NEURON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vlákna nervových buněk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MÍCHA -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hlavní spojnice mezi mozkem a nervovými buňkami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SMYSLOVÉ ORGÁNY -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smysly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1809">
            <a:off x="4088654" y="982758"/>
            <a:ext cx="2426636" cy="20478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94" y="2790267"/>
            <a:ext cx="2916324" cy="188098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99542"/>
            <a:ext cx="2334681" cy="408381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91579" y="4795471"/>
            <a:ext cx="3294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6"/>
              </a:rPr>
              <a:t>http://www.youtube.com/watch?v=zABeUaZBhe8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932039" y="4783361"/>
            <a:ext cx="3294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7"/>
              </a:rPr>
              <a:t>http://www.youtube.com/watch?v=jCO5dLYSOx4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43508" y="4783361"/>
            <a:ext cx="648071" cy="24174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část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283968" y="4760119"/>
            <a:ext cx="648071" cy="24174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část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93.4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aoblený obdélník 2"/>
          <p:cNvSpPr/>
          <p:nvPr/>
        </p:nvSpPr>
        <p:spPr>
          <a:xfrm>
            <a:off x="179512" y="987574"/>
            <a:ext cx="4608512" cy="40324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Nervová soustava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řídící a komunikační systém organismu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- hlavními součástmi jsou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nervy a mozek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Nervy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pracují jako horké linky, které přenášejí signály z mozku do každičkého orgánu a části těla.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Hlavní spojnicí mezi mozkem a nervovými buňkami je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mícha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která spolu s mozkem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sleduje a řídí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mnoho nevědomých tělesných činností, například činnost srdce, a většinu vědomých pohybů.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Prostřednictvím mozku tedy slyšíme, vidíme, hmatáme, cítíme, běžíme, odpočíváme,…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Mozek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je také centrem myšlení a paměti. Je rozdělen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levou a pravou polokouli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zdraví mozku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 důležitý aktivní odpočinek, například sport, hra na hudební nástroj, turistika. Velký význam má i radost, pozitivní myšlení a hezké vztahy s jinými lidmi.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Smyslové orgány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člověku umožňují vnímat podněty z vnějšího prostředí. I o ně musíme pečovat a předcházet jejich onemocnění.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Nejvíce zpráv o okolním prostředí získáváme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očima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Zvuk zachycujeme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vnější částí ucha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779662"/>
            <a:ext cx="2365251" cy="3168352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8650"/>
            <a:ext cx="1921396" cy="1439044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27734"/>
            <a:ext cx="1743607" cy="145707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93.5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1453580"/>
            <a:ext cx="2736304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Co nepatří do nervové soustavy?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36427"/>
            <a:ext cx="936104" cy="115213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46" y="1936428"/>
            <a:ext cx="864096" cy="1152129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36427"/>
            <a:ext cx="936104" cy="115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36428"/>
            <a:ext cx="936104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5004048" y="913964"/>
            <a:ext cx="3600400" cy="5462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Popiš, co se stane ve tvém těle, když uvidíš na semaforu červenou?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644008" y="1936427"/>
            <a:ext cx="3583657" cy="4832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Jak si člověk může poškodit zrak a sluch?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292327" y="2931790"/>
            <a:ext cx="3592042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Který smysl využívají nevidomí při čtení?</a:t>
            </a:r>
          </a:p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Jak se dorozumívají neslyšící?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553594" y="3939902"/>
            <a:ext cx="3600400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Popiš, co se stane ve tvém těle, když jdeš po ulici a uslyšíš zahoukat auto?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93.6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251520" y="1059582"/>
            <a:ext cx="4032448" cy="39604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Zajímavé údaje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Během jediné vteřiny přijme lidský mozek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miliony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nervových signálů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Lidský mozek je tvořen více než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100 miliardami nervových buněk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neboli neuronů.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Mozek dívky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dosahuje průměrně 2,5 % hmotnosti celého těla,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mozek chlapce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přibližně 2%.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Mozek slona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váží čtyřikrát víc než mozek člověka.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Obyčejný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rentgen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nezobrazuje měkké tkáně příliš zřetelně, proto neukáže moc přesně ani mozek.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Velmi detailně zobrazují mozek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CT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(počítačová tomografie) a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NMR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(nukleární magnetická rezonance).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Vědci dokážou vypěstovat buňky lidského mozku v laboratoři.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Chuťové pohárky na jazyku registrují pouze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čtyři hlavní chutě -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sladkost, slanost, kyselost a hořkost. Chutě různých jídel vznikají kombinací a zastoupením těchto čtyř.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Nos rozlišuje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10 000 pachů a vůní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72" y="1849444"/>
            <a:ext cx="1496940" cy="254601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448" y="801067"/>
            <a:ext cx="2193776" cy="9144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916" y="627534"/>
            <a:ext cx="1954907" cy="200059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0"/>
          <a:stretch/>
        </p:blipFill>
        <p:spPr>
          <a:xfrm>
            <a:off x="6444208" y="2760502"/>
            <a:ext cx="1701854" cy="2248247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8146062" y="2628131"/>
            <a:ext cx="914400" cy="306127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CT 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8146062" y="4659980"/>
            <a:ext cx="678407" cy="348767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NMR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Přímá spojnice se šipkou 11"/>
          <p:cNvCxnSpPr/>
          <p:nvPr/>
        </p:nvCxnSpPr>
        <p:spPr>
          <a:xfrm flipH="1" flipV="1">
            <a:off x="8304801" y="2719910"/>
            <a:ext cx="265690" cy="2143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stCxn id="10" idx="0"/>
          </p:cNvCxnSpPr>
          <p:nvPr/>
        </p:nvCxnSpPr>
        <p:spPr>
          <a:xfrm flipH="1" flipV="1">
            <a:off x="8183232" y="4395462"/>
            <a:ext cx="302034" cy="264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93.7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03598"/>
            <a:ext cx="3305175" cy="201622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9"/>
          <a:stretch/>
        </p:blipFill>
        <p:spPr>
          <a:xfrm>
            <a:off x="4375770" y="1203598"/>
            <a:ext cx="3810000" cy="2025749"/>
          </a:xfrm>
          <a:prstGeom prst="rect">
            <a:avLst/>
          </a:prstGeom>
        </p:spPr>
      </p:pic>
      <p:sp>
        <p:nvSpPr>
          <p:cNvPr id="5" name="Zaoblený obdélník 4"/>
          <p:cNvSpPr/>
          <p:nvPr/>
        </p:nvSpPr>
        <p:spPr>
          <a:xfrm>
            <a:off x="2914861" y="555526"/>
            <a:ext cx="2738214" cy="4823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ozek, nervová buňka, mícha 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2914861" y="4515966"/>
            <a:ext cx="2738214" cy="5000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zrak, sluch, čich, hmat, chuť 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736" y="3422453"/>
            <a:ext cx="1238250" cy="72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8" y="3422453"/>
            <a:ext cx="1238250" cy="72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3422453"/>
            <a:ext cx="1238250" cy="72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22453"/>
            <a:ext cx="1238250" cy="72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219" y="3422453"/>
            <a:ext cx="1238250" cy="72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905173" y="4200353"/>
            <a:ext cx="914400" cy="25841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sight</a:t>
            </a:r>
            <a:endParaRPr lang="cs-CZ" sz="1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05497" y="4201314"/>
            <a:ext cx="914400" cy="25745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hearing</a:t>
            </a:r>
            <a:endParaRPr lang="cs-CZ" sz="1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069457" y="4201314"/>
            <a:ext cx="914400" cy="242642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smell</a:t>
            </a:r>
            <a:endParaRPr lang="cs-CZ" sz="1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670029" y="4208239"/>
            <a:ext cx="914400" cy="243603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touch</a:t>
            </a:r>
            <a:endParaRPr lang="cs-CZ" sz="1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211144" y="4208240"/>
            <a:ext cx="914400" cy="250528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taste</a:t>
            </a:r>
            <a:endParaRPr lang="cs-CZ" sz="1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93.8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23342"/>
              </p:ext>
            </p:extLst>
          </p:nvPr>
        </p:nvGraphicFramePr>
        <p:xfrm>
          <a:off x="179510" y="1131590"/>
          <a:ext cx="7185180" cy="360492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Hlavní spojnicí mezi mozkem a nervovými buňkami je: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neuron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šlacha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mícha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Ovčí můstek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Nervovou soustavu tvoří: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mozek, mícha, nervy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srdce, cévy, krev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zrak, sluch, čich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chuť, hmat, postřeh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Kterým orgánem zachycujeme zvuk?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šnekem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uchem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trychtýřem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hmatem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Co nepatří do nervové soustavy?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srdce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mícha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nervy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mozek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93.9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971600" y="987574"/>
            <a:ext cx="5791970" cy="40626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171450" indent="-171450">
              <a:buFont typeface="Wingdings" pitchFamily="2" charset="2"/>
              <a:buChar char="v"/>
            </a:pPr>
            <a:r>
              <a:rPr lang="cs-CZ" sz="8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8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sci.ujep.cz/foto/36_971.jpg</a:t>
            </a:r>
            <a:endParaRPr lang="cs-CZ" sz="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cs-CZ" sz="800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  <a:hlinkClick r:id="rId3"/>
              </a:rPr>
              <a:t>img.mf.cz/186/619/howstuffworks.com.jpg</a:t>
            </a: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www.getbodysmart.com/ap/nervoussystem/menu/image.gif</a:t>
            </a:r>
            <a:endParaRPr lang="cs-CZ" sz="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8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nursingcrib.com/wp-content/uploads/nervous-system.jpg?9d7bd4</a:t>
            </a:r>
            <a:endParaRPr lang="cs-CZ" sz="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8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www.readengage.com/images/nerves1.jpg</a:t>
            </a:r>
            <a:endParaRPr lang="cs-CZ" sz="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8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czechfolks.com/plus/wp-content/uploads/2011/10/ANOTACE1.jpg</a:t>
            </a:r>
            <a:endParaRPr lang="cs-CZ" sz="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8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nd04.jxs.cz/673/542/6da02b9301_73616538_o2.jpg</a:t>
            </a:r>
            <a:endParaRPr lang="cs-CZ" sz="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8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files.janhysek.cz/200001604-a4648a55e9/zrak.jpg</a:t>
            </a:r>
            <a:endParaRPr lang="cs-CZ" sz="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http://www.equark.sk/data/mid/article_1341_citlive_prsty.jpg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8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www.peakmedical-ent.com/media/ear-nose-throat.jpg</a:t>
            </a:r>
            <a:endParaRPr lang="cs-CZ" sz="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12"/>
              </a:rPr>
              <a:t>http://www.plasticka-chirurgie.us/data/2011/09/nos.jpg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2"/>
              </a:rPr>
              <a:t>http://sci.ujep.cz/foto/36_971.jpg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cs-CZ" sz="8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blog-haus.blbne.cz/img/14804.jpg</a:t>
            </a:r>
            <a:endParaRPr lang="cs-CZ" sz="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3"/>
              </a:rPr>
              <a:t>http://img.mf.cz/186/619/howstuffworks.com.jpg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14"/>
              </a:rPr>
              <a:t>http://upload.wikimedia.org/wikipedia/commons/thumb/b/bc/Neuron_Hand-tuned.svg/400px-Neuron_Hand-tuned.svg.png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15"/>
              </a:rPr>
              <a:t>http://www.sciact.org/images/articles/The_Spinal_Cord_Model.jpg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16"/>
              </a:rPr>
              <a:t>http://www.cibulkovci.ic.cz/wp-content/uploads/oko1.jpg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17"/>
              </a:rPr>
              <a:t>http://</a:t>
            </a:r>
            <a:r>
              <a:rPr lang="cs-CZ" sz="8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www.healthline.com/vp/body/graphics/fullsize/head-nervous-system.jpg</a:t>
            </a:r>
            <a:endParaRPr lang="cs-CZ" sz="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18"/>
              </a:rPr>
              <a:t>http://www.3-d-models.com/3d-model_files/nnerves1.jpg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19"/>
              </a:rPr>
              <a:t>http://kids.discovery.com/img/images/your-nervous-system-400.jpg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u="sng" dirty="0">
                <a:latin typeface="Times New Roman" pitchFamily="18" charset="0"/>
                <a:cs typeface="Times New Roman" pitchFamily="18" charset="0"/>
                <a:hlinkClick r:id="rId20"/>
              </a:rPr>
              <a:t>http://radlinkmedicare.com/images/img_ct.jpg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dirty="0">
                <a:latin typeface="Times New Roman" pitchFamily="18" charset="0"/>
                <a:cs typeface="Times New Roman" pitchFamily="18" charset="0"/>
                <a:hlinkClick r:id="rId21"/>
              </a:rPr>
              <a:t>http://www.sportuj.com/storage/200807161634_magneticka-rezonance-mozek-.</a:t>
            </a:r>
            <a:r>
              <a:rPr lang="cs-CZ" sz="800" dirty="0" smtClean="0">
                <a:latin typeface="Times New Roman" pitchFamily="18" charset="0"/>
                <a:cs typeface="Times New Roman" pitchFamily="18" charset="0"/>
                <a:hlinkClick r:id="rId21"/>
              </a:rPr>
              <a:t>jpg</a:t>
            </a: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Otázky a odpovědi, Lidské tělo- </a:t>
            </a:r>
            <a:r>
              <a:rPr lang="cs-CZ" sz="900" dirty="0" err="1">
                <a:latin typeface="Times New Roman" pitchFamily="18" charset="0"/>
                <a:cs typeface="Times New Roman" pitchFamily="18" charset="0"/>
              </a:rPr>
              <a:t>Steve</a:t>
            </a: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900" dirty="0" err="1">
                <a:latin typeface="Times New Roman" pitchFamily="18" charset="0"/>
                <a:cs typeface="Times New Roman" pitchFamily="18" charset="0"/>
              </a:rPr>
              <a:t>Parker</a:t>
            </a: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, nakladatelství Fragment, 2005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1000 zajímavostí, Lidské tělo – John </a:t>
            </a:r>
            <a:r>
              <a:rPr lang="cs-CZ" sz="900" dirty="0" err="1">
                <a:latin typeface="Times New Roman" pitchFamily="18" charset="0"/>
                <a:cs typeface="Times New Roman" pitchFamily="18" charset="0"/>
              </a:rPr>
              <a:t>Farndon</a:t>
            </a: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, nakladatelství Fragment, 2001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Člověk a jeho zdraví, </a:t>
            </a:r>
            <a:r>
              <a:rPr lang="cs-CZ" sz="900" dirty="0" err="1">
                <a:latin typeface="Times New Roman" pitchFamily="18" charset="0"/>
                <a:cs typeface="Times New Roman" pitchFamily="18" charset="0"/>
              </a:rPr>
              <a:t>M.Jančová</a:t>
            </a: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cs-CZ" sz="900" dirty="0" err="1">
                <a:latin typeface="Times New Roman" pitchFamily="18" charset="0"/>
                <a:cs typeface="Times New Roman" pitchFamily="18" charset="0"/>
              </a:rPr>
              <a:t>Grigárková</a:t>
            </a: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 – učebnice pro 4. a 5. ročník ZŠ, 2008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Já a můj svět, V. Štiková – prvouka pro 3. ročník, nakladatelství Nová škola, 2008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Od vesmíru k člověku, </a:t>
            </a:r>
            <a:r>
              <a:rPr lang="cs-CZ" sz="900" dirty="0" err="1">
                <a:latin typeface="Times New Roman" pitchFamily="18" charset="0"/>
                <a:cs typeface="Times New Roman" pitchFamily="18" charset="0"/>
              </a:rPr>
              <a:t>D.Kvasničková</a:t>
            </a: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900" dirty="0" err="1">
                <a:latin typeface="Times New Roman" pitchFamily="18" charset="0"/>
                <a:cs typeface="Times New Roman" pitchFamily="18" charset="0"/>
              </a:rPr>
              <a:t>J.Froněk</a:t>
            </a: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900" dirty="0" err="1">
                <a:latin typeface="Times New Roman" pitchFamily="18" charset="0"/>
                <a:cs typeface="Times New Roman" pitchFamily="18" charset="0"/>
              </a:rPr>
              <a:t>M.Šolc</a:t>
            </a:r>
            <a:r>
              <a:rPr lang="cs-CZ" sz="900" dirty="0">
                <a:latin typeface="Times New Roman" pitchFamily="18" charset="0"/>
                <a:cs typeface="Times New Roman" pitchFamily="18" charset="0"/>
              </a:rPr>
              <a:t>- přírodověda pro 5. ročník ZŠ, nakladatelství Fortuna, 1996</a:t>
            </a:r>
          </a:p>
          <a:p>
            <a:pPr marL="171450" indent="-171450">
              <a:buFont typeface="Wingdings" pitchFamily="2" charset="2"/>
              <a:buChar char="v"/>
            </a:pP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  <a:endParaRPr lang="cs-CZ" sz="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1135</Words>
  <Application>Microsoft Office PowerPoint</Application>
  <PresentationFormat>Předvádění na obrazovce (16:9)</PresentationFormat>
  <Paragraphs>163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93.1 Nervová soustava a smysly</vt:lpstr>
      <vt:lpstr>93.2 Co už víš? </vt:lpstr>
      <vt:lpstr>93.3 Jaké si řekneme nové termíny a názvy?</vt:lpstr>
      <vt:lpstr>93.4 Co si řekneme nového?</vt:lpstr>
      <vt:lpstr>93.5 Procvičení a příklady</vt:lpstr>
      <vt:lpstr>93.6 Něco navíc pro šikovné</vt:lpstr>
      <vt:lpstr>93.7 CLIL</vt:lpstr>
      <vt:lpstr>93.8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vprusa</cp:lastModifiedBy>
  <cp:revision>197</cp:revision>
  <dcterms:created xsi:type="dcterms:W3CDTF">2010-10-18T18:21:56Z</dcterms:created>
  <dcterms:modified xsi:type="dcterms:W3CDTF">2014-01-28T18:06:38Z</dcterms:modified>
</cp:coreProperties>
</file>