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0" y="-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wmf"/><Relationship Id="rId11" Type="http://schemas.openxmlformats.org/officeDocument/2006/relationships/image" Target="../media/image26.jpeg"/><Relationship Id="rId5" Type="http://schemas.openxmlformats.org/officeDocument/2006/relationships/image" Target="../media/image5.jpg"/><Relationship Id="rId10" Type="http://schemas.openxmlformats.org/officeDocument/2006/relationships/image" Target="../media/image25.wmf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24.jpeg"/><Relationship Id="rId4" Type="http://schemas.openxmlformats.org/officeDocument/2006/relationships/image" Target="../media/image33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calook.com/systems_images/Muscular_System.jpg" TargetMode="External"/><Relationship Id="rId13" Type="http://schemas.openxmlformats.org/officeDocument/2006/relationships/hyperlink" Target="http://blog.thirdeyehealth.com/images/muscular-system-4.jpg" TargetMode="External"/><Relationship Id="rId18" Type="http://schemas.openxmlformats.org/officeDocument/2006/relationships/hyperlink" Target="http://upload.wikimedia.org/wikipedia/commons/2/22/Da_Vinci_Vitruve_Luc_Viatour.jpg?uselang=cs" TargetMode="External"/><Relationship Id="rId26" Type="http://schemas.openxmlformats.org/officeDocument/2006/relationships/hyperlink" Target="http://upload.wikimedia.org/wikipedia/commons/thumb/9/91/Gluteus_maximus.png/250px-Gluteus_maximus.png" TargetMode="External"/><Relationship Id="rId3" Type="http://schemas.openxmlformats.org/officeDocument/2006/relationships/hyperlink" Target="http://www.ambike.com/image/bikeskola/obrazky/taj_silnych_nohou.jpg" TargetMode="External"/><Relationship Id="rId21" Type="http://schemas.openxmlformats.org/officeDocument/2006/relationships/hyperlink" Target="http://img.mf.cz/574/819/pl16.jpg" TargetMode="External"/><Relationship Id="rId7" Type="http://schemas.openxmlformats.org/officeDocument/2006/relationships/hyperlink" Target="http://www.criticalbench.com/muscles/muscular-anatomy-front.jpg" TargetMode="External"/><Relationship Id="rId12" Type="http://schemas.openxmlformats.org/officeDocument/2006/relationships/hyperlink" Target="http://image.shutterstock.com/display_pic_with_logo/65904/65904,1277246917,2/stock-photo-male-muscular-system-55764247.jpg" TargetMode="External"/><Relationship Id="rId17" Type="http://schemas.openxmlformats.org/officeDocument/2006/relationships/hyperlink" Target="http://www.rozcvickovnik.cz/img/dolniKoncetiny.jpg" TargetMode="External"/><Relationship Id="rId25" Type="http://schemas.openxmlformats.org/officeDocument/2006/relationships/hyperlink" Target="http://static.prozeny.cz/images/stories/a_fotky/fotecky/HLF_78295234bb.jpg" TargetMode="External"/><Relationship Id="rId2" Type="http://schemas.openxmlformats.org/officeDocument/2006/relationships/hyperlink" Target="http://www.bioderma.com/uploads/pics/coupe2_1_cz.jpg" TargetMode="External"/><Relationship Id="rId16" Type="http://schemas.openxmlformats.org/officeDocument/2006/relationships/hyperlink" Target="http://www.vasenohy.cz/obrazky/nohy/nohy.jpg" TargetMode="External"/><Relationship Id="rId20" Type="http://schemas.openxmlformats.org/officeDocument/2006/relationships/hyperlink" Target="http://www.eorthopod.com/images/ContentImages/foot/foot_achilles/foot_achilles_tendon_anatomy01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lago-cz.cz/public/content-images/cz/product/17788.jpg" TargetMode="External"/><Relationship Id="rId11" Type="http://schemas.openxmlformats.org/officeDocument/2006/relationships/hyperlink" Target="http://www.clccharter.org/donna/medschool/systems/system%20research/muscular/Muscular%20System/muscularsystem.gif" TargetMode="External"/><Relationship Id="rId24" Type="http://schemas.openxmlformats.org/officeDocument/2006/relationships/hyperlink" Target="http://www.slevy-nad-slevy.cz/userfiles/nehty.jpg" TargetMode="External"/><Relationship Id="rId5" Type="http://schemas.openxmlformats.org/officeDocument/2006/relationships/hyperlink" Target="http://upload.wikimedia.org/wikipedia/commons/8/86/Middle_ear.png" TargetMode="External"/><Relationship Id="rId15" Type="http://schemas.openxmlformats.org/officeDocument/2006/relationships/hyperlink" Target="http://anatomie-lidskeho-tela.kvalitne.cz/files/svaly-kosti/svaly-ruka.png" TargetMode="External"/><Relationship Id="rId23" Type="http://schemas.openxmlformats.org/officeDocument/2006/relationships/hyperlink" Target="http://i.pravda.sk/06/112/skcl/P251704d2_sval_v.jpg" TargetMode="External"/><Relationship Id="rId10" Type="http://schemas.openxmlformats.org/officeDocument/2006/relationships/hyperlink" Target="http://www.criticalbench.com/muscles/muscular-anatomy-back.jpg" TargetMode="External"/><Relationship Id="rId19" Type="http://schemas.openxmlformats.org/officeDocument/2006/relationships/hyperlink" Target="http://www.toptetovani.cz/wp-content/uploads/2011/03/natrzena-kuze-1-300x215.jpg" TargetMode="External"/><Relationship Id="rId4" Type="http://schemas.openxmlformats.org/officeDocument/2006/relationships/hyperlink" Target="http://upload.wikimedia.org/wikipedia/commons/thumb/3/32/Trommelfell.png/200px-Trommelfell.png" TargetMode="External"/><Relationship Id="rId9" Type="http://schemas.openxmlformats.org/officeDocument/2006/relationships/hyperlink" Target="http://leccos.com/pics/pic/svalova_soustava-_schema_.jpg" TargetMode="External"/><Relationship Id="rId14" Type="http://schemas.openxmlformats.org/officeDocument/2006/relationships/hyperlink" Target="http://zaciatocnici.sk/wp-content/uploads/dvojhlavy-sval.bmp" TargetMode="External"/><Relationship Id="rId22" Type="http://schemas.openxmlformats.org/officeDocument/2006/relationships/hyperlink" Target="http://img.diva.sk/stories/Deti/Dojcata/babatko_na_masaz_4.jpg" TargetMode="External"/><Relationship Id="rId27" Type="http://schemas.openxmlformats.org/officeDocument/2006/relationships/hyperlink" Target="http://www.vlasy.cz/obrazky/ilustracky/chlupy-vlasy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92.1 Svalová a kožní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9583"/>
            <a:ext cx="1672010" cy="1324387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1" r="9517"/>
          <a:stretch/>
        </p:blipFill>
        <p:spPr>
          <a:xfrm>
            <a:off x="1979712" y="1203598"/>
            <a:ext cx="936104" cy="2403105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50000" b="4273"/>
          <a:stretch/>
        </p:blipFill>
        <p:spPr>
          <a:xfrm>
            <a:off x="1054399" y="2153789"/>
            <a:ext cx="1008112" cy="2238375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17"/>
          <a:stretch/>
        </p:blipFill>
        <p:spPr>
          <a:xfrm>
            <a:off x="5916946" y="1203598"/>
            <a:ext cx="1103326" cy="2238375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0"/>
          <a:stretch/>
        </p:blipFill>
        <p:spPr>
          <a:xfrm>
            <a:off x="6925924" y="2153787"/>
            <a:ext cx="1070315" cy="2238375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48" y="2383970"/>
            <a:ext cx="2093305" cy="108436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9" y="620688"/>
            <a:ext cx="1001516" cy="1448795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" y="1059583"/>
            <a:ext cx="933325" cy="1479624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00" y="3468335"/>
            <a:ext cx="2286000" cy="923829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92.10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7478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Pavlína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Svalová a kožní soustava,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svaly, šlachy, kůže, pigment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Svaly lidského těla</a:t>
                      </a:r>
                    </a:p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Lidská kůže a její složení, ochrana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92.2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5536" y="1059582"/>
            <a:ext cx="3866728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Svaly umožňují pohyb těla.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Upínají se na kostru.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Aby svaly nebolely, dbáme na správné držení těla.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Lidské tělo je pokryto kůží.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76" y="888503"/>
            <a:ext cx="1219200" cy="3743325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7734"/>
            <a:ext cx="2016224" cy="24955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r="4971" b="7916"/>
          <a:stretch/>
        </p:blipFill>
        <p:spPr>
          <a:xfrm>
            <a:off x="4572000" y="1203597"/>
            <a:ext cx="2304256" cy="3230835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92.3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8" y="1322394"/>
            <a:ext cx="3866728" cy="13428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lachy – svaly jsou ke kostem připojeny šlachami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pigment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způsobuje změnu zbarvení kůže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ůže je sídlem hmatu</a:t>
            </a:r>
          </a:p>
          <a:p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054" y="2889933"/>
            <a:ext cx="1971675" cy="197488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17687"/>
            <a:ext cx="2371725" cy="175222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5724128" y="2889933"/>
            <a:ext cx="1872208" cy="27810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igmentové skvrny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54" y="3334840"/>
            <a:ext cx="3528392" cy="147143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92.4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251520" y="1059582"/>
            <a:ext cx="4752528" cy="38678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SVALY</a:t>
            </a:r>
            <a:endParaRPr lang="cs-CZ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ktivní pohyb vykonávají </a:t>
            </a:r>
            <a:r>
              <a:rPr lang="cs-CZ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svaly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kostem jsou svaly připojeny </a:t>
            </a:r>
            <a:r>
              <a:rPr lang="cs-CZ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šlachami </a:t>
            </a:r>
          </a:p>
          <a:p>
            <a:r>
              <a:rPr lang="cs-CZ" sz="1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(šlacha je jako silné lano)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pracují tak, že se zkracují (smršťují) a prodlužují (natahují)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valovou činnost řídí </a:t>
            </a:r>
            <a:r>
              <a:rPr lang="cs-CZ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mozek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vysíláním nervových signálů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idské tělo obsahuje zhruba </a:t>
            </a:r>
            <a:r>
              <a:rPr lang="cs-CZ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640 svalů</a:t>
            </a:r>
          </a:p>
          <a:p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svaly se nacházejí na trupu, pánvi, rameni a stehnech. Nejvíce svalů je na hlavě.</a:t>
            </a:r>
          </a:p>
          <a:p>
            <a:endParaRPr lang="cs-CZ" sz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KŮŽE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chrání naše tělo před vnějším prostředím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držuje v našem těle </a:t>
            </a:r>
            <a:r>
              <a:rPr lang="cs-CZ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vodu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omáhá regulovat </a:t>
            </a:r>
            <a:r>
              <a:rPr lang="cs-CZ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tělesnou teplotu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bsahuje </a:t>
            </a:r>
            <a:r>
              <a:rPr lang="cs-CZ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čidla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která zaznamenávají podněty z vnějšího okolí (dotyky, tlak, bolest…), je tedy sídlem </a:t>
            </a:r>
            <a:r>
              <a:rPr lang="cs-CZ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hmatu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 v ní uloženy potní a mazové žlázy, kořínky chloupků a vlasů, vlásečnice a nervy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arva kůže závisí na pigmentu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2" r="59068" b="75"/>
          <a:stretch/>
        </p:blipFill>
        <p:spPr>
          <a:xfrm>
            <a:off x="5148064" y="1059582"/>
            <a:ext cx="1620019" cy="315219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9" t="38333" r="1959"/>
          <a:stretch/>
        </p:blipFill>
        <p:spPr>
          <a:xfrm>
            <a:off x="7330305" y="1039948"/>
            <a:ext cx="1621557" cy="317182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5" t="78704" r="37404"/>
          <a:stretch/>
        </p:blipFill>
        <p:spPr>
          <a:xfrm>
            <a:off x="6521710" y="3148209"/>
            <a:ext cx="1018406" cy="177924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10" y="492442"/>
            <a:ext cx="1362658" cy="128722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92.5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79512" y="1131590"/>
            <a:ext cx="4608512" cy="4286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Vyškrtni obrázky, které nepatří do svalové a kožní soustavy.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vlína\Documents\Škola\Pavlína\Obrázky dumky\Kosterní soustava\leb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7654"/>
            <a:ext cx="1008112" cy="144016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lína\Documents\Škola\Pavlína\Obrázky dumky\Kosterní soustava\kyčelní k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63838"/>
            <a:ext cx="1195958" cy="1296144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vlína\Documents\Škola\Pavlína\Obrázky dumky\část svalů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707654"/>
            <a:ext cx="1195958" cy="1440159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vlína\AppData\Local\Microsoft\Windows\Temporary Internet Files\Content.IE5\AF3C451D\MC9002505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43" y="1707654"/>
            <a:ext cx="1186588" cy="14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vlína\AppData\Local\Microsoft\Windows\Temporary Internet Files\Content.IE5\AF3C451D\MP90040351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7653"/>
            <a:ext cx="1158632" cy="1440159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vlína\AppData\Local\Microsoft\Windows\Temporary Internet Files\Content.IE5\AF3C451D\MC90023204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13" y="3435846"/>
            <a:ext cx="108012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avlína\Documents\Škola\Pavlína\Obrázky dumky\chlupy-vlas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3363838"/>
            <a:ext cx="1008112" cy="1296144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avlína\AppData\Local\Microsoft\Windows\Temporary Internet Files\Content.IE5\U6UJD1FJ\MC900426142[1].wm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9"/>
          <a:stretch/>
        </p:blipFill>
        <p:spPr bwMode="auto">
          <a:xfrm>
            <a:off x="2987824" y="3353916"/>
            <a:ext cx="1158632" cy="1306066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avlína\AppData\Local\Microsoft\Windows\Temporary Internet Files\Content.IE5\9CHPSM48\MC900438748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63838"/>
            <a:ext cx="1052731" cy="1296144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avlína\AppData\Local\Microsoft\Windows\Temporary Internet Files\Content.IE5\RZLDW0TX\MP900431114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13" y="1707653"/>
            <a:ext cx="1080120" cy="144016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avlína\Documents\Škola\Pavlína\Obrázky dumky\žvýkací sva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07654"/>
            <a:ext cx="1080120" cy="144016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Pavlína\AppData\Local\Microsoft\Windows\Temporary Internet Files\Content.IE5\U6UJD1FJ\MP900401151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63838"/>
            <a:ext cx="1080120" cy="1296144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92.6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79512" y="1059582"/>
            <a:ext cx="4536504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tvoří asi dvě pětiny celkové tělesné hmotnosti.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svalem je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hýžďový sval velký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(zanožuje dolní končetinu a posouvá tělo vpřed při chůzi, běhu 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skoku).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Nejmenší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třmínkový sval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 středním uchu (není silnější než písmeno „I“).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Nejsilnějším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žvýkací sval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používáme jej při mluvení a žvýkání.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 vyroste každý týden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3,5 mm.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Člověk má na hlavě průměrně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100 000 až 120 000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vlasů.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Ochlupení máme celkem 5 milionů.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Řasa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vydrží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jeden až dva měsíce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pak vypadne a vyroste nová.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Nehty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upřednostňované ruce rostou maličko rychleji.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Všechny nehty rostou rychleji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létě než v zimě.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Nehty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rukou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rostou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trochu rychleji než na nohou.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Nehet se normálně prodlouží o půl milimetru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týden.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28" y="2643758"/>
            <a:ext cx="2088232" cy="212423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4643" r="20619" b="18814"/>
          <a:stretch/>
        </p:blipFill>
        <p:spPr>
          <a:xfrm>
            <a:off x="4499992" y="843558"/>
            <a:ext cx="1685156" cy="11811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843558"/>
            <a:ext cx="2085975" cy="219075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90.7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99" y="3095949"/>
            <a:ext cx="1038423" cy="1368152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80678"/>
            <a:ext cx="1688976" cy="1716782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46" y="3424269"/>
            <a:ext cx="1071563" cy="105076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53" y="699542"/>
            <a:ext cx="1071563" cy="122413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9" y="880678"/>
            <a:ext cx="1908820" cy="174307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90" y="2719304"/>
            <a:ext cx="1400944" cy="151122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39738"/>
            <a:ext cx="1398687" cy="139866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3" name="Zaoblený obdélník 12"/>
          <p:cNvSpPr/>
          <p:nvPr/>
        </p:nvSpPr>
        <p:spPr>
          <a:xfrm>
            <a:off x="1822932" y="4689129"/>
            <a:ext cx="5011969" cy="4161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lacha, žvýkací sval, hýžďový sval, svaly, nehty, řasy, kůže, chlupy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424583" y="3090951"/>
            <a:ext cx="975680" cy="33331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tendon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24115" y="4258867"/>
            <a:ext cx="1954919" cy="33181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luteal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muscle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219540" y="2164854"/>
            <a:ext cx="1206785" cy="27354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masseter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825805" y="2611760"/>
            <a:ext cx="1148917" cy="30708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muscles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4908246" y="2719304"/>
            <a:ext cx="990760" cy="3333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</a:t>
            </a:r>
          </a:p>
          <a:p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53" y="2084945"/>
            <a:ext cx="1071563" cy="114281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35" name="Obdélník 34"/>
          <p:cNvSpPr/>
          <p:nvPr/>
        </p:nvSpPr>
        <p:spPr>
          <a:xfrm>
            <a:off x="7826487" y="1147762"/>
            <a:ext cx="1210009" cy="32769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eyelashes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803902" y="3778360"/>
            <a:ext cx="748693" cy="34257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nails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835478" y="2485062"/>
            <a:ext cx="748693" cy="34257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hair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9" grpId="0" animBg="1"/>
      <p:bldP spid="30" grpId="0" animBg="1"/>
      <p:bldP spid="31" grpId="0" animBg="1"/>
      <p:bldP spid="35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35169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Kolik je v těle svalů?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asi 100 svalů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méně než 50 svalů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zhruba 640 svalů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asi 10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Nejvíce svalů má člověk: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obličejové části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  v horní končetině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posilovně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noze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Svaly jsou ke kostem připojeny: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klouby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šlachami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knoflíky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kůží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Kůže zabezpečuje: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teplotu a ochranu těla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získávání potravy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čichové vjemy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držení těla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92.9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67644" y="915566"/>
            <a:ext cx="7536804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www.bioderma.com/uploads/pics/coupe2_1_cz.jpg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3"/>
              </a:rPr>
              <a:t>http://www.ambike.com/image/bikeskola/obrazky/taj_silnych_nohou.jpg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4"/>
              </a:rPr>
              <a:t>http://</a:t>
            </a:r>
            <a:r>
              <a:rPr lang="cs-CZ" sz="800" u="sng" dirty="0" smtClean="0">
                <a:hlinkClick r:id="rId4"/>
              </a:rPr>
              <a:t>upload.wikimedia.org/wikipedia/commons/thumb/3/32/Trommelfell.png/200px-Trommelfell.png</a:t>
            </a:r>
            <a:endParaRPr lang="cs-CZ" sz="800" u="sng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5"/>
              </a:rPr>
              <a:t>http://upload.wikimedia.org/wikipedia/commons/8/86/Middle_ear.png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6"/>
              </a:rPr>
              <a:t>http://www.helago-cz.cz/public/content-images/cz/product/17788.jpg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7"/>
              </a:rPr>
              <a:t>http://www.criticalbench.com/muscles/muscular-anatomy-front.jpg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8"/>
              </a:rPr>
              <a:t>http://www.medicalook.com/systems_images/Muscular_System.jpg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9"/>
              </a:rPr>
              <a:t>http://leccos.com/pics/pic/svalova_soustava-_schema_.</a:t>
            </a:r>
            <a:r>
              <a:rPr lang="cs-CZ" sz="800" u="sng" dirty="0" smtClean="0">
                <a:hlinkClick r:id="rId9"/>
              </a:rPr>
              <a:t>jpg</a:t>
            </a:r>
            <a:endParaRPr lang="cs-CZ" sz="800" u="sng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 smtClean="0">
                <a:hlinkClick r:id="rId10"/>
              </a:rPr>
              <a:t>http</a:t>
            </a:r>
            <a:r>
              <a:rPr lang="cs-CZ" sz="800" u="sng" dirty="0">
                <a:hlinkClick r:id="rId10"/>
              </a:rPr>
              <a:t>://www.criticalbench.com/muscles/muscular-anatomy-back.jpg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11"/>
              </a:rPr>
              <a:t>http://www.clccharter.org/donna/medschool/systems/system%20research/muscular/Muscular%20System/muscularsystem.gif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12"/>
              </a:rPr>
              <a:t>http://image.shutterstock.com/display_pic_with_logo/65904/65904,1277246917,2/stock-photo-male-muscular-system-55764247.jpg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13"/>
              </a:rPr>
              <a:t>http://blog.thirdeyehealth.com/images/muscular-system-4.jpg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14"/>
              </a:rPr>
              <a:t>http://zaciatocnici.sk/wp-content/uploads/dvojhlavy-sval.bmp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15"/>
              </a:rPr>
              <a:t>http://anatomie-lidskeho-tela.kvalitne.cz/files/svaly-kosti/svaly-ruka.png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16"/>
              </a:rPr>
              <a:t>http://www.vasenohy.cz/obrazky/nohy/nohy.jpg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17"/>
              </a:rPr>
              <a:t>http://www.rozcvickovnik.cz/img/dolniKoncetiny.jpg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18"/>
              </a:rPr>
              <a:t>http://upload.wikimedia.org/wikipedia/commons/2/22/Da_Vinci_Vitruve_Luc_Viatour.jpg?uselang=cs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19"/>
              </a:rPr>
              <a:t>http://www.toptetovani.cz/wp-content/uploads/2011/03/natrzena-kuze-1-300x215.jpg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20"/>
              </a:rPr>
              <a:t>http://www.eorthopod.com/images/ContentImages/foot/foot_achilles/foot_achilles_tendon_anatomy01a.jpg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21"/>
              </a:rPr>
              <a:t>http://img.mf.cz/574/819/pl16.jpg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hlinkClick r:id="rId22"/>
              </a:rPr>
              <a:t>http://img.diva.sk/stories/Deti/Dojcata/babatko_na_masaz_4.jpg</a:t>
            </a:r>
            <a:endParaRPr lang="cs-CZ" sz="8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>
                <a:hlinkClick r:id="rId23"/>
              </a:rPr>
              <a:t>http://</a:t>
            </a:r>
            <a:r>
              <a:rPr lang="cs-CZ" sz="800" dirty="0" smtClean="0">
                <a:hlinkClick r:id="rId23"/>
              </a:rPr>
              <a:t>i.pravda.sk/06/112/skcl/P251704d2_sval_v.jpg</a:t>
            </a:r>
            <a:endParaRPr lang="cs-CZ" sz="800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>
                <a:hlinkClick r:id="rId24"/>
              </a:rPr>
              <a:t>http://</a:t>
            </a:r>
            <a:r>
              <a:rPr lang="cs-CZ" sz="800" dirty="0" smtClean="0">
                <a:hlinkClick r:id="rId24"/>
              </a:rPr>
              <a:t>www.slevy-nad-slevy.cz/userfiles/nehty.jpg</a:t>
            </a:r>
            <a:endParaRPr lang="cs-CZ" sz="800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/>
              <a:t>http://www.tvojerasy.cz/wp-content/gallery/rasy/rasy-4.jpg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>
                <a:latin typeface="Times New Roman" pitchFamily="18" charset="0"/>
                <a:cs typeface="Times New Roman" pitchFamily="18" charset="0"/>
                <a:hlinkClick r:id="rId25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25"/>
              </a:rPr>
              <a:t>static.prozeny.cz/images/stories/a_fotky/fotecky/HLF_78295234bb.jpg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>
                <a:latin typeface="Times New Roman" pitchFamily="18" charset="0"/>
                <a:cs typeface="Times New Roman" pitchFamily="18" charset="0"/>
                <a:hlinkClick r:id="rId26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26"/>
              </a:rPr>
              <a:t>upload.wikimedia.org/wikipedia/commons/thumb/9/91/Gluteus_maximus.png/250px-Gluteus_maximus.png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>
                <a:latin typeface="Times New Roman" pitchFamily="18" charset="0"/>
                <a:cs typeface="Times New Roman" pitchFamily="18" charset="0"/>
                <a:hlinkClick r:id="rId27"/>
              </a:rPr>
              <a:t>http://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27"/>
              </a:rPr>
              <a:t>www.vlasy.cz/obrazky/ilustracky/chlupy-vlasy.jpg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Literatura: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Člověk a jeho zdraví, 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M.Jančová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M.Grigárková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- učebnice pro 4. a 5. ročník ZŠ, nakladatelství 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Prodos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1000 zajímavostí, Lidské tělo- John 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Farndon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, nakladatelství Fragment 2001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Otázky a odpovědi, Lidské tělo- 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Parker,nakladatelství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 Fragment 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2005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957</Words>
  <Application>Microsoft Office PowerPoint</Application>
  <PresentationFormat>Předvádění na obrazovce (16:9)</PresentationFormat>
  <Paragraphs>161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92.1 Svalová a kožní soustava</vt:lpstr>
      <vt:lpstr>92.2 Co už víš? </vt:lpstr>
      <vt:lpstr>92.3 Jaké si řekneme nové termíny a názvy?</vt:lpstr>
      <vt:lpstr>92.4 Co si řekneme nového?</vt:lpstr>
      <vt:lpstr>92.5 Procvičení a příklady</vt:lpstr>
      <vt:lpstr>92.6 Něco navíc pro šikovné</vt:lpstr>
      <vt:lpstr>90.7 CLIL</vt:lpstr>
      <vt:lpstr>90.8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196</cp:revision>
  <dcterms:created xsi:type="dcterms:W3CDTF">2010-10-18T18:21:56Z</dcterms:created>
  <dcterms:modified xsi:type="dcterms:W3CDTF">2012-07-09T19:16:21Z</dcterms:modified>
</cp:coreProperties>
</file>