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EBA487"/>
    <a:srgbClr val="99FF33"/>
    <a:srgbClr val="33CC33"/>
    <a:srgbClr val="00FF00"/>
    <a:srgbClr val="99CC00"/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0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26.2.2012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26.2.2012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26.2.2012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z.cz/edee/content/microsites/rtg/f/ruka.jpg" TargetMode="External"/><Relationship Id="rId13" Type="http://schemas.openxmlformats.org/officeDocument/2006/relationships/hyperlink" Target="http://img.blesk.cz/img/1/gallery/328518_zdravi-klouby-koleno.jpg" TargetMode="External"/><Relationship Id="rId18" Type="http://schemas.openxmlformats.org/officeDocument/2006/relationships/hyperlink" Target="http://www.latinsky.estranky.cz/img/mid/226/lebka--pohled-ze-strany-.jpg" TargetMode="External"/><Relationship Id="rId3" Type="http://schemas.openxmlformats.org/officeDocument/2006/relationships/hyperlink" Target="http://t3.gstatic.com/images?q=tbn:ANd9GcSw_o3UESBO4OYtNh8WeZ-6jLjkAI5KPvgNPjxZh5XgWLE-OCpk" TargetMode="External"/><Relationship Id="rId21" Type="http://schemas.openxmlformats.org/officeDocument/2006/relationships/hyperlink" Target="http://translate.google.cz/" TargetMode="External"/><Relationship Id="rId7" Type="http://schemas.openxmlformats.org/officeDocument/2006/relationships/hyperlink" Target="http://upload.wikimedia.org/wikipedia/commons/thumb/3/3d/PA_lebka.jpg/220px-PA_lebka.jpg" TargetMode="External"/><Relationship Id="rId12" Type="http://schemas.openxmlformats.org/officeDocument/2006/relationships/hyperlink" Target="http://galenus.cz/img/zdravi/artroza/kloub.jpg" TargetMode="External"/><Relationship Id="rId17" Type="http://schemas.openxmlformats.org/officeDocument/2006/relationships/hyperlink" Target="http://home.tiscali.cz/prirodoveda/hrudni_kos.jpg" TargetMode="External"/><Relationship Id="rId2" Type="http://schemas.openxmlformats.org/officeDocument/2006/relationships/hyperlink" Target="http://petulina.webzdarma.cz/zajim/img/kostra.gif" TargetMode="External"/><Relationship Id="rId16" Type="http://schemas.openxmlformats.org/officeDocument/2006/relationships/hyperlink" Target="http://megan-mcginnis.com/wp-content/uploads/2010/08/hip-resurfacing.jpg" TargetMode="External"/><Relationship Id="rId20" Type="http://schemas.openxmlformats.org/officeDocument/2006/relationships/hyperlink" Target="http://upload.wikimedia.org/wikipedia/commons/thumb/8/83/Gray_111_-_Vertebral_column.png/220px-Gray_111_-_Vertebral_colum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elago-cz.cz/public/contentimages/cz/product/6778.jpg" TargetMode="External"/><Relationship Id="rId11" Type="http://schemas.openxmlformats.org/officeDocument/2006/relationships/hyperlink" Target="http://us.123rf.com/400wm/400/400/eraxion/eraxion0804/eraxion080400833/2891017-lidska-kostry-trupu.jpg" TargetMode="External"/><Relationship Id="rId5" Type="http://schemas.openxmlformats.org/officeDocument/2006/relationships/hyperlink" Target="http://t2.gstatic.com/images?q=tbn:ANd9GcTMDoQE88RZ0NUr9LckbFb9JjohmgmW9HfjvJU07NQRzBUVB7iM" TargetMode="External"/><Relationship Id="rId15" Type="http://schemas.openxmlformats.org/officeDocument/2006/relationships/hyperlink" Target="http://images.yourdictionary.com/images/main/A4femur.jpg" TargetMode="External"/><Relationship Id="rId10" Type="http://schemas.openxmlformats.org/officeDocument/2006/relationships/hyperlink" Target="http://www.asociace-maseru.cz/images/pater.jpg" TargetMode="External"/><Relationship Id="rId19" Type="http://schemas.openxmlformats.org/officeDocument/2006/relationships/hyperlink" Target="http://files.somatology.webnode.cz/200000026-04ec705e63/stehenni_kost.png" TargetMode="External"/><Relationship Id="rId4" Type="http://schemas.openxmlformats.org/officeDocument/2006/relationships/hyperlink" Target="http://www.cpzp.cz/galerie/01/big/050042.jpg" TargetMode="External"/><Relationship Id="rId9" Type="http://schemas.openxmlformats.org/officeDocument/2006/relationships/hyperlink" Target="http://us.123rf.com/400wm/400/400/suljo/suljo0703/suljo070300026/792117-prsty-nohou-na-rentgenova-a-ernoba-la-film.jpg" TargetMode="External"/><Relationship Id="rId14" Type="http://schemas.openxmlformats.org/officeDocument/2006/relationships/hyperlink" Target="http://www.stefajir.cz/files/StredniUcho.jpg" TargetMode="External"/><Relationship Id="rId22" Type="http://schemas.openxmlformats.org/officeDocument/2006/relationships/hyperlink" Target="http://nd04.jxs.cz/885/046/b1b82d1fa5_71382072_o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4744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91.1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Kosterní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58724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Pavlína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Sirová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3"/>
            <a:ext cx="3022129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3" y="1131590"/>
            <a:ext cx="1531739" cy="15121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7" y="2206364"/>
            <a:ext cx="1240532" cy="173888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03798"/>
            <a:ext cx="1512168" cy="13955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1563640"/>
            <a:ext cx="1422078" cy="151216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99543"/>
            <a:ext cx="1549871" cy="172819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2427735"/>
            <a:ext cx="1549871" cy="185943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r="27004"/>
          <a:stretch/>
        </p:blipFill>
        <p:spPr>
          <a:xfrm>
            <a:off x="5876925" y="1219200"/>
            <a:ext cx="1076326" cy="27051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5526"/>
            <a:ext cx="2028825" cy="4003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–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91.10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649058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Sirová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Pavlína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- 5.ročník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Kosterní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err="1" smtClean="0">
                          <a:latin typeface="Times New Roman" pitchFamily="18" charset="0"/>
                          <a:cs typeface="Times New Roman" pitchFamily="18" charset="0"/>
                        </a:rPr>
                        <a:t>soustava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kostra, kost, kloub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popisuje č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ásti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lidské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kostry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jejich polohu a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spojení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kostí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91.2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95536" y="1059582"/>
            <a:ext cx="3866728" cy="16561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Pohyb těla umožňuje kostra a svaly.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je oporou lidského těla (kostru dospělého tvoří více jak 200 kostí, dítě jich má více - až 270).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chrání vnitřní orgány těla: např. mozek, srdce, plíce, žaludek, ledviny.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je složena z jednotlivých kostí.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52" y="2978683"/>
            <a:ext cx="2808312" cy="1803598"/>
          </a:xfrm>
          <a:prstGeom prst="rect">
            <a:avLst/>
          </a:prstGeom>
          <a:ln w="25400"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7534"/>
            <a:ext cx="2547242" cy="4457700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6367586" y="73554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7236296" y="627534"/>
            <a:ext cx="1053802" cy="21602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lebka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6464870" y="1779662"/>
            <a:ext cx="10144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7524328" y="1528612"/>
            <a:ext cx="1619672" cy="36004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ostra</a:t>
            </a:r>
            <a:r>
              <a:rPr lang="cs-CZ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hrudníku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6205661" y="2211710"/>
            <a:ext cx="13186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7375698" y="1995686"/>
            <a:ext cx="1585839" cy="43204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áteř (obratle)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7092280" y="271576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/>
          <p:cNvSpPr/>
          <p:nvPr/>
        </p:nvSpPr>
        <p:spPr>
          <a:xfrm>
            <a:off x="7740352" y="2546412"/>
            <a:ext cx="1403648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ostra horní končetiny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 flipH="1" flipV="1">
            <a:off x="6205661" y="2715766"/>
            <a:ext cx="1318667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7527776" y="3312393"/>
            <a:ext cx="914400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pánev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 flipH="1" flipV="1">
            <a:off x="6464870" y="4567013"/>
            <a:ext cx="101441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délník 48"/>
          <p:cNvSpPr/>
          <p:nvPr/>
        </p:nvSpPr>
        <p:spPr>
          <a:xfrm>
            <a:off x="7479282" y="4318979"/>
            <a:ext cx="1664718" cy="496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dolní končetiny</a:t>
            </a:r>
            <a:endParaRPr lang="cs-CZ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bousměrná vodorovná šipka 59"/>
          <p:cNvSpPr/>
          <p:nvPr/>
        </p:nvSpPr>
        <p:spPr>
          <a:xfrm rot="20736314">
            <a:off x="3852543" y="3565331"/>
            <a:ext cx="1715743" cy="800987"/>
          </a:xfrm>
          <a:prstGeom prst="leftRightArrow">
            <a:avLst/>
          </a:prstGeom>
          <a:solidFill>
            <a:srgbClr val="CCFFCC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KOSTRA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1" grpId="0" animBg="1"/>
      <p:bldP spid="27" grpId="0" animBg="1"/>
      <p:bldP spid="37" grpId="0" animBg="1"/>
      <p:bldP spid="42" grpId="0" animBg="1"/>
      <p:bldP spid="49" grpId="0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91.3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Jaké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95536" y="1203598"/>
            <a:ext cx="3960440" cy="13428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-  kostra trupu, lebka a kostra končetin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Klouby – ohebné spojení dvou a více kostí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Švy – pevné spojení lebečních kostí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Chrupavka - pokrývá hlavice kostí v kloubech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5" t="-319" r="775" b="37216"/>
          <a:stretch/>
        </p:blipFill>
        <p:spPr>
          <a:xfrm>
            <a:off x="1404975" y="2715766"/>
            <a:ext cx="1847850" cy="18002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55726"/>
            <a:ext cx="1922537" cy="253365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59582"/>
            <a:ext cx="2552700" cy="179070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1736917" y="4587974"/>
            <a:ext cx="1515908" cy="410344"/>
          </a:xfrm>
          <a:prstGeom prst="rect">
            <a:avLst/>
          </a:prstGeom>
          <a:solidFill>
            <a:srgbClr val="CCFFC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ostra trupu</a:t>
            </a:r>
          </a:p>
          <a:p>
            <a:pPr algn="r"/>
            <a:endParaRPr lang="cs-CZ" sz="1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91.4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ený obdélník 4"/>
          <p:cNvSpPr/>
          <p:nvPr/>
        </p:nvSpPr>
        <p:spPr>
          <a:xfrm>
            <a:off x="251520" y="1275606"/>
            <a:ext cx="4752528" cy="34563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Osou kostry je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páteř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složená z jednotlivých obratlů, je dvojnásobně esovitě prohnutá.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 obratli jsou umístěny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meziobratlové ploténky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zvyšují pohyblivost páteře a tlumí nárazy při prudkých pohybech.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je rozdělena na tři hlavní části: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trupu, kostra hlavy a kostra končetin.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trupu (na kterou nasedá lebka) – páteř, hrudní koš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hlavy – část mozková a část obličejová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horních končetin -  kosti horní končetiny, lopatka, klíční kost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Kostra dolních končetin – kosti dolní končetiny a kosti pánve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Kosti jsou většinou spojeny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klouby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(na povrchu kostí spojených v kloubech je pružná chrupavka)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švy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(nepohyblivé spojení kostí).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Kosti rostou do 18. až 25. roku.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 správný vývoj kostí musí mít tělo dostatek vápníku, fosforu a dalších látek, zejména vitaminu D.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Nejběžnějším zraněním bývají zlomeniny končetin, poranění kloubu (vymknutí,  podvrtnutí).</a:t>
            </a: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cs-CZ" sz="1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cs-CZ" sz="1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37037" r="31820" b="15370"/>
          <a:stretch/>
        </p:blipFill>
        <p:spPr>
          <a:xfrm>
            <a:off x="5292080" y="699542"/>
            <a:ext cx="3456384" cy="417646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91.5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Procvičení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627534"/>
            <a:ext cx="2028825" cy="4457700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179512" y="1131590"/>
            <a:ext cx="3240360" cy="4286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 obrázku přiřaď správné názvy kostí.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01999" y="1689187"/>
            <a:ext cx="1800200" cy="2880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ostra hlavy (lebka)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269718" y="985875"/>
            <a:ext cx="576064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páteř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07718" y="1977219"/>
            <a:ext cx="1224136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klíční kost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942621" y="1120180"/>
            <a:ext cx="635472" cy="278798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žebra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668344" y="1833203"/>
            <a:ext cx="720080" cy="2583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lopatka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959932" y="2499742"/>
            <a:ext cx="1249710" cy="288032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 loketní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812360" y="3003798"/>
            <a:ext cx="1224136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</a:rPr>
              <a:t>ost vřetenní</a:t>
            </a:r>
            <a:endParaRPr lang="cs-CZ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519772" y="3003798"/>
            <a:ext cx="1440160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</a:rPr>
              <a:t>ost pánevní</a:t>
            </a:r>
            <a:endParaRPr lang="cs-CZ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340090" y="3579862"/>
            <a:ext cx="688294" cy="36004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čéška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571184" y="4133006"/>
            <a:ext cx="1321296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 holenní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312443" y="4515966"/>
            <a:ext cx="1296143" cy="39925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 lýtková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628306" y="3520913"/>
            <a:ext cx="1397124" cy="228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 stehenní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5025430" y="1165895"/>
            <a:ext cx="1353069" cy="93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6" idx="3"/>
          </p:cNvCxnSpPr>
          <p:nvPr/>
        </p:nvCxnSpPr>
        <p:spPr>
          <a:xfrm flipV="1">
            <a:off x="3602199" y="771550"/>
            <a:ext cx="2776300" cy="1061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9" idx="1"/>
          </p:cNvCxnSpPr>
          <p:nvPr/>
        </p:nvCxnSpPr>
        <p:spPr>
          <a:xfrm flipH="1">
            <a:off x="6588224" y="1259579"/>
            <a:ext cx="1354397" cy="429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6696236" y="1434291"/>
            <a:ext cx="936104" cy="458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 flipV="1">
            <a:off x="7164288" y="264375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6588224" y="3749513"/>
            <a:ext cx="751866" cy="46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>
            <a:stCxn id="15" idx="1"/>
          </p:cNvCxnSpPr>
          <p:nvPr/>
        </p:nvCxnSpPr>
        <p:spPr>
          <a:xfrm flipH="1">
            <a:off x="6516216" y="4247306"/>
            <a:ext cx="1054968" cy="268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V="1">
            <a:off x="4211960" y="1398979"/>
            <a:ext cx="1872208" cy="692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V="1">
            <a:off x="4990349" y="2319722"/>
            <a:ext cx="829773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se šipkou 53"/>
          <p:cNvCxnSpPr/>
          <p:nvPr/>
        </p:nvCxnSpPr>
        <p:spPr>
          <a:xfrm flipV="1">
            <a:off x="3628306" y="2499742"/>
            <a:ext cx="2455862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 flipV="1">
            <a:off x="3628306" y="2499742"/>
            <a:ext cx="3031926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V="1">
            <a:off x="4845782" y="3363839"/>
            <a:ext cx="1238386" cy="271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/>
          <p:nvPr/>
        </p:nvCxnSpPr>
        <p:spPr>
          <a:xfrm flipV="1">
            <a:off x="4427984" y="4381636"/>
            <a:ext cx="1656184" cy="333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91.6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Něco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79512" y="1059582"/>
            <a:ext cx="3744416" cy="25202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Zajímavé údaje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Lebka vzniká spojením 22 kostí – 14 obličejových a 8 tvořících klenbu lební neboli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kalvu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Nejmenšími kostmi jsou tři sluchové kůstky ve středním uchu.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Nejdelší je kost stehenní neboli femur, který tvoří čtvrtinu celkové výšky těla.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Nejširší je kost kyčelní, jež je součástí pánve.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Většina lidí má 12 párů žeber, ale přibližně jeden člověk z 500 má 13 nebo 11.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Skelet (kostru) nohy tvoří 26-30 kostí a stejný počet najdeme i na ruce.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42" y="2931790"/>
            <a:ext cx="2495550" cy="19644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45059"/>
            <a:ext cx="1512168" cy="3886932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45084"/>
            <a:ext cx="2247900" cy="199867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5206" r="22680"/>
          <a:stretch/>
        </p:blipFill>
        <p:spPr>
          <a:xfrm>
            <a:off x="2947615" y="3420617"/>
            <a:ext cx="1038225" cy="131137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85871"/>
            <a:ext cx="1584176" cy="1339789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91.7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8"/>
            <a:ext cx="1847850" cy="165618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3986" r="35622" b="6228"/>
          <a:stretch/>
        </p:blipFill>
        <p:spPr>
          <a:xfrm rot="16200000">
            <a:off x="1438854" y="2587061"/>
            <a:ext cx="936516" cy="2548481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88" y="526853"/>
            <a:ext cx="1104900" cy="3571874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3" r="21756"/>
          <a:stretch/>
        </p:blipFill>
        <p:spPr>
          <a:xfrm>
            <a:off x="5934075" y="635199"/>
            <a:ext cx="1437110" cy="139649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50" y="2539405"/>
            <a:ext cx="2689051" cy="2060823"/>
          </a:xfrm>
          <a:prstGeom prst="rect">
            <a:avLst/>
          </a:prstGeom>
        </p:spPr>
      </p:pic>
      <p:sp>
        <p:nvSpPr>
          <p:cNvPr id="10" name="Zaoblený obdélník 9"/>
          <p:cNvSpPr/>
          <p:nvPr/>
        </p:nvSpPr>
        <p:spPr>
          <a:xfrm>
            <a:off x="3111650" y="4699100"/>
            <a:ext cx="2542775" cy="4024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ebka, kost, páteř, žebra, kostra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62261" y="2916035"/>
            <a:ext cx="914400" cy="31800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skull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493008" y="4409035"/>
            <a:ext cx="990760" cy="30708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bone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021088" y="4136282"/>
            <a:ext cx="766936" cy="38655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spine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386981" y="2046573"/>
            <a:ext cx="748693" cy="32769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ribs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638119" y="4685358"/>
            <a:ext cx="1180742" cy="372665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skeleton</a:t>
            </a:r>
            <a:endParaRPr lang="cs-CZ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91.8  Test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67658"/>
              </p:ext>
            </p:extLst>
          </p:nvPr>
        </p:nvGraphicFramePr>
        <p:xfrm>
          <a:off x="179510" y="1131590"/>
          <a:ext cx="7185180" cy="360492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 nazývají kosti, z nichž se     skládá páteř?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žebra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obratle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klouby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Co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 důležité pro správný vývin páteře?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správné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držení těla a cvičení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dostatek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jídla a pití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 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žádný pohyb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Lidské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tělo má: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zhruba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kostí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asi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kostí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c)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více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než 200 kostí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Nejběžnějším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zraněním kostí jsou: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a)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vymknutí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b)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zlomeniny</a:t>
                      </a: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c)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otok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91.9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112761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2"/>
              </a:rPr>
              <a:t>petulina.webzdarma.cz/zajim/img/kostra.gif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88950" y="1276576"/>
            <a:ext cx="712341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t3.gstatic.com/images?q=tbn:ANd9GcSw_o3UESBO4OYtNh8WeZ-6jLjkAI5KPvgNPjxZh5XgWLE-OCpk</a:t>
            </a:r>
            <a:endParaRPr lang="cs-CZ" sz="9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4"/>
              </a:rPr>
              <a:t>http://</a:t>
            </a:r>
            <a:r>
              <a:rPr lang="cs-CZ" sz="900" u="sng" dirty="0" smtClean="0">
                <a:hlinkClick r:id="rId4"/>
              </a:rPr>
              <a:t>www.cpzp.cz/galerie/01/big/050042.jpg</a:t>
            </a:r>
            <a:endParaRPr lang="cs-CZ" sz="900" u="sng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5"/>
              </a:rPr>
              <a:t>http://t2.gstatic.com/images?q=tbn:ANd9GcTMDoQE88RZ0NUr9LckbFb9JjohmgmW9HfjvJU07NQRzBUVB7iM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/>
              <a:t> </a:t>
            </a:r>
            <a:r>
              <a:rPr lang="cs-CZ" sz="900" u="sng" dirty="0" smtClean="0">
                <a:hlinkClick r:id="rId6"/>
              </a:rPr>
              <a:t>http</a:t>
            </a:r>
            <a:r>
              <a:rPr lang="cs-CZ" sz="900" u="sng" dirty="0">
                <a:hlinkClick r:id="rId6"/>
              </a:rPr>
              <a:t>://</a:t>
            </a:r>
            <a:r>
              <a:rPr lang="cs-CZ" sz="900" u="sng" dirty="0" smtClean="0">
                <a:hlinkClick r:id="rId6"/>
              </a:rPr>
              <a:t>www.helagocz.cz/public/contentimages/cz/product/6778.jpg</a:t>
            </a:r>
            <a:endParaRPr lang="cs-CZ" sz="900" u="sng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7"/>
              </a:rPr>
              <a:t>http://upload.wikimedia.org/wikipedia/commons/thumb/3/3d/PA_lebka.jpg/220px-PA_lebka.jpg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8"/>
              </a:rPr>
              <a:t>http://www.cez.cz/edee/content/microsites/rtg/f/ruka.jpg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9"/>
              </a:rPr>
              <a:t>http://us.123rf.com/400wm/400/400/suljo/suljo0703/suljo070300026/792117-prsty-nohou-na-rentgenova-a-ernoba-la-film.jpg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10"/>
              </a:rPr>
              <a:t>http://www.asociace-maseru.cz/images/pater.jpg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11"/>
              </a:rPr>
              <a:t>http://us.123rf.com/400wm/400/400/eraxion/eraxion0804/eraxion080400833/2891017-lidska-kostry-trupu.jpg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12"/>
              </a:rPr>
              <a:t>http://galenus.cz/img/zdravi/artroza/kloub.jpg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13"/>
              </a:rPr>
              <a:t>http://img.blesk.cz/img/1/gallery/328518_zdravi-klouby-koleno.jpg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14"/>
              </a:rPr>
              <a:t>http://www.stefajir.cz/files/StredniUcho.jpg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15"/>
              </a:rPr>
              <a:t>http://images.yourdictionary.com/images/main/A4femur.jpg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16"/>
              </a:rPr>
              <a:t>http://megan-mcginnis.com/wp-content/uploads/2010/08/hip-resurfacing.jpg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17"/>
              </a:rPr>
              <a:t>http://home.tiscali.cz/prirodoveda/hrudni_kos.jpg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u="sng" dirty="0">
                <a:hlinkClick r:id="rId18"/>
              </a:rPr>
              <a:t>http://www.latinsky.estranky.cz/img/mid/226/lebka--pohled-ze-strany-.</a:t>
            </a:r>
            <a:r>
              <a:rPr lang="cs-CZ" sz="900" u="sng" dirty="0" smtClean="0">
                <a:hlinkClick r:id="rId18"/>
              </a:rPr>
              <a:t>jpg</a:t>
            </a:r>
            <a:endParaRPr lang="cs-CZ" sz="900" u="sng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hlinkClick r:id="rId19"/>
              </a:rPr>
              <a:t>http://</a:t>
            </a:r>
            <a:r>
              <a:rPr lang="cs-CZ" sz="900" dirty="0" smtClean="0">
                <a:hlinkClick r:id="rId19"/>
              </a:rPr>
              <a:t>files.somatology.webnode.cz/200000026-04ec705e63/stehenni_kost.png</a:t>
            </a:r>
            <a:endParaRPr lang="cs-CZ" sz="900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hlinkClick r:id="rId20"/>
              </a:rPr>
              <a:t>http://upload.wikimedia.org/wikipedia/commons/thumb/8/83/Gray_111_-_Vertebral_column.png/220px-Gray_111_-_</a:t>
            </a:r>
            <a:r>
              <a:rPr lang="cs-CZ" sz="900" dirty="0" smtClean="0">
                <a:hlinkClick r:id="rId20"/>
              </a:rPr>
              <a:t>Vertebral_column.png</a:t>
            </a:r>
            <a:endParaRPr lang="cs-CZ" sz="900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>
                <a:hlinkClick r:id="rId21"/>
              </a:rPr>
              <a:t>http://translate.google.cz/#</a:t>
            </a:r>
            <a:r>
              <a:rPr lang="cs-CZ" sz="900" dirty="0" smtClean="0">
                <a:hlinkClick r:id="rId21"/>
              </a:rPr>
              <a:t>cs|en|kostra%0A%0A</a:t>
            </a:r>
            <a:endParaRPr lang="cs-CZ" sz="900" dirty="0" smtClean="0"/>
          </a:p>
          <a:p>
            <a:pPr marL="171450" indent="-171450">
              <a:buFont typeface="Wingdings" pitchFamily="2" charset="2"/>
              <a:buChar char="v"/>
            </a:pPr>
            <a:endParaRPr lang="cs-CZ" sz="900" dirty="0"/>
          </a:p>
          <a:p>
            <a:endParaRPr lang="cs-CZ" sz="900" dirty="0" smtClean="0"/>
          </a:p>
          <a:p>
            <a:endParaRPr lang="cs-CZ" sz="900" u="sng" dirty="0" smtClean="0"/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 smtClean="0"/>
              <a:t>Otázky a odpovědi, Lidské tělo- </a:t>
            </a:r>
            <a:r>
              <a:rPr lang="cs-CZ" sz="900" dirty="0" err="1" smtClean="0"/>
              <a:t>Steve</a:t>
            </a:r>
            <a:r>
              <a:rPr lang="cs-CZ" sz="900" dirty="0" smtClean="0"/>
              <a:t> </a:t>
            </a:r>
            <a:r>
              <a:rPr lang="cs-CZ" sz="900" dirty="0" err="1" smtClean="0"/>
              <a:t>Parker</a:t>
            </a:r>
            <a:r>
              <a:rPr lang="cs-CZ" sz="900" dirty="0" smtClean="0"/>
              <a:t>, nakladatelství Fragment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 smtClean="0"/>
              <a:t>1000 zajímavostí, Lidské tělo – John </a:t>
            </a:r>
            <a:r>
              <a:rPr lang="cs-CZ" sz="900" dirty="0" err="1" smtClean="0"/>
              <a:t>Farndon</a:t>
            </a:r>
            <a:r>
              <a:rPr lang="cs-CZ" sz="900" dirty="0" smtClean="0"/>
              <a:t>, nakladatelství Fragment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 smtClean="0"/>
              <a:t>Člověk a jeho zdraví, </a:t>
            </a:r>
            <a:r>
              <a:rPr lang="cs-CZ" sz="900" dirty="0" err="1" smtClean="0"/>
              <a:t>M.Jančová</a:t>
            </a:r>
            <a:r>
              <a:rPr lang="cs-CZ" sz="900" dirty="0" smtClean="0"/>
              <a:t>, M. </a:t>
            </a:r>
            <a:r>
              <a:rPr lang="cs-CZ" sz="900" dirty="0" err="1" smtClean="0"/>
              <a:t>Grigárková</a:t>
            </a:r>
            <a:r>
              <a:rPr lang="cs-CZ" sz="900" dirty="0" smtClean="0"/>
              <a:t> – učebnice pro 4. a 5. ročník ZŠ</a:t>
            </a:r>
          </a:p>
          <a:p>
            <a:pPr marL="171450" indent="-171450">
              <a:buFont typeface="Wingdings" pitchFamily="2" charset="2"/>
              <a:buChar char="v"/>
            </a:pPr>
            <a:r>
              <a:rPr lang="cs-CZ" sz="900" dirty="0" smtClean="0"/>
              <a:t>Já a můj svět, V. Štiková – prvouka pro 3. ročník, nakladatelství Nová škola</a:t>
            </a: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endParaRPr lang="cs-CZ" sz="900" u="sng" dirty="0" smtClean="0"/>
          </a:p>
          <a:p>
            <a:pPr marL="171450" indent="-171450">
              <a:buFont typeface="Wingdings" pitchFamily="2" charset="2"/>
              <a:buChar char="v"/>
            </a:pPr>
            <a:endParaRPr lang="cs-CZ" sz="900" u="sng" dirty="0" smtClean="0"/>
          </a:p>
          <a:p>
            <a:pPr marL="171450" indent="-171450">
              <a:buFont typeface="Wingdings" pitchFamily="2" charset="2"/>
              <a:buChar char="v"/>
            </a:pP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endParaRPr lang="cs-CZ" sz="900" dirty="0"/>
          </a:p>
          <a:p>
            <a:pPr marL="171450" indent="-171450">
              <a:buFont typeface="Wingdings" pitchFamily="2" charset="2"/>
              <a:buChar char="v"/>
            </a:pPr>
            <a:endParaRPr lang="cs-CZ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83568" y="10020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cs-CZ" sz="1000" u="sng" dirty="0">
                <a:latin typeface="Times New Roman" pitchFamily="18" charset="0"/>
                <a:cs typeface="Times New Roman" pitchFamily="18" charset="0"/>
                <a:hlinkClick r:id="rId22"/>
              </a:rPr>
              <a:t>http://</a:t>
            </a:r>
            <a:r>
              <a:rPr lang="cs-CZ" sz="900" u="sng" dirty="0">
                <a:latin typeface="Times New Roman" pitchFamily="18" charset="0"/>
                <a:cs typeface="Times New Roman" pitchFamily="18" charset="0"/>
                <a:hlinkClick r:id="rId22"/>
              </a:rPr>
              <a:t>nd04.jxs.cz/885/046/b1b82d1fa5_71382072_o2.jpg</a:t>
            </a:r>
            <a:endParaRPr lang="cs-CZ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915</Words>
  <Application>Microsoft Office PowerPoint</Application>
  <PresentationFormat>Předvádění na obrazovce (16:9)</PresentationFormat>
  <Paragraphs>162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91.1  Kosterní soustava</vt:lpstr>
      <vt:lpstr>91.2  Co už víš? </vt:lpstr>
      <vt:lpstr>91.3  Jaké si řekneme nové termíny a názvy?</vt:lpstr>
      <vt:lpstr>91.4  Co si řekneme nového?</vt:lpstr>
      <vt:lpstr>91.5  Procvičení a příklady</vt:lpstr>
      <vt:lpstr>91.6  Něco navíc pro šikovné</vt:lpstr>
      <vt:lpstr>91.7  CLIL</vt:lpstr>
      <vt:lpstr>91.8 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205</cp:revision>
  <dcterms:created xsi:type="dcterms:W3CDTF">2010-10-18T18:21:56Z</dcterms:created>
  <dcterms:modified xsi:type="dcterms:W3CDTF">2012-02-26T16:35:00Z</dcterms:modified>
</cp:coreProperties>
</file>