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33"/>
    <a:srgbClr val="33CC33"/>
    <a:srgbClr val="00FF00"/>
    <a:srgbClr val="99CC0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23.9.2012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23.9.2012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jpg"/><Relationship Id="rId5" Type="http://schemas.openxmlformats.org/officeDocument/2006/relationships/image" Target="../media/image3.wmf"/><Relationship Id="rId10" Type="http://schemas.openxmlformats.org/officeDocument/2006/relationships/image" Target="../media/image8.jpeg"/><Relationship Id="rId4" Type="http://schemas.openxmlformats.org/officeDocument/2006/relationships/image" Target="../media/image2.wmf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11" Type="http://schemas.openxmlformats.org/officeDocument/2006/relationships/image" Target="../media/image34.jpeg"/><Relationship Id="rId5" Type="http://schemas.openxmlformats.org/officeDocument/2006/relationships/image" Target="../media/image28.jpg"/><Relationship Id="rId10" Type="http://schemas.openxmlformats.org/officeDocument/2006/relationships/image" Target="../media/image33.jpeg"/><Relationship Id="rId4" Type="http://schemas.openxmlformats.org/officeDocument/2006/relationships/image" Target="../media/image27.gif"/><Relationship Id="rId9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menianweekly.com/wp-content/uploads/2011/11/ultrasound-fetus.jpg" TargetMode="External"/><Relationship Id="rId13" Type="http://schemas.openxmlformats.org/officeDocument/2006/relationships/hyperlink" Target="http://medicalcenter.osu.edu/greystone/images/us_0324.gif" TargetMode="External"/><Relationship Id="rId18" Type="http://schemas.openxmlformats.org/officeDocument/2006/relationships/hyperlink" Target="http://scienceblogs.com/denialism/wp-content/blogs.dir/428/files/2012/04/i-ec01c2239e3d4a89de41331d214c2397-Female%20reproduction.jpg" TargetMode="External"/><Relationship Id="rId3" Type="http://schemas.openxmlformats.org/officeDocument/2006/relationships/hyperlink" Target="http://www.sportujeme.sk/gallery/1306097019_kulturistika-piestany03.jpg" TargetMode="External"/><Relationship Id="rId7" Type="http://schemas.openxmlformats.org/officeDocument/2006/relationships/hyperlink" Target="http://upload.wikimedia.org/wikipedia/commons/thumb/3/36/MRI_head_side.jpg/220px-MRI_head_side.jpg" TargetMode="External"/><Relationship Id="rId12" Type="http://schemas.openxmlformats.org/officeDocument/2006/relationships/hyperlink" Target="http://www.edgargonzales.com/Website%203/muscular-anatomy-front.jpg" TargetMode="External"/><Relationship Id="rId17" Type="http://schemas.openxmlformats.org/officeDocument/2006/relationships/hyperlink" Target="http://nd04.jxs.cz/501/933/7469b98912_73672832_o2.jpg" TargetMode="External"/><Relationship Id="rId2" Type="http://schemas.openxmlformats.org/officeDocument/2006/relationships/hyperlink" Target="http://www.kulturisticky-oddiel.estranky.sk/img/mid/1/jpg.jpg" TargetMode="External"/><Relationship Id="rId16" Type="http://schemas.openxmlformats.org/officeDocument/2006/relationships/hyperlink" Target="http://upload.wikimedia.org/wikipedia/commons/thumb/1/18/Illu_urinary_system.jpg/220px-Illu_urinary_system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21stoleti.cz/wp-content/uploads/ct.jpg" TargetMode="External"/><Relationship Id="rId11" Type="http://schemas.openxmlformats.org/officeDocument/2006/relationships/hyperlink" Target="http://faculty.etsu.edu/forsman/ftl_3_presentation/skeletal%20system%202.gif" TargetMode="External"/><Relationship Id="rId5" Type="http://schemas.openxmlformats.org/officeDocument/2006/relationships/hyperlink" Target="http://www.akzlin.cz/data/atleti-foto/img_atlet_kozmikova_eva_n-1182167890.jpg" TargetMode="External"/><Relationship Id="rId15" Type="http://schemas.openxmlformats.org/officeDocument/2006/relationships/hyperlink" Target="http://science.discovery.com/top-ten/2009/science-mistakes/images/1-circulatory-system.jpg" TargetMode="External"/><Relationship Id="rId10" Type="http://schemas.openxmlformats.org/officeDocument/2006/relationships/hyperlink" Target="http://www.kvalitni-hracky.cz/images/stories/smart_toys/Prozkoumejte_lidske_telo/prozkoumejte_lidske_telo_02_550.jpg" TargetMode="External"/><Relationship Id="rId19" Type="http://schemas.openxmlformats.org/officeDocument/2006/relationships/hyperlink" Target="http://nd05.jxs.cz/263/463/8735334791_86024312_o2.png" TargetMode="External"/><Relationship Id="rId4" Type="http://schemas.openxmlformats.org/officeDocument/2006/relationships/hyperlink" Target="http://i.lidovky.cz/09/083/lngal/MPR2d7008_Zach.jpg" TargetMode="External"/><Relationship Id="rId9" Type="http://schemas.openxmlformats.org/officeDocument/2006/relationships/hyperlink" Target="http://www.dicts.info/img/ud/x-ray.gif" TargetMode="External"/><Relationship Id="rId14" Type="http://schemas.openxmlformats.org/officeDocument/2006/relationships/hyperlink" Target="http://gymtri.trinec.org/soubory/Biologie/4-rocnik/biologie-cloveka/dychaci-soustava/stavba-d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4744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90.1 Lidské tělo- stavba, části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58724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Pavlína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3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Pavlína\AppData\Local\Microsoft\Windows\Temporary Internet Files\Content.IE5\U6UJD1FJ\MC90042356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16" y="1066330"/>
            <a:ext cx="1019047" cy="145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vlína\AppData\Local\Microsoft\Windows\Temporary Internet Files\Content.IE5\RZLDW0TX\MC9001979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78000"/>
            <a:ext cx="168324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vlína\AppData\Local\Microsoft\Windows\Temporary Internet Files\Content.IE5\9CHPSM48\MC90019783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2443"/>
            <a:ext cx="1550209" cy="128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vlína\AppData\Local\Microsoft\Windows\Temporary Internet Files\Content.IE5\AF3C451D\MC90043874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77211"/>
            <a:ext cx="953982" cy="111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0" r="7503" b="4800"/>
          <a:stretch/>
        </p:blipFill>
        <p:spPr>
          <a:xfrm>
            <a:off x="7164288" y="1041547"/>
            <a:ext cx="1787078" cy="347106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0865"/>
            <a:ext cx="1787078" cy="315242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75" y="3363837"/>
            <a:ext cx="1030586" cy="111675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 r="11015"/>
          <a:stretch/>
        </p:blipFill>
        <p:spPr>
          <a:xfrm>
            <a:off x="6121871" y="1542031"/>
            <a:ext cx="907580" cy="120243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0"/>
          <a:stretch/>
        </p:blipFill>
        <p:spPr>
          <a:xfrm>
            <a:off x="5292080" y="2520090"/>
            <a:ext cx="958578" cy="108988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27" y="1187202"/>
            <a:ext cx="1042021" cy="118492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–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90.10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474070"/>
              </p:ext>
            </p:extLst>
          </p:nvPr>
        </p:nvGraphicFramePr>
        <p:xfrm>
          <a:off x="1043608" y="1275606"/>
          <a:ext cx="7272808" cy="325755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Sirová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Pavlína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Lidské tělo - stavba, části, soustavy, přístroje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lidské tělo, jeho stavbu a části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90.2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91183" y="1132460"/>
            <a:ext cx="3776761" cy="16553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Naše tělo se skládá z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hlavy, krku, trupu, horních a dolních končetin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Rozlišujeme u nich další části.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Hlavu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tvoří: čelo, oči, nos, uši, brada, ústa.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tvoří: prsa, břicho, záda.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Horní končetinu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tvoří: rameno, paže, loket, předloktí, zápěstí, dlaň, prsty.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Dolní končetina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obsahuje: stehno, koleno, lýtko, kotník, patu, nárt, prsty, chodidlo.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8" t="24482" r="38508" b="11481"/>
          <a:stretch/>
        </p:blipFill>
        <p:spPr>
          <a:xfrm rot="10800000">
            <a:off x="4355976" y="807553"/>
            <a:ext cx="1368152" cy="3960439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1" t="69046" r="5053" b="11667"/>
          <a:stretch/>
        </p:blipFill>
        <p:spPr>
          <a:xfrm rot="10800000">
            <a:off x="2244896" y="2861416"/>
            <a:ext cx="1463006" cy="1222501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8" t="21852" r="5902" b="30185"/>
          <a:stretch/>
        </p:blipFill>
        <p:spPr>
          <a:xfrm rot="10800000">
            <a:off x="6229349" y="2402405"/>
            <a:ext cx="1583009" cy="2596403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t="54200" r="56943" b="11667"/>
          <a:stretch/>
        </p:blipFill>
        <p:spPr>
          <a:xfrm rot="10800000">
            <a:off x="611559" y="3003798"/>
            <a:ext cx="1489321" cy="201622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" t="22222" r="57453" b="44722"/>
          <a:stretch/>
        </p:blipFill>
        <p:spPr>
          <a:xfrm rot="10800000">
            <a:off x="7142831" y="702193"/>
            <a:ext cx="1682749" cy="1700213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1621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90.3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23528" y="1261170"/>
            <a:ext cx="3168352" cy="26787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Soustavy lidského těla-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skupina orgánů, které společně plní určitý úkol a zajišťují správné fungování organismu.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Orgány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stavební jednotky s určitou funkcí (srdce, mozek, žaludek a ledviny).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Jak se dozvídáme o lidském těle? 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využití přístrojů a vyšetřovacích metod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Tkáně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soubory buněk plnící funkci (svalová tkáň zkracováním a stahováním zajišťuje pohyb…).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Buňky-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nejmenší stavební a funkční jednotky těla (mikroskopické „cihličky“).</a:t>
            </a:r>
          </a:p>
          <a:p>
            <a:pPr marL="171450" indent="-171450">
              <a:buFont typeface="Wingdings" pitchFamily="2" charset="2"/>
              <a:buChar char="v"/>
            </a:pPr>
            <a:endParaRPr lang="cs-CZ" sz="1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46000" r="17566" b="8000"/>
          <a:stretch/>
        </p:blipFill>
        <p:spPr>
          <a:xfrm>
            <a:off x="3779912" y="1261170"/>
            <a:ext cx="3168352" cy="36004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87362"/>
            <a:ext cx="1440160" cy="2474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90.4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aoblený obdélník 4"/>
          <p:cNvSpPr/>
          <p:nvPr/>
        </p:nvSpPr>
        <p:spPr>
          <a:xfrm>
            <a:off x="118592" y="1088064"/>
            <a:ext cx="4392488" cy="32403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Lidské tělo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tvořeno několika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soustavam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- nervovou, kosterní, svalovou, dýchací, trávicí a dalšími. Ty se skládají z jednotlivých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orgánů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Každý z těchto orgánů vykonává jinou práci. Jejich souhra nám umožňuje žít.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Přístroje a vyšetřovací metody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skenery a rentgenovými přístroji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nahlížíme dovnitř těla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biochemickým vyšetřením krve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dalších tekutin se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stanovují různé látky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mikroskopu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pozorujeme buňky a geny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EKG a EEG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elektrická aktivita srdce a mozku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Některé části lidského těla lze nahradit.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Zlomené kosti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fixují destičkami, dlahami, šrouby. Lékaři mohou voperovat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umělý kloub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plastový nebo kovový (při potížích s kyčlemi, rameny, koleny, lokty, prsty). Je možné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transplantovat vnitřní orgány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jako srdce, plíce, játra či ledviny. Orgány pro transplantaci se většinou získávají od zesnulých dárců.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4" t="51481" r="7796" b="5355"/>
          <a:stretch/>
        </p:blipFill>
        <p:spPr>
          <a:xfrm rot="10800000">
            <a:off x="5220072" y="684498"/>
            <a:ext cx="3657202" cy="404749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66" y="2787774"/>
            <a:ext cx="1190030" cy="208823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90.5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004048" y="699542"/>
            <a:ext cx="3816424" cy="3960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obrázkům přiřaď správné názvy lidského těla.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2" r="77163"/>
          <a:stretch/>
        </p:blipFill>
        <p:spPr>
          <a:xfrm>
            <a:off x="4499992" y="1275606"/>
            <a:ext cx="2252042" cy="370956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0" b="14445"/>
          <a:stretch/>
        </p:blipFill>
        <p:spPr>
          <a:xfrm>
            <a:off x="1907705" y="1275606"/>
            <a:ext cx="2232248" cy="370956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90.6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79513" y="1131590"/>
            <a:ext cx="4392488" cy="38884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Zajímavé údaje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Objevy a odhalení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 160-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Galén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 starověkém Římě začal zkoumat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lidské tělo - do jeho nitra nahlížel úděsnými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ranami gladiátorů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 1543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Andreas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Vesalius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napsal první podrobnou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anatomii člověka Sedm knih o stavbě lidského těla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 1610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právě vynalezeným mikroskopem lékaři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odkrývají buňky a další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detaily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 1628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Wiliam Harvey zjistil, že krev ustavičně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nevzniká a nezaniká, ale je přečerpávána srdcem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 1895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Wilhelm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Rontgen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objevil rentgenové paprsky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a to, že procházejí měkkými tkáněmi, ale kostmi ne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 1900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Karl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Landsteiner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vyřešil problém krevních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skupin, čímž se zvýšila bezpečnost transfúzí krve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70. léta 20. století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rvní CT a NMR poskytují detailní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obrazy vnitřních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orgánů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 2000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odhaleno pořadí látek tvořící genetický kód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v DNA, tedy celý genom člověka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211960" y="699542"/>
            <a:ext cx="4483571" cy="21242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Zajímavé údaje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entgen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znázorňuje části těla, jako jsou kosti, chrupavky či zuby, jako bílé či světlé útvary na černém pozadí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CT (počítačová tomografie)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využívá velmi slabých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rentgenových paprsků k trojrozměrnému zobrazení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kostí a měkkých tkání, například cév a nervů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NMR (nukleární magnetická rezonance)-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využívá silného magnetického pole a radiových impulsů k ještě podrobnějšímu zobrazení než CT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ltrazvukové přístroje-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zobrazení například plodu v děloze</a:t>
            </a: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35844"/>
            <a:ext cx="1368151" cy="1268154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68" y="2878589"/>
            <a:ext cx="1203631" cy="10035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86" y="2878589"/>
            <a:ext cx="1386979" cy="11801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82156"/>
            <a:ext cx="1440159" cy="113786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90.7 CLIL</a:t>
            </a:r>
            <a:endParaRPr lang="en-US" sz="25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04433" y="4582776"/>
            <a:ext cx="7935133" cy="5000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lidské tělo, soustava kosterní, svalová, nervová, dýchací, oběhová, vylučovací, trávicí, rozmnožovací, kožní</a:t>
            </a:r>
            <a:endParaRPr lang="en-US" sz="140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26371" y="2389365"/>
            <a:ext cx="130214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human body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096666" y="2392787"/>
            <a:ext cx="1499245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skeletal system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862005" y="2389365"/>
            <a:ext cx="1656183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muscular system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655960" y="2397976"/>
            <a:ext cx="1528399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nervous system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86341" y="4174096"/>
            <a:ext cx="1244886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153899" y="2403346"/>
            <a:ext cx="1933575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respiratory system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9" r="27003"/>
          <a:stretch/>
        </p:blipFill>
        <p:spPr>
          <a:xfrm>
            <a:off x="450289" y="1059582"/>
            <a:ext cx="1254313" cy="129147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9"/>
          <a:stretch/>
        </p:blipFill>
        <p:spPr>
          <a:xfrm>
            <a:off x="2237566" y="1059583"/>
            <a:ext cx="1254313" cy="129147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41" y="1059581"/>
            <a:ext cx="1254313" cy="129147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86" y="1059583"/>
            <a:ext cx="1254313" cy="129147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059581"/>
            <a:ext cx="1234891" cy="129147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18" name="Obdélník 17"/>
          <p:cNvSpPr/>
          <p:nvPr/>
        </p:nvSpPr>
        <p:spPr>
          <a:xfrm>
            <a:off x="129741" y="4238483"/>
            <a:ext cx="1895403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circulatory system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8" y="2879081"/>
            <a:ext cx="1254313" cy="129147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20" name="Obdélník 19"/>
          <p:cNvSpPr/>
          <p:nvPr/>
        </p:nvSpPr>
        <p:spPr>
          <a:xfrm>
            <a:off x="2076872" y="4238483"/>
            <a:ext cx="1647240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excretory system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1" r="33966"/>
          <a:stretch/>
        </p:blipFill>
        <p:spPr>
          <a:xfrm>
            <a:off x="2237565" y="2879081"/>
            <a:ext cx="1254314" cy="129147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22" name="Obdélník 21"/>
          <p:cNvSpPr/>
          <p:nvPr/>
        </p:nvSpPr>
        <p:spPr>
          <a:xfrm>
            <a:off x="3891623" y="4238483"/>
            <a:ext cx="158417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digestive system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40" y="2879081"/>
            <a:ext cx="1254313" cy="1267411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24" name="Obdélník 23"/>
          <p:cNvSpPr/>
          <p:nvPr/>
        </p:nvSpPr>
        <p:spPr>
          <a:xfrm>
            <a:off x="5519159" y="4238483"/>
            <a:ext cx="2022066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reprodu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tive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system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86" y="2879081"/>
            <a:ext cx="1254313" cy="1267411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26" name="Obdélník 25"/>
          <p:cNvSpPr/>
          <p:nvPr/>
        </p:nvSpPr>
        <p:spPr>
          <a:xfrm>
            <a:off x="7636296" y="4238341"/>
            <a:ext cx="1187624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skin system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20268" r="17434" b="13147"/>
          <a:stretch/>
        </p:blipFill>
        <p:spPr>
          <a:xfrm>
            <a:off x="7596335" y="2879080"/>
            <a:ext cx="1234892" cy="1267411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90.8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940137"/>
              </p:ext>
            </p:extLst>
          </p:nvPr>
        </p:nvGraphicFramePr>
        <p:xfrm>
          <a:off x="179510" y="1131590"/>
          <a:ext cx="7185180" cy="360492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Přístroj, který zobrazuje části těla, například kosti, se nazývá: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mikroskop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rentgen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magnetická rezonance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rádio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Náhrada orgánu jiným orgánem od dárce je: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transplantace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výměna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transakce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drenáž</a:t>
                      </a:r>
                    </a:p>
                    <a:p>
                      <a:pPr marL="342900" indent="-342900" algn="l">
                        <a:buAutoNum type="alphaLcParenR"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Lidské tělo je tvořeno několika: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kousky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díly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soustavami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údy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Mezi části dolní končetiny nepatří: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koleno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stehno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kotník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předloktí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90.9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71599" y="1092669"/>
            <a:ext cx="7225055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Otázky a odpovědi, Lidské tělo-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Steve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Parker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, nakladatelství Fragment, 2005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Člověk 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a jeho zdraví,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M.Jančová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Grigárková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 – učebnice pro 4. a 5. ročník ZŠ, 2008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Já a můj svět, V. Štiková – prvouka pro 3. ročník, nakladatelství Nová škola, 2008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Od vesmíru k člověku,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D.Kvasničková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J.Froněk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M.Šolc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- přírodověda pro 5. ročník ZŠ, nakladatelství Fortuna, 1996</a:t>
            </a:r>
          </a:p>
          <a:p>
            <a:pPr marL="171450" indent="-171450">
              <a:buFont typeface="Wingdings" pitchFamily="2" charset="2"/>
              <a:buChar char="v"/>
            </a:pP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pPr marL="171450" indent="-171450">
              <a:buFont typeface="Wingdings" pitchFamily="2" charset="2"/>
              <a:buChar char="v"/>
            </a:pP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http://www.kulturisticky-oddiel.estranky.sk/img/mid/1/jpg.jpg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9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www.sportujeme.sk/gallery/1306097019_kulturistika-piestany03.jpg</a:t>
            </a:r>
            <a:endParaRPr lang="cs-CZ" sz="9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9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i.lidovky.cz/09/083/lngal/MPR2d7008_Zach.jpg</a:t>
            </a:r>
            <a:endParaRPr lang="cs-CZ" sz="9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http://www.akzlin.cz/data/atleti-foto/img_atlet_kozmikova_eva_n-1182167890.jpg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6"/>
              </a:rPr>
              <a:t>http://21stoleti.cz/wp-content/uploads/ct.jpg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7"/>
              </a:rPr>
              <a:t>http://upload.wikimedia.org/wikipedia/commons/thumb/3/36/MRI_head_side.jpg/220px-MRI_head_side.jpg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http://www.armenianweekly.com/wp-content/uploads/2011/11/ultrasound-fetus.jpg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9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www.dicts.info/img/ud/x-ray.gif</a:t>
            </a:r>
            <a:endParaRPr lang="cs-CZ" sz="9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http://www.kvalitni-hracky.cz/images/stories/smart_toys/Prozkoumejte_lidske_telo/prozkoumejte_lidske_telo_02_550.jpg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http://faculty.etsu.edu/forsman/ftl_3_presentation/skeletal%20system%202.gif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http://www.edgargonzales.com/Website%203/muscular-anatomy-front.jpg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http://medicalcenter.osu.edu/greystone/images/us_0324.gif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http://gymtri.trinec.org/soubory/Biologie/4-rocnik/biologie-cloveka/dychaci-soustava/stavba-ds.jpg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http://science.discovery.com/top-ten/2009/science-mistakes/images/1-circulatory-system.jpg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16"/>
              </a:rPr>
              <a:t>http://upload.wikimedia.org/wikipedia/commons/thumb/1/18/Illu_urinary_system.jpg/220px-Illu_urinary_system.jpg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17"/>
              </a:rPr>
              <a:t>http://nd04.jxs.cz/501/933/7469b98912_73672832_o2.jpg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18"/>
              </a:rPr>
              <a:t>http://scienceblogs.com/denialism/wp-content/blogs.dir/428/files/2012/04/i-ec01c2239e3d4a89de41331d214c2397-Female%20reproduction.jpg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19"/>
              </a:rPr>
              <a:t>http://</a:t>
            </a:r>
            <a:r>
              <a:rPr lang="cs-CZ" sz="9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nd05.jxs.cz/263/463/8735334791_86024312_o2.png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1199</Words>
  <Application>Microsoft Office PowerPoint</Application>
  <PresentationFormat>Předvádění na obrazovce (16:9)</PresentationFormat>
  <Paragraphs>159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90.1 Lidské tělo- stavba, části</vt:lpstr>
      <vt:lpstr>90.2 Co už víš? </vt:lpstr>
      <vt:lpstr>90.3 Jaké si řekneme nové termíny a názvy?</vt:lpstr>
      <vt:lpstr>90.4 Co si řekneme nového?</vt:lpstr>
      <vt:lpstr>90.5 Procvičení a příklady</vt:lpstr>
      <vt:lpstr>90.6 Něco navíc pro šikovné</vt:lpstr>
      <vt:lpstr>90.7 CLIL</vt:lpstr>
      <vt:lpstr>90.8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187</cp:revision>
  <dcterms:created xsi:type="dcterms:W3CDTF">2010-10-18T18:21:56Z</dcterms:created>
  <dcterms:modified xsi:type="dcterms:W3CDTF">2012-09-23T10:51:04Z</dcterms:modified>
</cp:coreProperties>
</file>