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73" r:id="rId4"/>
    <p:sldId id="269" r:id="rId5"/>
    <p:sldId id="270" r:id="rId6"/>
    <p:sldId id="271" r:id="rId7"/>
    <p:sldId id="262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B050"/>
    <a:srgbClr val="CCFFCC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>
        <p:scale>
          <a:sx n="90" d="100"/>
          <a:sy n="90" d="100"/>
        </p:scale>
        <p:origin x="-774" y="-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6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zv.cz/public/59/83/6e/13914_14945_vlajka_CR_3000x2000.jpg" TargetMode="External"/><Relationship Id="rId13" Type="http://schemas.openxmlformats.org/officeDocument/2006/relationships/hyperlink" Target="http://en.wikipedia.org/wiki/File:Flag_of_Europe.svg" TargetMode="External"/><Relationship Id="rId18" Type="http://schemas.openxmlformats.org/officeDocument/2006/relationships/hyperlink" Target="http://i.lidovky.cz/09/103/lngal/KKK2e9476_cudlin_listopad.jpg" TargetMode="External"/><Relationship Id="rId3" Type="http://schemas.openxmlformats.org/officeDocument/2006/relationships/hyperlink" Target="http://www.knihydobrovsky.cz/files/vaclav_havel/vaclav-havel-3.jpg" TargetMode="External"/><Relationship Id="rId7" Type="http://schemas.openxmlformats.org/officeDocument/2006/relationships/hyperlink" Target="http://nasepenize.cz.imag3box.com/images/image/zemepisne/ceska-vlajka-eu.jpg" TargetMode="External"/><Relationship Id="rId12" Type="http://schemas.openxmlformats.org/officeDocument/2006/relationships/hyperlink" Target="http://www.itbiz.cz/files/karel%20schwarzenberg.jpg" TargetMode="External"/><Relationship Id="rId17" Type="http://schemas.openxmlformats.org/officeDocument/2006/relationships/hyperlink" Target="http://i.lidovky.cz/09/111/lngal/ANI2eedc8_IF00003651.jpg" TargetMode="External"/><Relationship Id="rId2" Type="http://schemas.openxmlformats.org/officeDocument/2006/relationships/hyperlink" Target="http://nd01.jxs.cz/215/238/e1ff860059_112961_o2.gif" TargetMode="External"/><Relationship Id="rId16" Type="http://schemas.openxmlformats.org/officeDocument/2006/relationships/hyperlink" Target="http://im.novinky.cz/659/166591-top_foto1-1puz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iscali.cz.imagebox.cz/press/2012/12/11/50036-cestovni-pas-653x367.jpg" TargetMode="External"/><Relationship Id="rId11" Type="http://schemas.openxmlformats.org/officeDocument/2006/relationships/hyperlink" Target="http://www.euroskop.cz/gallery/53/16059-klaus_spisla_podpis_vstupu_do_eu.jpg" TargetMode="External"/><Relationship Id="rId5" Type="http://schemas.openxmlformats.org/officeDocument/2006/relationships/hyperlink" Target="http://i.lidovky.cz/13/022/lngal/MPR4924aa_Zeman.jpg" TargetMode="External"/><Relationship Id="rId15" Type="http://schemas.openxmlformats.org/officeDocument/2006/relationships/hyperlink" Target="http://3.bp.blogspot.com/-rvQKnQIQubw/TeJRMiiMndI/AAAAAAAAATM/jBjQ1HZljpE/s1600/hlava.jpg" TargetMode="External"/><Relationship Id="rId10" Type="http://schemas.openxmlformats.org/officeDocument/2006/relationships/hyperlink" Target="http://img.aktualne.centrum.cz/274/69/2746986-evropska-unie.jpg" TargetMode="External"/><Relationship Id="rId19" Type="http://schemas.openxmlformats.org/officeDocument/2006/relationships/hyperlink" Target="http://www.scena.cz/fota/db/cas1r118443.jpg" TargetMode="External"/><Relationship Id="rId4" Type="http://schemas.openxmlformats.org/officeDocument/2006/relationships/hyperlink" Target="http://nd05.jxs.cz/637/508/3d3847f600_85856613_o2.jpg" TargetMode="External"/><Relationship Id="rId9" Type="http://schemas.openxmlformats.org/officeDocument/2006/relationships/hyperlink" Target="http://www.khaama.com/wp-content/uploads/2012/08/NATO-300x225.jpg" TargetMode="External"/><Relationship Id="rId14" Type="http://schemas.openxmlformats.org/officeDocument/2006/relationships/hyperlink" Target="http://neontv.cz/wp-content/uploads/2012/10/content_euro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6328656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89.1 Vznik České republiky a současný vývoj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15966"/>
            <a:ext cx="3029719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407" y="2283718"/>
            <a:ext cx="3320057" cy="2045856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627534"/>
            <a:ext cx="2324574" cy="137898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821" y="3183950"/>
            <a:ext cx="988019" cy="1188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323528" y="2787774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Václav Havel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31590"/>
            <a:ext cx="1146741" cy="1620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240" y="987574"/>
            <a:ext cx="2124000" cy="1193733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1131590"/>
            <a:ext cx="1080000" cy="1622536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79" y="1131589"/>
            <a:ext cx="1224000" cy="164485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255942"/>
            <a:ext cx="1566001" cy="1044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3111958"/>
            <a:ext cx="1776000" cy="1332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3347864" y="2787774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Miloš Zeman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764490" y="2787774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Václav Klaus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89.10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371244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Česká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republika, Evropská unie, NATO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vznik 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současný politický vývoj České republiky.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23330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89.2 Co už víš?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512" y="987574"/>
            <a:ext cx="4752528" cy="240065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SAMETOVÁ REVOLUCE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r. 1989 byl odpor proti komunistickému režimu už velmi silný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listopadu 1989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uskutečnil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pochod studentů Prahou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→ vzpomínková akce k příležitosti uzavření českých vysokých 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škol německými okupanty r. 1939  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→ mělo se jednat o poklidnou demonstraci, při které studenti vyjádřili 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i nesouhlas s totalitním režimem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Národní třídě v Praze studenty brutálně napadla státní policie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→ studenti a herci vyhlásili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stávku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postupně se přidávali občané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→ lidé se hlásili k politické organizaci pod názvem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Občanské fórum  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→ požadovali odstoupení komunistické vlády (prezident Husák)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emonstrace vyvrcholily 27. listopadu 1989 – generální stávka (asi ¾ občanů)</a:t>
            </a:r>
          </a:p>
          <a:p>
            <a:pPr algn="ctr"/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Protestní akce přerostly ve státní převrat. Komunistický systém se zhroutil.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534473"/>
            <a:ext cx="1793911" cy="1341533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3579862"/>
            <a:ext cx="1920752" cy="1332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987574"/>
            <a:ext cx="3060072" cy="169189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4860032" y="2827114"/>
            <a:ext cx="4176464" cy="2192908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POREVOLUČNÍ ZMĚNY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11. 1989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zrušen zákon o vládnoucí moci komunistické strany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zrušení výjezdních doložek – lidé mohli vycestovat ze země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usák byl nucen osvobodit politické vězně (udělil amnestie)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29. prosince 1989 byl zvolen první nekomunistický prezident </a:t>
            </a:r>
          </a:p>
          <a:p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od roku 1948 – </a:t>
            </a: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áclav Havel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idé mohli svobodně podnikat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ovárny a soukromé podniky, které byly komunisty znárodněny, byly vráceny původním majitelům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yly obnoveny dříve zakázané politické strany a spolky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oslední transport sovětské armády z našeho území </a:t>
            </a:r>
          </a:p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se uskutečnil až v r.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620875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89.3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2427734"/>
            <a:ext cx="1654557" cy="134153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3688022"/>
            <a:ext cx="1776000" cy="1332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547664" y="1096600"/>
            <a:ext cx="4392488" cy="133113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VZNIK SAMOSTATNÉ ČESKÉ REPUBLIKY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lovenští představitelé postupem času došli k názoru, že výhodnější bude vytvořit samostatný stát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ledna 1993 došlo k rozdělení Československé republiky</a:t>
            </a:r>
          </a:p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→   Česká republika a Slovenská republika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rvním prezidentem ČR se stal Václav Havel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 r. 2003 do r. 2013 byl prezidentem Václav Klaus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491880" y="3867894"/>
            <a:ext cx="4788024" cy="119263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NATO = Severoatlantická aliance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vojenská smlouva zemí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ozbrojený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útok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proti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jedné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nebo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více z nich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bude považován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 útok proti všem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liance = spolek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anglicky North Atlantic Treaty Organization – </a:t>
            </a: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NATO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sí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dlo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Bruselu (Belgie)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475656" y="2571750"/>
            <a:ext cx="5760640" cy="104644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EVROPSKÁ UNIE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politické a ekonomické spojení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evropských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států (27 evropských států)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nie = spojení, sjednocení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znikla v r. 1993 jako prostředek ke spolupráci a vzájemné podpoře jednotlivých členských zemí 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→ na základě Maastrichtské smlouvy (město Maastricht v Holandsku)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32" y="1147749"/>
            <a:ext cx="1008000" cy="1424001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931790"/>
            <a:ext cx="1044000" cy="140296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251520" y="2571750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Václav Havel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21440" y="4310975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Václav Klaus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699542"/>
            <a:ext cx="2664000" cy="164157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1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006225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89.4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251520" y="987574"/>
            <a:ext cx="4752528" cy="218521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MEZINÁRODNÍ ORGANIZACE </a:t>
            </a:r>
          </a:p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Vstup ČR do NATO</a:t>
            </a:r>
          </a:p>
          <a:p>
            <a:pPr>
              <a:spcAft>
                <a:spcPts val="3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1999 vstoupila Česká republika do vojenského společenství NATO</a:t>
            </a:r>
          </a:p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Vstup ČR do Evropské unie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eferendum o přistoupení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České republiky k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EU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proběhlo 13. a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14. 6. 2003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Česká republika se stala </a:t>
            </a: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členským státem 1. května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2004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stali jsme se součástí tzv.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Schengenského prostoru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→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osoby členských států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mohou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překračovat hranice smluvních států 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na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kterémkoliv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místě a nemusí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projít hraniční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kontrolou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rámci EU platí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bezcelní zóna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(volný pohyb zboží)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edním z cílů je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společná měna (Euro)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ČR zatím nepřijala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563638"/>
            <a:ext cx="2124000" cy="1452327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3651870"/>
            <a:ext cx="892957" cy="1341533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228184" y="627534"/>
            <a:ext cx="2808312" cy="85408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REFERENDUM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všelidové hlasování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šichni občané státu mají možnost hlasovat a rozhodovat v oblasti vládních otázek</a:t>
            </a:r>
            <a:endParaRPr lang="cs-CZ" sz="11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3651870"/>
            <a:ext cx="860091" cy="1332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652120" y="3003798"/>
            <a:ext cx="326082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remiér </a:t>
            </a: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Vladimír Špidla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prezident Václav Klaus </a:t>
            </a:r>
            <a:endParaRPr lang="cs-CZ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podepisují </a:t>
            </a: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16. dubna 2003 v Aténách </a:t>
            </a:r>
            <a:endParaRPr lang="cs-CZ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Smlouvu </a:t>
            </a: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přistoupení ČR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Evropské unii. </a:t>
            </a:r>
            <a:endParaRPr lang="cs-CZ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3363838"/>
            <a:ext cx="4752528" cy="156966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PŘÍMÁ VOLBA PREZIDENTA ČR</a:t>
            </a:r>
          </a:p>
          <a:p>
            <a:pPr>
              <a:spcAft>
                <a:spcPts val="3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prezidenta volí občané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října 2012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byl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volen nepřímo parlamentem na společné schůzi obou jeho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první přímé prezidentské volby se konaly r. 2013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prvním kole byli zvoleni kandidáti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Miloš Zeman a Karel Schwarzenberg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druhém kole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zvítězil Miloš Zeman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stal se 1. prezidentem, který byl zvolen přímou volbou občanů ČR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956376" y="4558357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Karel</a:t>
            </a:r>
          </a:p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Schwarzenberg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084168" y="4731990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Miloš Zeman</a:t>
            </a:r>
          </a:p>
        </p:txBody>
      </p:sp>
    </p:spTree>
    <p:extLst>
      <p:ext uri="{BB962C8B-B14F-4D97-AF65-F5344CB8AC3E}">
        <p14:creationId xmlns:p14="http://schemas.microsoft.com/office/powerpoint/2010/main" val="16000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304110" cy="477054"/>
          </a:xfrm>
        </p:spPr>
        <p:txBody>
          <a:bodyPr wrap="squar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89.5 Co si pamatujete?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21" y="627534"/>
            <a:ext cx="913319" cy="129024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 useBgFill="1">
        <p:nvSpPr>
          <p:cNvPr id="11" name="TextovéPole 10"/>
          <p:cNvSpPr txBox="1"/>
          <p:nvPr/>
        </p:nvSpPr>
        <p:spPr>
          <a:xfrm>
            <a:off x="7628535" y="3003798"/>
            <a:ext cx="184731" cy="184666"/>
          </a:xfrm>
          <a:prstGeom prst="rect">
            <a:avLst/>
          </a:prstGeom>
        </p:spPr>
        <p:txBody>
          <a:bodyPr wrap="none" tIns="0" rtlCol="0">
            <a:spAutoFit/>
          </a:bodyPr>
          <a:lstStyle/>
          <a:p>
            <a:pPr algn="ctr"/>
            <a:endParaRPr lang="cs-CZ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059582"/>
            <a:ext cx="2259336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Vytvoř správné 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dvojice.</a:t>
            </a:r>
            <a:endParaRPr lang="cs-CZ" sz="16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06113" y="1980000"/>
            <a:ext cx="989823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rok 1999.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87824" y="2376000"/>
            <a:ext cx="1031051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1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1. 1993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2000" y="2787774"/>
            <a:ext cx="253191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Přímá volba prezidenta zavedena…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967641" y="2772000"/>
            <a:ext cx="102829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rok 2003. </a:t>
            </a:r>
            <a:endParaRPr lang="cs-CZ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52000" y="2376000"/>
            <a:ext cx="1655704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Vstup ČR do NATO…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52000" y="1584000"/>
            <a:ext cx="2169633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Vstup ČR do Evropské unie…</a:t>
            </a:r>
            <a:endParaRPr lang="cs-CZ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52000" y="1980000"/>
            <a:ext cx="1763624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Vznik samostatné ČR…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008811" y="1584000"/>
            <a:ext cx="1275157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od roku 2012.</a:t>
            </a: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55" y="627534"/>
            <a:ext cx="857857" cy="12888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34" y="627534"/>
            <a:ext cx="933958" cy="1255084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5" name="TextovéPole 24"/>
          <p:cNvSpPr txBox="1"/>
          <p:nvPr/>
        </p:nvSpPr>
        <p:spPr>
          <a:xfrm>
            <a:off x="1907704" y="4587974"/>
            <a:ext cx="1431226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 víš o NATO?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203848" y="4083918"/>
            <a:ext cx="1952714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 víš o Evropské unii.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827584" y="3435846"/>
            <a:ext cx="2508957" cy="523220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Kdy vznikla Česká republika?</a:t>
            </a:r>
          </a:p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 této události předcházelo?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252634" y="2067694"/>
            <a:ext cx="3423822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Pojmenuj prezidenty na fotografiích.</a:t>
            </a:r>
          </a:p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Seřaď je podle doby vlády.</a:t>
            </a:r>
            <a:endParaRPr lang="cs-CZ" sz="1600" b="1" dirty="0" smtClean="0">
              <a:solidFill>
                <a:srgbClr val="C00000"/>
              </a:solidFill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3579862"/>
            <a:ext cx="1776000" cy="1332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5715" y="2886401"/>
            <a:ext cx="1654557" cy="134153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5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89.6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2296269"/>
            <a:ext cx="5362146" cy="2472573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lIns="108000" tIns="108000" rIns="108000" bIns="108000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VLÁDNÍ SYSTÉM ČR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ve státě dělíme na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zákonodárnou, výkonnou a soudní</a:t>
            </a:r>
          </a:p>
          <a:p>
            <a:r>
              <a:rPr lang="cs-CZ" sz="1200" b="1" u="sng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Zákonodárná moc: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Parlament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→ skládá se ze 2 komor – poslanecká sněm. (200 poslanců)</a:t>
            </a:r>
          </a:p>
          <a:p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-  senát (81 senátorů)</a:t>
            </a:r>
            <a:endParaRPr lang="cs-CZ" sz="12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→ zde zasedají jednotliví členové politických stran, kteří uspěli ve volbách</a:t>
            </a:r>
          </a:p>
          <a:p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→ sestavují zákony</a:t>
            </a:r>
          </a:p>
          <a:p>
            <a:r>
              <a:rPr lang="cs-CZ" sz="1200" b="1" u="sng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Výkonná moc: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ředstavuje ji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prezident a vláda republiky</a:t>
            </a:r>
          </a:p>
          <a:p>
            <a:pPr marL="285750" indent="-285750">
              <a:buFontTx/>
              <a:buChar char="-"/>
            </a:pP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láda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premiér → řídí ministry</a:t>
            </a:r>
          </a:p>
          <a:p>
            <a:r>
              <a:rPr lang="cs-CZ" sz="1200" b="1" u="sng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Soudní </a:t>
            </a:r>
            <a:r>
              <a:rPr lang="cs-CZ" sz="1200" b="1" u="sng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moc: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ykonávají nezávislé soudy</a:t>
            </a:r>
            <a:endParaRPr lang="cs-CZ" sz="1200" b="1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87" y="627534"/>
            <a:ext cx="3967701" cy="237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19822"/>
            <a:ext cx="2544360" cy="142908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987574"/>
            <a:ext cx="936000" cy="112545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7807" y="1059582"/>
            <a:ext cx="1566001" cy="1044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156176" y="4659982"/>
            <a:ext cx="235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Zasedání Senátu Parlamentu ČR</a:t>
            </a:r>
          </a:p>
        </p:txBody>
      </p:sp>
    </p:spTree>
    <p:extLst>
      <p:ext uri="{BB962C8B-B14F-4D97-AF65-F5344CB8AC3E}">
        <p14:creationId xmlns:p14="http://schemas.microsoft.com/office/powerpoint/2010/main" val="30365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89.7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059832" y="1059582"/>
            <a:ext cx="5198293" cy="1461939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Union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European Union (EU) is an economic and political union 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 member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located primarily in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Europe.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advantage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EU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free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move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persons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currency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Union </a:t>
            </a:r>
            <a:r>
              <a:rPr lang="cs-CZ" sz="14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Euro.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EU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Brussels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Belgium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9" y="1275606"/>
            <a:ext cx="2288265" cy="185535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35846"/>
            <a:ext cx="2288265" cy="1524556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87774"/>
            <a:ext cx="2288265" cy="135744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19822"/>
            <a:ext cx="2544360" cy="1692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89.8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885059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Samostatná Česká republika </a:t>
                      </a: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vznikla?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března 1993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ledna 1993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17. 11. 1989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nikdy nevznikla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Evropská unie je společenství kolika států?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států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států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států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EU není společenství 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evropských 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států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Prvním prezidentem samostatné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České  republiky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byl?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Václav Klaus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Karel Schwarzenberg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Václav Havel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Miloš Zeman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Prvním prezidentem zvoleným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přímou volbou občanů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byl?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Václav Klaus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Karel Schwarzenberg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Václav Havel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Miloš Zeman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131590"/>
            <a:ext cx="8640960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nd01.jxs.cz/215/238/e1ff860059_112961_o2.gif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1,3)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www.knihydobrovsky.cz/files/vaclav_havel/vaclav-havel-3.jpg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1,3,5)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nd05.jxs.cz/637/508/3d3847f600_85856613_o2.jpg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1,3,5)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i.lidovky.cz/13/022/lngal/MPR4924aa_Zeman.jpg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1,4,5)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tiscali.cz.imagebox.cz/press/2012/12/11/50036-cestovni-pas-653x367.jpg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nasepenize.cz.imag3box.com/images/image/zemepisne/ceska-vlajka-eu.jpg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1,7)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www.mzv.cz/public/59/83/6e/13914_14945_vlajka_CR_3000x2000.jpg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1,6)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www.khaama.com/wp-content/uploads/2012/08/NATO-300x225.jpg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1,3,5)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img.aktualne.centrum.cz/274/69/2746986-evropska-unie.jpg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3,5,7)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www.euroskop.cz/gallery/53/16059-klaus_spisla_podpis_vstupu_do_eu.jpg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www.itbiz.cz/files/karel%20schwarzenberg.jpg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en.wikipedia.org/wiki/File:Flag_of_Europe.svg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neontv.cz/wp-content/uploads/2012/10/content_euro.jpg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5"/>
              </a:rPr>
              <a:t>http://3.bp.blogspot.com/-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rvQKnQIQubw/TeJRMiiMndI/AAAAAAAAATM/jBjQ1HZljpE/s1600/hlava.jpg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6"/>
              </a:rPr>
              <a:t>im.novinky.cz/659/166591-top_foto1-1puz5.jpg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7"/>
              </a:rPr>
              <a:t>i.lidovky.cz/09/111/lngal/ANI2eedc8_IF00003651.jpg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8"/>
              </a:rPr>
              <a:t>i.lidovky.cz/09/103/lngal/KKK2e9476_cudlin_listopad.jpg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9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www.scena.cz/fota/db/cas1r118443.jpg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1403</Words>
  <Application>Microsoft Office PowerPoint</Application>
  <PresentationFormat>Předvádění na obrazovce (16:9)</PresentationFormat>
  <Paragraphs>206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89.1 Vznik České republiky a současný vývoj</vt:lpstr>
      <vt:lpstr>89.2 Co už víš?</vt:lpstr>
      <vt:lpstr>89.3 Jaké si řekneme nové termíny a názvy?</vt:lpstr>
      <vt:lpstr>89.4 Co si řekneme nového?</vt:lpstr>
      <vt:lpstr>89.5 Co si pamatujete?</vt:lpstr>
      <vt:lpstr>89.6 Něco navíc pro šikovné</vt:lpstr>
      <vt:lpstr>89.7 CLIL</vt:lpstr>
      <vt:lpstr>89.8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392</cp:revision>
  <dcterms:created xsi:type="dcterms:W3CDTF">2010-10-18T18:21:56Z</dcterms:created>
  <dcterms:modified xsi:type="dcterms:W3CDTF">2013-04-25T11:34:58Z</dcterms:modified>
</cp:coreProperties>
</file>